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7"/>
  </p:notesMasterIdLst>
  <p:sldIdLst>
    <p:sldId id="256" r:id="rId2"/>
    <p:sldId id="257" r:id="rId3"/>
    <p:sldId id="258" r:id="rId4"/>
    <p:sldId id="273" r:id="rId5"/>
    <p:sldId id="274" r:id="rId6"/>
    <p:sldId id="275" r:id="rId7"/>
    <p:sldId id="260" r:id="rId8"/>
    <p:sldId id="276" r:id="rId9"/>
    <p:sldId id="272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2" r:id="rId18"/>
    <p:sldId id="264" r:id="rId19"/>
    <p:sldId id="265" r:id="rId20"/>
    <p:sldId id="263" r:id="rId21"/>
    <p:sldId id="266" r:id="rId22"/>
    <p:sldId id="267" r:id="rId23"/>
    <p:sldId id="284" r:id="rId24"/>
    <p:sldId id="285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88FBD-6911-4007-93CC-41DE2866A348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F0E61-0E1E-402E-9282-F1E94EAF92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461E5-95DE-4D64-9E5C-49C843B67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3" y="2060848"/>
            <a:ext cx="77768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Деньги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3563888" y="3140968"/>
            <a:ext cx="2214563" cy="1214438"/>
          </a:xfrm>
          <a:prstGeom prst="ellipse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Деньги </a:t>
            </a:r>
          </a:p>
        </p:txBody>
      </p:sp>
      <p:sp>
        <p:nvSpPr>
          <p:cNvPr id="25603" name="Oval 2"/>
          <p:cNvSpPr>
            <a:spLocks noChangeArrowheads="1"/>
          </p:cNvSpPr>
          <p:nvPr/>
        </p:nvSpPr>
        <p:spPr bwMode="auto">
          <a:xfrm>
            <a:off x="3563888" y="1268760"/>
            <a:ext cx="1998142" cy="1142330"/>
          </a:xfrm>
          <a:prstGeom prst="ellipse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Скот </a:t>
            </a:r>
          </a:p>
        </p:txBody>
      </p:sp>
      <p:sp>
        <p:nvSpPr>
          <p:cNvPr id="25604" name="Oval 2"/>
          <p:cNvSpPr>
            <a:spLocks noChangeArrowheads="1"/>
          </p:cNvSpPr>
          <p:nvPr/>
        </p:nvSpPr>
        <p:spPr bwMode="auto">
          <a:xfrm>
            <a:off x="6084168" y="1556792"/>
            <a:ext cx="2214563" cy="1214438"/>
          </a:xfrm>
          <a:prstGeom prst="ellipse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Колёса</a:t>
            </a:r>
          </a:p>
        </p:txBody>
      </p:sp>
      <p:sp>
        <p:nvSpPr>
          <p:cNvPr id="25605" name="Oval 2"/>
          <p:cNvSpPr>
            <a:spLocks noChangeArrowheads="1"/>
          </p:cNvSpPr>
          <p:nvPr/>
        </p:nvSpPr>
        <p:spPr bwMode="auto">
          <a:xfrm>
            <a:off x="6660232" y="3068960"/>
            <a:ext cx="2214563" cy="1214437"/>
          </a:xfrm>
          <a:prstGeom prst="ellipse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Мех</a:t>
            </a:r>
          </a:p>
        </p:txBody>
      </p:sp>
      <p:sp>
        <p:nvSpPr>
          <p:cNvPr id="25606" name="Oval 2"/>
          <p:cNvSpPr>
            <a:spLocks noChangeArrowheads="1"/>
          </p:cNvSpPr>
          <p:nvPr/>
        </p:nvSpPr>
        <p:spPr bwMode="auto">
          <a:xfrm>
            <a:off x="1258888" y="1700213"/>
            <a:ext cx="2214562" cy="1214437"/>
          </a:xfrm>
          <a:prstGeom prst="ellipse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Ракушки каури</a:t>
            </a:r>
          </a:p>
        </p:txBody>
      </p:sp>
      <p:sp>
        <p:nvSpPr>
          <p:cNvPr id="25607" name="Oval 2"/>
          <p:cNvSpPr>
            <a:spLocks noChangeArrowheads="1"/>
          </p:cNvSpPr>
          <p:nvPr/>
        </p:nvSpPr>
        <p:spPr bwMode="auto">
          <a:xfrm>
            <a:off x="323528" y="3356992"/>
            <a:ext cx="2214563" cy="1214438"/>
          </a:xfrm>
          <a:prstGeom prst="ellipse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Зерна риса</a:t>
            </a:r>
          </a:p>
        </p:txBody>
      </p:sp>
      <p:sp>
        <p:nvSpPr>
          <p:cNvPr id="25608" name="Oval 2"/>
          <p:cNvSpPr>
            <a:spLocks noChangeArrowheads="1"/>
          </p:cNvSpPr>
          <p:nvPr/>
        </p:nvSpPr>
        <p:spPr bwMode="auto">
          <a:xfrm>
            <a:off x="5724128" y="4797152"/>
            <a:ext cx="2214562" cy="1214437"/>
          </a:xfrm>
          <a:prstGeom prst="ellipse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Зерна какао</a:t>
            </a:r>
          </a:p>
        </p:txBody>
      </p:sp>
      <p:sp>
        <p:nvSpPr>
          <p:cNvPr id="25609" name="Oval 2"/>
          <p:cNvSpPr>
            <a:spLocks noChangeArrowheads="1"/>
          </p:cNvSpPr>
          <p:nvPr/>
        </p:nvSpPr>
        <p:spPr bwMode="auto">
          <a:xfrm>
            <a:off x="1691680" y="4869160"/>
            <a:ext cx="2214563" cy="1214438"/>
          </a:xfrm>
          <a:prstGeom prst="ellipse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Соль </a:t>
            </a:r>
          </a:p>
        </p:txBody>
      </p:sp>
      <p:sp>
        <p:nvSpPr>
          <p:cNvPr id="25610" name="AutoShape 8"/>
          <p:cNvSpPr>
            <a:spLocks noChangeArrowheads="1"/>
          </p:cNvSpPr>
          <p:nvPr/>
        </p:nvSpPr>
        <p:spPr bwMode="auto">
          <a:xfrm rot="10800000">
            <a:off x="4355976" y="2420888"/>
            <a:ext cx="428625" cy="731837"/>
          </a:xfrm>
          <a:prstGeom prst="downArrow">
            <a:avLst>
              <a:gd name="adj1" fmla="val 50000"/>
              <a:gd name="adj2" fmla="val 50021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AutoShape 9"/>
          <p:cNvSpPr>
            <a:spLocks noChangeArrowheads="1"/>
          </p:cNvSpPr>
          <p:nvPr/>
        </p:nvSpPr>
        <p:spPr bwMode="auto">
          <a:xfrm rot="-8100000">
            <a:off x="5685117" y="2285116"/>
            <a:ext cx="317119" cy="1200999"/>
          </a:xfrm>
          <a:prstGeom prst="downArrow">
            <a:avLst>
              <a:gd name="adj1" fmla="val 50000"/>
              <a:gd name="adj2" fmla="val 49953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 rot="-3480000">
            <a:off x="5629483" y="3920279"/>
            <a:ext cx="393074" cy="1183419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AutoShape 11"/>
          <p:cNvSpPr>
            <a:spLocks noChangeArrowheads="1"/>
          </p:cNvSpPr>
          <p:nvPr/>
        </p:nvSpPr>
        <p:spPr bwMode="auto">
          <a:xfrm rot="3360000">
            <a:off x="3491392" y="3994768"/>
            <a:ext cx="398971" cy="1196755"/>
          </a:xfrm>
          <a:prstGeom prst="downArrow">
            <a:avLst>
              <a:gd name="adj1" fmla="val 50000"/>
              <a:gd name="adj2" fmla="val 49952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AutoShape 10"/>
          <p:cNvSpPr>
            <a:spLocks noChangeArrowheads="1"/>
          </p:cNvSpPr>
          <p:nvPr/>
        </p:nvSpPr>
        <p:spPr bwMode="auto">
          <a:xfrm rot="7800000">
            <a:off x="3401623" y="2426554"/>
            <a:ext cx="395005" cy="1041840"/>
          </a:xfrm>
          <a:prstGeom prst="downArrow">
            <a:avLst>
              <a:gd name="adj1" fmla="val 50000"/>
              <a:gd name="adj2" fmla="val 49989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5" name="TextBox 14"/>
          <p:cNvSpPr txBox="1">
            <a:spLocks noChangeArrowheads="1"/>
          </p:cNvSpPr>
          <p:nvPr/>
        </p:nvSpPr>
        <p:spPr bwMode="auto">
          <a:xfrm>
            <a:off x="1115616" y="548680"/>
            <a:ext cx="7058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деньгами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 rot="16200000">
            <a:off x="6018409" y="3274399"/>
            <a:ext cx="393074" cy="981631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5169530">
            <a:off x="2864065" y="3259975"/>
            <a:ext cx="393161" cy="1154364"/>
          </a:xfrm>
          <a:prstGeom prst="downArrow">
            <a:avLst>
              <a:gd name="adj1" fmla="val 50000"/>
              <a:gd name="adj2" fmla="val 49989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86409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деньги стали деньгами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368" y="1357298"/>
            <a:ext cx="457208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Эквивалент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</a:p>
        </p:txBody>
      </p:sp>
      <p:sp>
        <p:nvSpPr>
          <p:cNvPr id="4" name="Равно 3"/>
          <p:cNvSpPr/>
          <p:nvPr/>
        </p:nvSpPr>
        <p:spPr>
          <a:xfrm>
            <a:off x="4500563" y="2071688"/>
            <a:ext cx="1357312" cy="85725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61751" y="2928934"/>
            <a:ext cx="32736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Деньги</a:t>
            </a: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24944"/>
            <a:ext cx="27146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77072"/>
            <a:ext cx="28575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1187624" y="2420888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Georgia" pitchFamily="18" charset="0"/>
              </a:rPr>
              <a:t>Копейка</a:t>
            </a:r>
          </a:p>
        </p:txBody>
      </p:sp>
      <p:sp>
        <p:nvSpPr>
          <p:cNvPr id="26633" name="TextBox 8"/>
          <p:cNvSpPr txBox="1">
            <a:spLocks noChangeArrowheads="1"/>
          </p:cNvSpPr>
          <p:nvPr/>
        </p:nvSpPr>
        <p:spPr bwMode="auto">
          <a:xfrm>
            <a:off x="5364088" y="5805264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Georgia" pitchFamily="18" charset="0"/>
              </a:rPr>
              <a:t>Полушка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Новый пользователь\Рабочий стол\клипарттж\BANK (5) копия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68760"/>
            <a:ext cx="2627784" cy="3164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214414" y="285728"/>
            <a:ext cx="671517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Что такое деньги?</a:t>
            </a:r>
          </a:p>
        </p:txBody>
      </p:sp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1907704" y="2071688"/>
            <a:ext cx="65219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универсальный товар</a:t>
            </a:r>
          </a:p>
        </p:txBody>
      </p:sp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827584" y="3571875"/>
            <a:ext cx="80306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 всеобщий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эквивалент</a:t>
            </a:r>
          </a:p>
          <a:p>
            <a:pPr algn="ctr" eaLnBrk="0" hangingPunct="0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(т.е. равноценное другому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товару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32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764704"/>
            <a:ext cx="5321300" cy="5318051"/>
          </a:xfrm>
          <a:effectLst>
            <a:outerShdw dist="17961" dir="2700000" algn="ctr" rotWithShape="0">
              <a:schemeClr val="tx1"/>
            </a:outerShdw>
          </a:effectLst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u="sng" dirty="0">
              <a:solidFill>
                <a:srgbClr val="800000"/>
              </a:solidFill>
              <a:latin typeface="Verdan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u="sng" dirty="0">
                <a:solidFill>
                  <a:srgbClr val="FF0000"/>
                </a:solidFill>
                <a:latin typeface="Palatino Linotype" pitchFamily="18" charset="0"/>
              </a:rPr>
              <a:t>Деньги </a:t>
            </a:r>
            <a:r>
              <a:rPr lang="ru-RU" sz="2800" dirty="0">
                <a:solidFill>
                  <a:srgbClr val="FF0000"/>
                </a:solidFill>
                <a:latin typeface="Palatino Linotype" pitchFamily="18" charset="0"/>
              </a:rPr>
              <a:t>–</a:t>
            </a:r>
            <a:r>
              <a:rPr lang="ru-RU" sz="2800" dirty="0">
                <a:solidFill>
                  <a:srgbClr val="A50021"/>
                </a:solidFill>
                <a:latin typeface="Palatino Linotype" pitchFamily="18" charset="0"/>
              </a:rPr>
              <a:t> </a:t>
            </a:r>
            <a:r>
              <a:rPr lang="ru-RU" sz="2800" dirty="0">
                <a:latin typeface="Palatino Linotype" pitchFamily="18" charset="0"/>
              </a:rPr>
              <a:t>покупательное и платежное средство, средство измерения, сохранения, накопления стоимости.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u="sng" dirty="0">
              <a:solidFill>
                <a:srgbClr val="A50021"/>
              </a:solidFill>
              <a:latin typeface="Verdan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u="sng" dirty="0">
                <a:solidFill>
                  <a:schemeClr val="accent2"/>
                </a:solidFill>
                <a:latin typeface="Palatino Linotype" pitchFamily="18" charset="0"/>
              </a:rPr>
              <a:t>Основное свойство денег</a:t>
            </a:r>
            <a:r>
              <a:rPr lang="ru-RU" sz="2800" dirty="0">
                <a:solidFill>
                  <a:schemeClr val="accent2"/>
                </a:solidFill>
                <a:latin typeface="Palatino Linotype" pitchFamily="18" charset="0"/>
              </a:rPr>
              <a:t> – </a:t>
            </a:r>
            <a:r>
              <a:rPr lang="ru-RU" sz="2800" dirty="0">
                <a:solidFill>
                  <a:schemeClr val="tx2"/>
                </a:solidFill>
                <a:latin typeface="Palatino Linotype" pitchFamily="18" charset="0"/>
              </a:rPr>
              <a:t>воплощение стоимости товаров.</a:t>
            </a:r>
            <a:endParaRPr lang="ru-RU" sz="2800" u="sng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pic>
        <p:nvPicPr>
          <p:cNvPr id="2" name="Picture 3" descr="G:\Деньги рисунки\36bdd99e69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916833"/>
            <a:ext cx="3190138" cy="339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64807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Свойства денег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11560" y="1600200"/>
            <a:ext cx="807524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Делимость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(способность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размениваться на более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мелкие)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Узнаваемость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(тяжелы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подделке)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Стабильность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(более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менее одинаковая стоимость сегодня и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завтра)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Портативность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(удобны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использовании, занимают мало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места)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Износостойкость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(имеют длительный срок службы)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Однородность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(равное количество денег разными видами имеют одинаковую стоимость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1000руб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равна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500руб+500руб)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Ликвидность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(легко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быстро можно обменять деньги на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товар)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062912" cy="864096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Функции денег: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Мера стоимости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(определяют,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что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стоит)</a:t>
            </a:r>
            <a:endParaRPr lang="ru-RU" sz="28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Средство обращения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деньги мы продаём и покупаем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товары)</a:t>
            </a:r>
            <a:endParaRPr lang="ru-RU" sz="28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Средство платежа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деньгами мы оплачивает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услуги и товары, получаем зарплату)</a:t>
            </a:r>
            <a:endParaRPr lang="ru-RU" sz="28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Средство накопления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(их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говорит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материальном состоянии отдельного человека, фирмы и государства в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целом)</a:t>
            </a:r>
          </a:p>
          <a:p>
            <a:pPr algn="l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Мировые деньги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(например, евро и доллар, могут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обменены на любую национальную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валюту)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95536" y="1196752"/>
            <a:ext cx="8291264" cy="4929411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Наличные </a:t>
            </a:r>
            <a:r>
              <a:rPr lang="ru-RU" dirty="0" smtClean="0"/>
              <a:t>– передаются из рук в руки в натуральном </a:t>
            </a:r>
            <a:r>
              <a:rPr lang="ru-RU" dirty="0" smtClean="0"/>
              <a:t>виде.</a:t>
            </a:r>
          </a:p>
          <a:p>
            <a:endParaRPr lang="ru-RU" b="1" dirty="0" smtClean="0"/>
          </a:p>
          <a:p>
            <a:r>
              <a:rPr lang="ru-RU" b="1" dirty="0" smtClean="0"/>
              <a:t>Металлические </a:t>
            </a:r>
            <a:r>
              <a:rPr lang="ru-RU" b="1" dirty="0" smtClean="0"/>
              <a:t>монеты</a:t>
            </a:r>
            <a:r>
              <a:rPr lang="ru-RU" dirty="0" smtClean="0"/>
              <a:t>, то есть денежные знаки из золота, серебра, меди, различных сплавов. В монетах различают </a:t>
            </a:r>
            <a:r>
              <a:rPr lang="ru-RU" b="1" dirty="0" smtClean="0"/>
              <a:t>аверс</a:t>
            </a:r>
            <a:r>
              <a:rPr lang="ru-RU" dirty="0" smtClean="0"/>
              <a:t> (лицевая сторона), </a:t>
            </a:r>
            <a:r>
              <a:rPr lang="ru-RU" b="1" dirty="0" smtClean="0"/>
              <a:t>реверс</a:t>
            </a:r>
            <a:r>
              <a:rPr lang="ru-RU" dirty="0" smtClean="0"/>
              <a:t> (обратная сторона), а также </a:t>
            </a:r>
            <a:r>
              <a:rPr lang="ru-RU" b="1" dirty="0" smtClean="0"/>
              <a:t>гурт</a:t>
            </a:r>
            <a:r>
              <a:rPr lang="ru-RU" dirty="0" smtClean="0"/>
              <a:t> (</a:t>
            </a:r>
            <a:r>
              <a:rPr lang="ru-RU" dirty="0" smtClean="0"/>
              <a:t>обрез)</a:t>
            </a:r>
          </a:p>
          <a:p>
            <a:endParaRPr lang="ru-RU" dirty="0" smtClean="0"/>
          </a:p>
          <a:p>
            <a:r>
              <a:rPr lang="ru-RU" b="1" dirty="0" smtClean="0"/>
              <a:t>Банкноты</a:t>
            </a:r>
            <a:r>
              <a:rPr lang="ru-RU" dirty="0" smtClean="0"/>
              <a:t> </a:t>
            </a:r>
            <a:r>
              <a:rPr lang="ru-RU" dirty="0" smtClean="0"/>
              <a:t>– бумажные </a:t>
            </a:r>
            <a:r>
              <a:rPr lang="ru-RU" dirty="0" smtClean="0"/>
              <a:t>деньги.</a:t>
            </a:r>
          </a:p>
          <a:p>
            <a:endParaRPr lang="ru-RU" dirty="0" smtClean="0"/>
          </a:p>
          <a:p>
            <a:r>
              <a:rPr lang="ru-RU" b="1" dirty="0" smtClean="0"/>
              <a:t>Безналичные</a:t>
            </a:r>
            <a:r>
              <a:rPr lang="ru-RU" dirty="0" smtClean="0"/>
              <a:t> </a:t>
            </a:r>
            <a:r>
              <a:rPr lang="ru-RU" dirty="0" smtClean="0"/>
              <a:t>– не предаются из рук в  руки в руки, это записи на счетах в </a:t>
            </a:r>
            <a:r>
              <a:rPr lang="ru-RU" dirty="0" smtClean="0"/>
              <a:t>банках.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последние годы стали использоваться </a:t>
            </a:r>
            <a:r>
              <a:rPr lang="ru-RU" b="1" dirty="0" smtClean="0"/>
              <a:t>пластиковые кредитные карточки</a:t>
            </a:r>
            <a:r>
              <a:rPr lang="ru-RU" dirty="0" smtClean="0"/>
              <a:t>, которые являются не деньгами, а лишь инструментом, средством для получения и перечисления денег в финансовые учреждения.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денег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062912" cy="1752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Символические деньги - 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-rubli-oboi-dengi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192113"/>
            <a:ext cx="4392488" cy="2469568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3645024"/>
            <a:ext cx="8062912" cy="17526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3600" b="1" dirty="0" smtClean="0">
                <a:ln>
                  <a:solidFill>
                    <a:schemeClr val="bg2"/>
                  </a:solidFill>
                </a:ln>
                <a:latin typeface="Times New Roman" pitchFamily="18" charset="0"/>
                <a:cs typeface="Times New Roman" pitchFamily="18" charset="0"/>
              </a:rPr>
              <a:t>их стоимость или покупательная способность превосходит издержки их изготовления или ценность при использовании на иные цели</a:t>
            </a:r>
            <a:endParaRPr kumimoji="0" lang="ru-RU" sz="3600" b="1" i="0" u="none" strike="noStrike" kern="1200" cap="none" spc="0" normalizeH="0" baseline="0" noProof="0" dirty="0">
              <a:ln>
                <a:solidFill>
                  <a:schemeClr val="bg2"/>
                </a:solidFill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062912" cy="17526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Банковские 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карты -</a:t>
            </a:r>
            <a:endParaRPr lang="ru-RU" sz="4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340768"/>
            <a:ext cx="3240360" cy="2156312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3717032"/>
            <a:ext cx="8062912" cy="17526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4400" b="1" dirty="0" smtClean="0">
                <a:ln>
                  <a:solidFill>
                    <a:schemeClr val="bg2"/>
                  </a:solidFill>
                </a:ln>
                <a:latin typeface="Times New Roman" pitchFamily="18" charset="0"/>
                <a:cs typeface="Times New Roman" pitchFamily="18" charset="0"/>
              </a:rPr>
              <a:t>электронная форма кошелька, которую обслуживает </a:t>
            </a:r>
            <a:r>
              <a:rPr lang="ru-RU" sz="4400" b="1" dirty="0" smtClean="0">
                <a:ln>
                  <a:solidFill>
                    <a:schemeClr val="bg2"/>
                  </a:solidFill>
                </a:ln>
                <a:latin typeface="Times New Roman" pitchFamily="18" charset="0"/>
                <a:cs typeface="Times New Roman" pitchFamily="18" charset="0"/>
              </a:rPr>
              <a:t>банк</a:t>
            </a:r>
            <a:endParaRPr kumimoji="0" lang="ru-RU" sz="4400" b="1" i="0" u="none" strike="noStrike" kern="1200" cap="none" spc="0" normalizeH="0" baseline="0" noProof="0" dirty="0" smtClean="0">
              <a:ln>
                <a:solidFill>
                  <a:schemeClr val="bg2"/>
                </a:solidFill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676456" cy="122413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Электронные 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деньги -</a:t>
            </a:r>
            <a:endParaRPr lang="ru-RU" sz="4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chemeClr val="tx1"/>
              </a:solidFill>
            </a:endParaRPr>
          </a:p>
        </p:txBody>
      </p:sp>
      <p:pic>
        <p:nvPicPr>
          <p:cNvPr id="9" name="Рисунок 8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556792"/>
            <a:ext cx="2857500" cy="1600200"/>
          </a:xfrm>
          <a:prstGeom prst="rect">
            <a:avLst/>
          </a:prstGeom>
        </p:spPr>
      </p:pic>
      <p:pic>
        <p:nvPicPr>
          <p:cNvPr id="10" name="Рисунок 9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556792"/>
            <a:ext cx="4095750" cy="1114425"/>
          </a:xfrm>
          <a:prstGeom prst="rect">
            <a:avLst/>
          </a:prstGeom>
        </p:spPr>
      </p:pic>
      <p:pic>
        <p:nvPicPr>
          <p:cNvPr id="11" name="Рисунок 10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068960"/>
            <a:ext cx="3286125" cy="1390650"/>
          </a:xfrm>
          <a:prstGeom prst="rect">
            <a:avLst/>
          </a:prstGeom>
        </p:spPr>
      </p:pic>
      <p:pic>
        <p:nvPicPr>
          <p:cNvPr id="12" name="Рисунок 11" descr="logo-qiwi-koshele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653136"/>
            <a:ext cx="3384376" cy="1550070"/>
          </a:xfrm>
          <a:prstGeom prst="rect">
            <a:avLst/>
          </a:prstGeom>
        </p:spPr>
      </p:pic>
      <p:pic>
        <p:nvPicPr>
          <p:cNvPr id="14" name="Рисунок 13" descr="paypa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4725144"/>
            <a:ext cx="4010025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20688"/>
            <a:ext cx="7920880" cy="5976664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Деньги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общепризнанное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средство платежа, которое безусловно принимается к оплате при совершении любых сделок купли-продажи, платежных операций, служит в качестве средства образования и накопления сбережений.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676456" cy="17526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Эмиссия –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 денег </a:t>
            </a:r>
          </a:p>
          <a:p>
            <a:pPr algn="l"/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Центральный банк -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банк государства, осуществляющий эмиссию денег, обеспечивающий стабильность функционирования банковской и денежной систем</a:t>
            </a:r>
            <a:endParaRPr lang="ru-RU" sz="4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676456" cy="17526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Электронный кошелек – 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4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компьютерная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программа, которая позволяет пользователю хранить электронные деньги и производить с их помощью безналичные расчеты в Интернете.</a:t>
            </a:r>
            <a:endParaRPr lang="ru-RU" sz="4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8676456" cy="1752600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Денежная масса –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4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совокупность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всех денежных средств страны в наличной и безналичной формах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Контрольные вопросы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114040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чем преимущество металлических денег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Установите соответствие: Какую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функцию выполняют деньги в следующих случаях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апишите полученную последовательность цифр):</a:t>
            </a:r>
          </a:p>
          <a:p>
            <a:endParaRPr lang="ru-RU" sz="2400" i="1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Гамбургер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стоит 45 рублей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Безработный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получает пособие по безработице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Вы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обмениваете рубли на доллары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бутылку пепси-колы вы заплатили 125 рублей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Вы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возвращаете долг своему приятелю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Е) Вы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хотите купить 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плеер за 8 тыс. рублей, но не можете себе этого позволить, поскольку у вас  ещё нет таких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денег</a:t>
            </a:r>
          </a:p>
          <a:p>
            <a:pPr>
              <a:lnSpc>
                <a:spcPct val="8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1) Мера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стоимости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 Средство обращения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3) Средство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платежа             4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 Средство накопления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5) Мировые деньги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Контрольные вопросы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11404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Установите соответствие: Какую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функцию выполняют деньги в следующих случаях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апишите полученную последовательность цифр):</a:t>
            </a:r>
          </a:p>
          <a:p>
            <a:endParaRPr lang="ru-RU" sz="2000" i="1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У вас в кармане 50 рублей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Деньги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зашиты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матрас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Вы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покупаете золото, чтобы сберечь свои деньги 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обесценивания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Г) Родители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покупают вам фотоаппарат и дарят на день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рождения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Д) Вы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поступили в институт и вам выплачивают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стипендию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Е) Родители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дарят вам на день рождения 500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>
              <a:lnSpc>
                <a:spcPct val="11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 Мера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стоимости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 Средство обращения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3) Средство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платежа             4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 Средство накопления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5) Мировые деньги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93737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6992"/>
            <a:ext cx="8363272" cy="3097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подготовить сообщение на тему:</a:t>
            </a:r>
          </a:p>
          <a:p>
            <a:pPr>
              <a:buNone/>
            </a:pPr>
            <a:r>
              <a:rPr lang="ru-RU" sz="4000" dirty="0" smtClean="0">
                <a:latin typeface="Monotype Corsiva" pitchFamily="66" charset="0"/>
              </a:rPr>
              <a:t>«Возникновение </a:t>
            </a:r>
            <a:r>
              <a:rPr lang="ru-RU" sz="4000" dirty="0" smtClean="0">
                <a:latin typeface="Monotype Corsiva" pitchFamily="66" charset="0"/>
              </a:rPr>
              <a:t>денег и денежных </a:t>
            </a:r>
            <a:r>
              <a:rPr lang="ru-RU" sz="4000" dirty="0" smtClean="0">
                <a:latin typeface="Monotype Corsiva" pitchFamily="66" charset="0"/>
              </a:rPr>
              <a:t> отношений </a:t>
            </a:r>
            <a:r>
              <a:rPr lang="ru-RU" sz="4000" dirty="0" smtClean="0">
                <a:latin typeface="Monotype Corsiva" pitchFamily="66" charset="0"/>
              </a:rPr>
              <a:t>в разных </a:t>
            </a:r>
            <a:r>
              <a:rPr lang="ru-RU" sz="4000" dirty="0" smtClean="0">
                <a:latin typeface="Monotype Corsiva" pitchFamily="66" charset="0"/>
              </a:rPr>
              <a:t> странах мира»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4" name="Рисунок 3" descr="e0d107d9_resizedScaled_1020to6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548680"/>
            <a:ext cx="3777469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04664"/>
            <a:ext cx="7772400" cy="5904656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Деньги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/>
              <a:t> </a:t>
            </a:r>
            <a:endParaRPr lang="ru-RU" sz="4400" b="1" dirty="0" smtClean="0"/>
          </a:p>
          <a:p>
            <a:pPr algn="l"/>
            <a:endParaRPr lang="ru-RU" sz="4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специфический 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товар, служащий измерителем стоимости других товаров и услуг</a:t>
            </a:r>
            <a:endParaRPr lang="ru-RU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lum bright="-12000" contrast="42000"/>
          </a:blip>
          <a:srcRect/>
          <a:stretch>
            <a:fillRect/>
          </a:stretch>
        </p:blipFill>
        <p:spPr bwMode="auto">
          <a:xfrm>
            <a:off x="611560" y="1556792"/>
            <a:ext cx="4681855" cy="4320778"/>
          </a:xfrm>
          <a:prstGeom prst="rect">
            <a:avLst/>
          </a:prstGeom>
          <a:noFill/>
          <a:ln w="57240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5508104" y="2492896"/>
            <a:ext cx="2952750" cy="2289175"/>
          </a:xfrm>
          <a:prstGeom prst="rect">
            <a:avLst/>
          </a:prstGeom>
          <a:solidFill>
            <a:srgbClr val="FFFFCC"/>
          </a:solidFill>
          <a:ln w="38160">
            <a:solidFill>
              <a:srgbClr val="00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003300"/>
                </a:solidFill>
                <a:latin typeface="Georgia" pitchFamily="18" charset="0"/>
              </a:rPr>
              <a:t>Как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003300"/>
                </a:solidFill>
                <a:latin typeface="Georgia" pitchFamily="18" charset="0"/>
              </a:rPr>
              <a:t>деньги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003300"/>
                </a:solidFill>
                <a:latin typeface="Georgia" pitchFamily="18" charset="0"/>
              </a:rPr>
              <a:t> стали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003300"/>
                </a:solidFill>
                <a:latin typeface="Georgia" pitchFamily="18" charset="0"/>
              </a:rPr>
              <a:t>деньгами?</a:t>
            </a:r>
            <a:r>
              <a:rPr lang="ru-RU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/>
            </a:r>
            <a:b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</a:b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55576" y="-675456"/>
            <a:ext cx="8062912" cy="17526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448056" marR="0" lvl="0" indent="-384048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66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39552" y="188640"/>
            <a:ext cx="8062912" cy="17526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448056" marR="0" lvl="0" indent="-384048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66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Times New Roman"/>
                <a:ea typeface="+mn-ea"/>
                <a:cs typeface="+mn-cs"/>
              </a:rPr>
              <a:t>Из истории денег</a:t>
            </a:r>
            <a:endParaRPr kumimoji="0" lang="ru-RU" sz="66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Бартер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Первоначально  люди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обходились обменом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товара на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товар - бартером.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Бартер - обмен 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одного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товара на другой без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помощи денег.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1628775"/>
            <a:ext cx="2428875" cy="3524250"/>
          </a:xfr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2552696" cy="3190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643314"/>
            <a:ext cx="3595686" cy="2687775"/>
          </a:xfrm>
          <a:prstGeom prst="snip2DiagRect">
            <a:avLst>
              <a:gd name="adj1" fmla="val 0"/>
              <a:gd name="adj2" fmla="val 2543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071563" y="1214438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Китайцы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3857625" y="3143250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Лидийцы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3786188" y="1357313"/>
            <a:ext cx="5072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Деньги появились </a:t>
            </a:r>
          </a:p>
          <a:p>
            <a:pPr algn="ctr"/>
            <a:r>
              <a:rPr lang="ru-RU" sz="3600" dirty="0">
                <a:solidFill>
                  <a:srgbClr val="0000FF"/>
                </a:solidFill>
                <a:latin typeface="Georgia" pitchFamily="18" charset="0"/>
              </a:rPr>
              <a:t>в </a:t>
            </a:r>
            <a:r>
              <a:rPr lang="en-US" sz="3600" dirty="0">
                <a:solidFill>
                  <a:srgbClr val="0000FF"/>
                </a:solidFill>
                <a:latin typeface="Georgia" pitchFamily="18" charset="0"/>
              </a:rPr>
              <a:t>VII</a:t>
            </a:r>
            <a:r>
              <a:rPr lang="ru-RU" sz="3600" dirty="0">
                <a:solidFill>
                  <a:srgbClr val="0000FF"/>
                </a:solidFill>
                <a:latin typeface="Georgia" pitchFamily="18" charset="0"/>
              </a:rPr>
              <a:t> в. до н.э</a:t>
            </a:r>
            <a:r>
              <a:rPr lang="ru-RU" sz="2400" dirty="0">
                <a:latin typeface="Georgia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071942"/>
            <a:ext cx="1982094" cy="1952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357188" y="5857875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Китайская бронзовая монета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428868"/>
            <a:ext cx="2900369" cy="1590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539" name="TextBox 11"/>
          <p:cNvSpPr txBox="1">
            <a:spLocks noChangeArrowheads="1"/>
          </p:cNvSpPr>
          <p:nvPr/>
        </p:nvSpPr>
        <p:spPr bwMode="auto">
          <a:xfrm>
            <a:off x="7000875" y="4000500"/>
            <a:ext cx="1928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Лидийская монета </a:t>
            </a:r>
          </a:p>
          <a:p>
            <a:pPr algn="ctr"/>
            <a:r>
              <a:rPr lang="en-US">
                <a:latin typeface="Georgia" pitchFamily="18" charset="0"/>
              </a:rPr>
              <a:t>VII</a:t>
            </a:r>
            <a:r>
              <a:rPr lang="ru-RU">
                <a:latin typeface="Georgia" pitchFamily="18" charset="0"/>
              </a:rPr>
              <a:t>в. до н.э.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39552" y="188640"/>
            <a:ext cx="8062912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8056" marR="0" lvl="0" indent="-384048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60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Times New Roman"/>
                <a:ea typeface="+mn-ea"/>
                <a:cs typeface="+mn-cs"/>
              </a:rPr>
              <a:t>Из истории денег</a:t>
            </a:r>
            <a:endParaRPr kumimoji="0" lang="ru-RU" sz="60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88640"/>
            <a:ext cx="8062912" cy="1752600"/>
          </a:xfr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Из истории денег</a:t>
            </a:r>
            <a:endParaRPr lang="ru-RU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/>
            </a:endParaRPr>
          </a:p>
        </p:txBody>
      </p:sp>
      <p:pic>
        <p:nvPicPr>
          <p:cNvPr id="4" name="Рисунок 3" descr="slide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304764"/>
            <a:ext cx="7200800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671517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Из истории денег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14282" y="1928802"/>
            <a:ext cx="8643998" cy="1000132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just" eaLnBrk="0" hangingPunct="0">
              <a:defRPr/>
            </a:pPr>
            <a:r>
              <a:rPr lang="ru-RU" sz="2800" b="1" dirty="0">
                <a:latin typeface="Times New Roman"/>
              </a:rPr>
              <a:t> </a:t>
            </a:r>
            <a:r>
              <a:rPr lang="ru-RU" sz="2800" b="1" dirty="0">
                <a:latin typeface="Times New Roman"/>
              </a:rPr>
              <a:t>В роли денег </a:t>
            </a:r>
            <a:r>
              <a:rPr lang="ru-RU" sz="2800" b="1" dirty="0" smtClean="0">
                <a:latin typeface="Times New Roman"/>
              </a:rPr>
              <a:t>выступали раковины</a:t>
            </a:r>
            <a:r>
              <a:rPr lang="ru-RU" sz="2800" b="1" dirty="0">
                <a:latin typeface="Times New Roman"/>
              </a:rPr>
              <a:t>, пушнина, скот, рисовые зерна</a:t>
            </a:r>
          </a:p>
        </p:txBody>
      </p:sp>
      <p:pic>
        <p:nvPicPr>
          <p:cNvPr id="23558" name="Picture 3" descr="C:\Documents and Settings\Новый пользователь\Рабочий стол\риснов\218d5cd124b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4572000"/>
            <a:ext cx="2238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3327400"/>
            <a:ext cx="3405187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Box 11"/>
          <p:cNvSpPr txBox="1">
            <a:spLocks noChangeArrowheads="1"/>
          </p:cNvSpPr>
          <p:nvPr/>
        </p:nvSpPr>
        <p:spPr bwMode="auto">
          <a:xfrm>
            <a:off x="714375" y="3143250"/>
            <a:ext cx="4286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/>
              <a:t>Раковины каури использовалась как деньги. Например, в области озера Чад раб оценивался в 20-30 раковин каури.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671517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Из истории денег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1700808"/>
            <a:ext cx="9144000" cy="714380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r>
              <a:rPr lang="ru-RU" sz="2400" b="1" dirty="0" smtClean="0">
                <a:latin typeface="Times New Roman"/>
              </a:rPr>
              <a:t>В </a:t>
            </a:r>
            <a:r>
              <a:rPr lang="ru-RU" sz="2400" b="1" dirty="0">
                <a:latin typeface="Times New Roman"/>
              </a:rPr>
              <a:t>роли денег </a:t>
            </a:r>
            <a:r>
              <a:rPr lang="ru-RU" sz="2400" b="1" dirty="0" smtClean="0">
                <a:latin typeface="Times New Roman"/>
              </a:rPr>
              <a:t>выступает металл </a:t>
            </a:r>
            <a:r>
              <a:rPr lang="ru-RU" sz="2400" b="1" dirty="0">
                <a:latin typeface="Times New Roman"/>
              </a:rPr>
              <a:t>– медь, бронза, серебро, золото</a:t>
            </a:r>
          </a:p>
        </p:txBody>
      </p:sp>
      <p:pic>
        <p:nvPicPr>
          <p:cNvPr id="33799" name="Picture 4" descr="C:\Documents and Settings\Новый пользователь\Рабочий стол\риснов\439007b01f2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270668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Box 8"/>
          <p:cNvSpPr txBox="1">
            <a:spLocks noChangeArrowheads="1"/>
          </p:cNvSpPr>
          <p:nvPr/>
        </p:nvSpPr>
        <p:spPr bwMode="auto">
          <a:xfrm>
            <a:off x="2699793" y="2286000"/>
            <a:ext cx="644420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ru-RU" b="1" dirty="0"/>
          </a:p>
          <a:p>
            <a:pPr algn="ctr"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 времена татаро-монгольского ига на Руси деньгами служили серебряные слитки –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гривны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 одну гривну давали 200 беличьих шкурок. </a:t>
            </a:r>
          </a:p>
          <a:p>
            <a:pPr algn="ctr" eaLnBrk="0" hangingPunct="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удобства при расчетах гривну стали рубить пополам – отсюда появилось слово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рубль!</a:t>
            </a:r>
          </a:p>
          <a:p>
            <a:pPr eaLnBrk="0" hangingPunct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325</TotalTime>
  <Words>784</Words>
  <Application>Microsoft Office PowerPoint</Application>
  <PresentationFormat>Экран (4:3)</PresentationFormat>
  <Paragraphs>135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Слайд 1</vt:lpstr>
      <vt:lpstr>Слайд 2</vt:lpstr>
      <vt:lpstr>Слайд 3</vt:lpstr>
      <vt:lpstr> </vt:lpstr>
      <vt:lpstr>Бартер</vt:lpstr>
      <vt:lpstr>Слайд 6</vt:lpstr>
      <vt:lpstr>Слайд 7</vt:lpstr>
      <vt:lpstr>Слайд 8</vt:lpstr>
      <vt:lpstr>Слайд 9</vt:lpstr>
      <vt:lpstr>Слайд 10</vt:lpstr>
      <vt:lpstr>Как деньги стали деньгами</vt:lpstr>
      <vt:lpstr>Слайд 12</vt:lpstr>
      <vt:lpstr> </vt:lpstr>
      <vt:lpstr>Свойства денег</vt:lpstr>
      <vt:lpstr>Слайд 15</vt:lpstr>
      <vt:lpstr>Виды денег </vt:lpstr>
      <vt:lpstr>Слайд 17</vt:lpstr>
      <vt:lpstr>Слайд 18</vt:lpstr>
      <vt:lpstr>Слайд 19</vt:lpstr>
      <vt:lpstr>Слайд 20</vt:lpstr>
      <vt:lpstr>Слайд 21</vt:lpstr>
      <vt:lpstr>Слайд 22</vt:lpstr>
      <vt:lpstr>Контрольные вопросы</vt:lpstr>
      <vt:lpstr>Контрольные вопросы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28</cp:revision>
  <dcterms:modified xsi:type="dcterms:W3CDTF">2020-03-31T13:18:52Z</dcterms:modified>
</cp:coreProperties>
</file>