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</p:sldMasterIdLst>
  <p:notesMasterIdLst>
    <p:notesMasterId r:id="rId27"/>
  </p:notesMasterIdLst>
  <p:sldIdLst>
    <p:sldId id="256" r:id="rId2"/>
    <p:sldId id="257" r:id="rId3"/>
    <p:sldId id="258" r:id="rId4"/>
    <p:sldId id="273" r:id="rId5"/>
    <p:sldId id="274" r:id="rId6"/>
    <p:sldId id="275" r:id="rId7"/>
    <p:sldId id="260" r:id="rId8"/>
    <p:sldId id="276" r:id="rId9"/>
    <p:sldId id="272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62" r:id="rId18"/>
    <p:sldId id="264" r:id="rId19"/>
    <p:sldId id="265" r:id="rId20"/>
    <p:sldId id="263" r:id="rId21"/>
    <p:sldId id="266" r:id="rId22"/>
    <p:sldId id="267" r:id="rId23"/>
    <p:sldId id="284" r:id="rId24"/>
    <p:sldId id="285" r:id="rId25"/>
    <p:sldId id="26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B88FBD-6911-4007-93CC-41DE2866A348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FF0E61-0E1E-402E-9282-F1E94EAF92A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"/>
          <p:cNvSpPr>
            <a:spLocks noChangeArrowheads="1" noTextEdit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Rectangle 2"/>
          <p:cNvSpPr>
            <a:spLocks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461E5-95DE-4D64-9E5C-49C843B675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39553" y="2060848"/>
            <a:ext cx="7776864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15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r>
              <a:rPr lang="ru-RU" sz="115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Деньги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Oval 2"/>
          <p:cNvSpPr>
            <a:spLocks noChangeArrowheads="1"/>
          </p:cNvSpPr>
          <p:nvPr/>
        </p:nvSpPr>
        <p:spPr bwMode="auto">
          <a:xfrm>
            <a:off x="3563888" y="3140968"/>
            <a:ext cx="2214563" cy="1214438"/>
          </a:xfrm>
          <a:prstGeom prst="ellipse">
            <a:avLst/>
          </a:prstGeom>
          <a:solidFill>
            <a:srgbClr val="4F81BD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Деньги </a:t>
            </a:r>
          </a:p>
        </p:txBody>
      </p:sp>
      <p:sp>
        <p:nvSpPr>
          <p:cNvPr id="25603" name="Oval 2"/>
          <p:cNvSpPr>
            <a:spLocks noChangeArrowheads="1"/>
          </p:cNvSpPr>
          <p:nvPr/>
        </p:nvSpPr>
        <p:spPr bwMode="auto">
          <a:xfrm>
            <a:off x="3563888" y="1268760"/>
            <a:ext cx="1998142" cy="1142330"/>
          </a:xfrm>
          <a:prstGeom prst="ellipse">
            <a:avLst/>
          </a:prstGeom>
          <a:solidFill>
            <a:srgbClr val="4F81BD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Скот </a:t>
            </a:r>
          </a:p>
        </p:txBody>
      </p:sp>
      <p:sp>
        <p:nvSpPr>
          <p:cNvPr id="25604" name="Oval 2"/>
          <p:cNvSpPr>
            <a:spLocks noChangeArrowheads="1"/>
          </p:cNvSpPr>
          <p:nvPr/>
        </p:nvSpPr>
        <p:spPr bwMode="auto">
          <a:xfrm>
            <a:off x="6084168" y="1556792"/>
            <a:ext cx="2214563" cy="1214438"/>
          </a:xfrm>
          <a:prstGeom prst="ellipse">
            <a:avLst/>
          </a:prstGeom>
          <a:solidFill>
            <a:srgbClr val="4F81BD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Колёса</a:t>
            </a:r>
          </a:p>
        </p:txBody>
      </p:sp>
      <p:sp>
        <p:nvSpPr>
          <p:cNvPr id="25605" name="Oval 2"/>
          <p:cNvSpPr>
            <a:spLocks noChangeArrowheads="1"/>
          </p:cNvSpPr>
          <p:nvPr/>
        </p:nvSpPr>
        <p:spPr bwMode="auto">
          <a:xfrm>
            <a:off x="6660232" y="3068960"/>
            <a:ext cx="2214563" cy="1214437"/>
          </a:xfrm>
          <a:prstGeom prst="ellipse">
            <a:avLst/>
          </a:prstGeom>
          <a:solidFill>
            <a:srgbClr val="4F81BD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Мех</a:t>
            </a:r>
          </a:p>
        </p:txBody>
      </p:sp>
      <p:sp>
        <p:nvSpPr>
          <p:cNvPr id="25606" name="Oval 2"/>
          <p:cNvSpPr>
            <a:spLocks noChangeArrowheads="1"/>
          </p:cNvSpPr>
          <p:nvPr/>
        </p:nvSpPr>
        <p:spPr bwMode="auto">
          <a:xfrm>
            <a:off x="1258888" y="1700213"/>
            <a:ext cx="2214562" cy="1214437"/>
          </a:xfrm>
          <a:prstGeom prst="ellipse">
            <a:avLst/>
          </a:prstGeom>
          <a:solidFill>
            <a:srgbClr val="4F81BD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Ракушки каури</a:t>
            </a:r>
          </a:p>
        </p:txBody>
      </p:sp>
      <p:sp>
        <p:nvSpPr>
          <p:cNvPr id="25607" name="Oval 2"/>
          <p:cNvSpPr>
            <a:spLocks noChangeArrowheads="1"/>
          </p:cNvSpPr>
          <p:nvPr/>
        </p:nvSpPr>
        <p:spPr bwMode="auto">
          <a:xfrm>
            <a:off x="323528" y="3356992"/>
            <a:ext cx="2214563" cy="1214438"/>
          </a:xfrm>
          <a:prstGeom prst="ellipse">
            <a:avLst/>
          </a:prstGeom>
          <a:solidFill>
            <a:srgbClr val="4F81BD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Зерна риса</a:t>
            </a:r>
          </a:p>
        </p:txBody>
      </p:sp>
      <p:sp>
        <p:nvSpPr>
          <p:cNvPr id="25608" name="Oval 2"/>
          <p:cNvSpPr>
            <a:spLocks noChangeArrowheads="1"/>
          </p:cNvSpPr>
          <p:nvPr/>
        </p:nvSpPr>
        <p:spPr bwMode="auto">
          <a:xfrm>
            <a:off x="5724128" y="4797152"/>
            <a:ext cx="2214562" cy="1214437"/>
          </a:xfrm>
          <a:prstGeom prst="ellipse">
            <a:avLst/>
          </a:prstGeom>
          <a:solidFill>
            <a:srgbClr val="4F81BD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Зерна какао</a:t>
            </a:r>
          </a:p>
        </p:txBody>
      </p:sp>
      <p:sp>
        <p:nvSpPr>
          <p:cNvPr id="25609" name="Oval 2"/>
          <p:cNvSpPr>
            <a:spLocks noChangeArrowheads="1"/>
          </p:cNvSpPr>
          <p:nvPr/>
        </p:nvSpPr>
        <p:spPr bwMode="auto">
          <a:xfrm>
            <a:off x="1691680" y="4869160"/>
            <a:ext cx="2214563" cy="1214438"/>
          </a:xfrm>
          <a:prstGeom prst="ellipse">
            <a:avLst/>
          </a:prstGeom>
          <a:solidFill>
            <a:srgbClr val="4F81BD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Соль </a:t>
            </a:r>
          </a:p>
        </p:txBody>
      </p:sp>
      <p:sp>
        <p:nvSpPr>
          <p:cNvPr id="25610" name="AutoShape 8"/>
          <p:cNvSpPr>
            <a:spLocks noChangeArrowheads="1"/>
          </p:cNvSpPr>
          <p:nvPr/>
        </p:nvSpPr>
        <p:spPr bwMode="auto">
          <a:xfrm rot="10800000">
            <a:off x="4355976" y="2420888"/>
            <a:ext cx="428625" cy="731837"/>
          </a:xfrm>
          <a:prstGeom prst="downArrow">
            <a:avLst>
              <a:gd name="adj1" fmla="val 50000"/>
              <a:gd name="adj2" fmla="val 50021"/>
            </a:avLst>
          </a:prstGeom>
          <a:solidFill>
            <a:srgbClr val="4F81BD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11" name="AutoShape 9"/>
          <p:cNvSpPr>
            <a:spLocks noChangeArrowheads="1"/>
          </p:cNvSpPr>
          <p:nvPr/>
        </p:nvSpPr>
        <p:spPr bwMode="auto">
          <a:xfrm rot="-8100000">
            <a:off x="5685117" y="2285116"/>
            <a:ext cx="317119" cy="1200999"/>
          </a:xfrm>
          <a:prstGeom prst="downArrow">
            <a:avLst>
              <a:gd name="adj1" fmla="val 50000"/>
              <a:gd name="adj2" fmla="val 49953"/>
            </a:avLst>
          </a:prstGeom>
          <a:solidFill>
            <a:srgbClr val="4F81BD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12" name="AutoShape 12"/>
          <p:cNvSpPr>
            <a:spLocks noChangeArrowheads="1"/>
          </p:cNvSpPr>
          <p:nvPr/>
        </p:nvSpPr>
        <p:spPr bwMode="auto">
          <a:xfrm rot="-3480000">
            <a:off x="5629483" y="3920279"/>
            <a:ext cx="393074" cy="1183419"/>
          </a:xfrm>
          <a:prstGeom prst="downArrow">
            <a:avLst>
              <a:gd name="adj1" fmla="val 50000"/>
              <a:gd name="adj2" fmla="val 50002"/>
            </a:avLst>
          </a:prstGeom>
          <a:solidFill>
            <a:srgbClr val="4F81BD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13" name="AutoShape 11"/>
          <p:cNvSpPr>
            <a:spLocks noChangeArrowheads="1"/>
          </p:cNvSpPr>
          <p:nvPr/>
        </p:nvSpPr>
        <p:spPr bwMode="auto">
          <a:xfrm rot="3360000">
            <a:off x="3491392" y="3994768"/>
            <a:ext cx="398971" cy="1196755"/>
          </a:xfrm>
          <a:prstGeom prst="downArrow">
            <a:avLst>
              <a:gd name="adj1" fmla="val 50000"/>
              <a:gd name="adj2" fmla="val 49952"/>
            </a:avLst>
          </a:prstGeom>
          <a:solidFill>
            <a:srgbClr val="4F81BD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14" name="AutoShape 10"/>
          <p:cNvSpPr>
            <a:spLocks noChangeArrowheads="1"/>
          </p:cNvSpPr>
          <p:nvPr/>
        </p:nvSpPr>
        <p:spPr bwMode="auto">
          <a:xfrm rot="7800000">
            <a:off x="3401623" y="2426554"/>
            <a:ext cx="395005" cy="1041840"/>
          </a:xfrm>
          <a:prstGeom prst="downArrow">
            <a:avLst>
              <a:gd name="adj1" fmla="val 50000"/>
              <a:gd name="adj2" fmla="val 49989"/>
            </a:avLst>
          </a:prstGeom>
          <a:solidFill>
            <a:srgbClr val="4F81BD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15" name="TextBox 14"/>
          <p:cNvSpPr txBox="1">
            <a:spLocks noChangeArrowheads="1"/>
          </p:cNvSpPr>
          <p:nvPr/>
        </p:nvSpPr>
        <p:spPr bwMode="auto">
          <a:xfrm>
            <a:off x="1115616" y="548680"/>
            <a:ext cx="70580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было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деньгами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AutoShape 12"/>
          <p:cNvSpPr>
            <a:spLocks noChangeArrowheads="1"/>
          </p:cNvSpPr>
          <p:nvPr/>
        </p:nvSpPr>
        <p:spPr bwMode="auto">
          <a:xfrm rot="16200000">
            <a:off x="6018409" y="3274399"/>
            <a:ext cx="393074" cy="981631"/>
          </a:xfrm>
          <a:prstGeom prst="downArrow">
            <a:avLst>
              <a:gd name="adj1" fmla="val 50000"/>
              <a:gd name="adj2" fmla="val 50002"/>
            </a:avLst>
          </a:prstGeom>
          <a:solidFill>
            <a:srgbClr val="4F81BD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" name="AutoShape 10"/>
          <p:cNvSpPr>
            <a:spLocks noChangeArrowheads="1"/>
          </p:cNvSpPr>
          <p:nvPr/>
        </p:nvSpPr>
        <p:spPr bwMode="auto">
          <a:xfrm rot="5169530">
            <a:off x="2864065" y="3259975"/>
            <a:ext cx="393161" cy="1154364"/>
          </a:xfrm>
          <a:prstGeom prst="downArrow">
            <a:avLst>
              <a:gd name="adj1" fmla="val 50000"/>
              <a:gd name="adj2" fmla="val 49989"/>
            </a:avLst>
          </a:prstGeom>
          <a:solidFill>
            <a:srgbClr val="4F81BD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183880" cy="864096"/>
          </a:xfrm>
        </p:spPr>
        <p:txBody>
          <a:bodyPr>
            <a:normAutofit/>
          </a:bodyPr>
          <a:lstStyle/>
          <a:p>
            <a:pPr eaLnBrk="1" hangingPunct="1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деньги стали деньгами</a:t>
            </a:r>
            <a:endParaRPr lang="ru-RU" sz="4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9368" y="1357298"/>
            <a:ext cx="4572085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Эквивалент</a:t>
            </a:r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 </a:t>
            </a:r>
          </a:p>
        </p:txBody>
      </p:sp>
      <p:sp>
        <p:nvSpPr>
          <p:cNvPr id="4" name="Равно 3"/>
          <p:cNvSpPr/>
          <p:nvPr/>
        </p:nvSpPr>
        <p:spPr>
          <a:xfrm>
            <a:off x="4500563" y="2071688"/>
            <a:ext cx="1357312" cy="85725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61751" y="2928934"/>
            <a:ext cx="327365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</a:rPr>
              <a:t>Деньги</a:t>
            </a:r>
          </a:p>
        </p:txBody>
      </p:sp>
      <p:pic>
        <p:nvPicPr>
          <p:cNvPr id="266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924944"/>
            <a:ext cx="2714625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4077072"/>
            <a:ext cx="28575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2" name="TextBox 7"/>
          <p:cNvSpPr txBox="1">
            <a:spLocks noChangeArrowheads="1"/>
          </p:cNvSpPr>
          <p:nvPr/>
        </p:nvSpPr>
        <p:spPr bwMode="auto">
          <a:xfrm>
            <a:off x="1187624" y="2420888"/>
            <a:ext cx="1714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dirty="0">
                <a:latin typeface="Georgia" pitchFamily="18" charset="0"/>
              </a:rPr>
              <a:t>Копейка</a:t>
            </a:r>
          </a:p>
        </p:txBody>
      </p:sp>
      <p:sp>
        <p:nvSpPr>
          <p:cNvPr id="26633" name="TextBox 8"/>
          <p:cNvSpPr txBox="1">
            <a:spLocks noChangeArrowheads="1"/>
          </p:cNvSpPr>
          <p:nvPr/>
        </p:nvSpPr>
        <p:spPr bwMode="auto">
          <a:xfrm>
            <a:off x="5364088" y="5805264"/>
            <a:ext cx="2428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dirty="0">
                <a:latin typeface="Georgia" pitchFamily="18" charset="0"/>
              </a:rPr>
              <a:t>Полушка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Новый пользователь\Рабочий стол\клипарттж\BANK (5) копия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268760"/>
            <a:ext cx="2627784" cy="31645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1214414" y="285728"/>
            <a:ext cx="6715172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6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</a:rPr>
              <a:t>Что такое деньги?</a:t>
            </a:r>
          </a:p>
        </p:txBody>
      </p:sp>
      <p:sp>
        <p:nvSpPr>
          <p:cNvPr id="27652" name="TextBox 2"/>
          <p:cNvSpPr txBox="1">
            <a:spLocks noChangeArrowheads="1"/>
          </p:cNvSpPr>
          <p:nvPr/>
        </p:nvSpPr>
        <p:spPr bwMode="auto">
          <a:xfrm>
            <a:off x="1907704" y="2071688"/>
            <a:ext cx="652192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 это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универсальный товар</a:t>
            </a:r>
          </a:p>
        </p:txBody>
      </p:sp>
      <p:sp>
        <p:nvSpPr>
          <p:cNvPr id="27653" name="TextBox 3"/>
          <p:cNvSpPr txBox="1">
            <a:spLocks noChangeArrowheads="1"/>
          </p:cNvSpPr>
          <p:nvPr/>
        </p:nvSpPr>
        <p:spPr bwMode="auto">
          <a:xfrm>
            <a:off x="827584" y="3571875"/>
            <a:ext cx="803066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 всеобщий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эквивалент</a:t>
            </a:r>
          </a:p>
          <a:p>
            <a:pPr algn="ctr" eaLnBrk="0" hangingPunct="0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(т.е. равноценное другому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товару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3200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764704"/>
            <a:ext cx="5321300" cy="5318051"/>
          </a:xfrm>
          <a:effectLst>
            <a:outerShdw dist="17961" dir="2700000" algn="ctr" rotWithShape="0">
              <a:schemeClr val="tx1"/>
            </a:outerShdw>
          </a:effectLst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u="sng" dirty="0">
              <a:solidFill>
                <a:srgbClr val="800000"/>
              </a:solidFill>
              <a:latin typeface="Verdana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u="sng" dirty="0">
                <a:solidFill>
                  <a:srgbClr val="FF0000"/>
                </a:solidFill>
                <a:latin typeface="Palatino Linotype" pitchFamily="18" charset="0"/>
              </a:rPr>
              <a:t>Деньги </a:t>
            </a:r>
            <a:r>
              <a:rPr lang="ru-RU" sz="2800" dirty="0">
                <a:solidFill>
                  <a:srgbClr val="FF0000"/>
                </a:solidFill>
                <a:latin typeface="Palatino Linotype" pitchFamily="18" charset="0"/>
              </a:rPr>
              <a:t>–</a:t>
            </a:r>
            <a:r>
              <a:rPr lang="ru-RU" sz="2800" dirty="0">
                <a:solidFill>
                  <a:srgbClr val="A50021"/>
                </a:solidFill>
                <a:latin typeface="Palatino Linotype" pitchFamily="18" charset="0"/>
              </a:rPr>
              <a:t> </a:t>
            </a:r>
            <a:r>
              <a:rPr lang="ru-RU" sz="2800" dirty="0">
                <a:latin typeface="Palatino Linotype" pitchFamily="18" charset="0"/>
              </a:rPr>
              <a:t>покупательное и платежное средство, средство измерения, сохранения, накопления стоимости.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u="sng" dirty="0">
              <a:solidFill>
                <a:srgbClr val="A50021"/>
              </a:solidFill>
              <a:latin typeface="Verdana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u="sng" dirty="0">
                <a:solidFill>
                  <a:schemeClr val="accent2"/>
                </a:solidFill>
                <a:latin typeface="Palatino Linotype" pitchFamily="18" charset="0"/>
              </a:rPr>
              <a:t>Основное свойство денег</a:t>
            </a:r>
            <a:r>
              <a:rPr lang="ru-RU" sz="2800" dirty="0">
                <a:solidFill>
                  <a:schemeClr val="accent2"/>
                </a:solidFill>
                <a:latin typeface="Palatino Linotype" pitchFamily="18" charset="0"/>
              </a:rPr>
              <a:t> – </a:t>
            </a:r>
            <a:r>
              <a:rPr lang="ru-RU" sz="2800" dirty="0">
                <a:solidFill>
                  <a:schemeClr val="tx2"/>
                </a:solidFill>
                <a:latin typeface="Palatino Linotype" pitchFamily="18" charset="0"/>
              </a:rPr>
              <a:t>воплощение стоимости товаров.</a:t>
            </a:r>
            <a:endParaRPr lang="ru-RU" sz="2800" u="sng" dirty="0">
              <a:solidFill>
                <a:schemeClr val="tx2"/>
              </a:solidFill>
              <a:latin typeface="Palatino Linotype" pitchFamily="18" charset="0"/>
            </a:endParaRPr>
          </a:p>
        </p:txBody>
      </p:sp>
      <p:pic>
        <p:nvPicPr>
          <p:cNvPr id="2" name="Picture 3" descr="G:\Деньги рисунки\36bdd99e695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25" y="1916833"/>
            <a:ext cx="3190138" cy="339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229600" cy="648072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Свойства денег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611560" y="1600200"/>
            <a:ext cx="807524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Делимость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(способность </a:t>
            </a:r>
            <a:r>
              <a:rPr lang="ru-RU" sz="2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размениваться на более </a:t>
            </a:r>
            <a:r>
              <a:rPr lang="ru-RU" sz="2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мелкие)</a:t>
            </a:r>
            <a:endParaRPr lang="ru-RU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Узнаваемость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(тяжелы </a:t>
            </a:r>
            <a:r>
              <a:rPr lang="ru-RU" sz="2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подделке)</a:t>
            </a:r>
            <a:endParaRPr lang="ru-RU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Стабильность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(более </a:t>
            </a:r>
            <a:r>
              <a:rPr lang="ru-RU" sz="2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или менее одинаковая стоимость сегодня и </a:t>
            </a:r>
            <a:r>
              <a:rPr lang="ru-RU" sz="2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завтра)</a:t>
            </a:r>
            <a:endParaRPr lang="ru-RU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Портативность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(удобны </a:t>
            </a:r>
            <a:r>
              <a:rPr lang="ru-RU" sz="2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использовании, занимают мало </a:t>
            </a:r>
            <a:r>
              <a:rPr lang="ru-RU" sz="2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места)</a:t>
            </a:r>
            <a:endParaRPr lang="ru-RU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Износостойкость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(имеют длительный срок службы)</a:t>
            </a:r>
            <a:endParaRPr lang="ru-RU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Однородность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(равное количество денег разными видами имеют одинаковую стоимость </a:t>
            </a:r>
            <a:r>
              <a:rPr lang="ru-RU" sz="2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(например, </a:t>
            </a:r>
            <a:r>
              <a:rPr lang="ru-RU" sz="2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1000руб </a:t>
            </a:r>
            <a:r>
              <a:rPr lang="ru-RU" sz="2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равна </a:t>
            </a:r>
            <a:r>
              <a:rPr lang="ru-RU" sz="2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500руб+500руб)</a:t>
            </a:r>
            <a:endParaRPr lang="ru-RU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Ликвидность </a:t>
            </a:r>
            <a:r>
              <a:rPr lang="ru-RU" sz="2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(легко </a:t>
            </a:r>
            <a:r>
              <a:rPr lang="ru-RU" sz="2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быстро можно обменять деньги на </a:t>
            </a:r>
            <a:r>
              <a:rPr lang="ru-RU" sz="2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товар)</a:t>
            </a:r>
            <a:endParaRPr lang="ru-RU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slow">
    <p:diamond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88640"/>
            <a:ext cx="8062912" cy="864096"/>
          </a:xfrm>
        </p:spPr>
        <p:txBody>
          <a:bodyPr>
            <a:noAutofit/>
          </a:bodyPr>
          <a:lstStyle/>
          <a:p>
            <a:pPr algn="l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Функции денег:</a:t>
            </a:r>
          </a:p>
          <a:p>
            <a:endParaRPr lang="ru-RU" sz="32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Мера стоимости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(определяют,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сколько что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стоит)</a:t>
            </a:r>
            <a:endParaRPr lang="ru-RU" sz="28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Средство обращения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деньги мы продаём и покупаем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товары)</a:t>
            </a:r>
            <a:endParaRPr lang="ru-RU" sz="28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Средство платежа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деньгами мы оплачивает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услуги и товары, получаем зарплату)</a:t>
            </a:r>
            <a:endParaRPr lang="ru-RU" sz="28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4) Средство накопления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(их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говорит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 материальном состоянии отдельного человека, фирмы и государства в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целом)</a:t>
            </a:r>
          </a:p>
          <a:p>
            <a:pPr algn="l"/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5) Мировые деньги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(например, евро и доллар, могут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быть обменены на любую национальную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валюту)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95536" y="1196752"/>
            <a:ext cx="8291264" cy="4929411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Наличные </a:t>
            </a:r>
            <a:r>
              <a:rPr lang="ru-RU" dirty="0" smtClean="0"/>
              <a:t>– передаются из рук в руки в натуральном </a:t>
            </a:r>
            <a:r>
              <a:rPr lang="ru-RU" dirty="0" smtClean="0"/>
              <a:t>виде.</a:t>
            </a:r>
          </a:p>
          <a:p>
            <a:endParaRPr lang="ru-RU" b="1" dirty="0" smtClean="0"/>
          </a:p>
          <a:p>
            <a:r>
              <a:rPr lang="ru-RU" b="1" dirty="0" smtClean="0"/>
              <a:t>Металлические </a:t>
            </a:r>
            <a:r>
              <a:rPr lang="ru-RU" b="1" dirty="0" smtClean="0"/>
              <a:t>монеты</a:t>
            </a:r>
            <a:r>
              <a:rPr lang="ru-RU" dirty="0" smtClean="0"/>
              <a:t>, то есть денежные знаки из золота, серебра, меди, различных сплавов. В монетах различают </a:t>
            </a:r>
            <a:r>
              <a:rPr lang="ru-RU" b="1" dirty="0" smtClean="0"/>
              <a:t>аверс</a:t>
            </a:r>
            <a:r>
              <a:rPr lang="ru-RU" dirty="0" smtClean="0"/>
              <a:t> (лицевая сторона), </a:t>
            </a:r>
            <a:r>
              <a:rPr lang="ru-RU" b="1" dirty="0" smtClean="0"/>
              <a:t>реверс</a:t>
            </a:r>
            <a:r>
              <a:rPr lang="ru-RU" dirty="0" smtClean="0"/>
              <a:t> (обратная сторона), а также </a:t>
            </a:r>
            <a:r>
              <a:rPr lang="ru-RU" b="1" dirty="0" smtClean="0"/>
              <a:t>гурт</a:t>
            </a:r>
            <a:r>
              <a:rPr lang="ru-RU" dirty="0" smtClean="0"/>
              <a:t> (</a:t>
            </a:r>
            <a:r>
              <a:rPr lang="ru-RU" dirty="0" smtClean="0"/>
              <a:t>обрез)</a:t>
            </a:r>
          </a:p>
          <a:p>
            <a:endParaRPr lang="ru-RU" dirty="0" smtClean="0"/>
          </a:p>
          <a:p>
            <a:r>
              <a:rPr lang="ru-RU" b="1" dirty="0" smtClean="0"/>
              <a:t>Банкноты</a:t>
            </a:r>
            <a:r>
              <a:rPr lang="ru-RU" dirty="0" smtClean="0"/>
              <a:t> </a:t>
            </a:r>
            <a:r>
              <a:rPr lang="ru-RU" dirty="0" smtClean="0"/>
              <a:t>– бумажные </a:t>
            </a:r>
            <a:r>
              <a:rPr lang="ru-RU" dirty="0" smtClean="0"/>
              <a:t>деньги.</a:t>
            </a:r>
          </a:p>
          <a:p>
            <a:endParaRPr lang="ru-RU" dirty="0" smtClean="0"/>
          </a:p>
          <a:p>
            <a:r>
              <a:rPr lang="ru-RU" b="1" dirty="0" smtClean="0"/>
              <a:t>Безналичные</a:t>
            </a:r>
            <a:r>
              <a:rPr lang="ru-RU" dirty="0" smtClean="0"/>
              <a:t> </a:t>
            </a:r>
            <a:r>
              <a:rPr lang="ru-RU" dirty="0" smtClean="0"/>
              <a:t>– не предаются из рук в  руки в руки, это записи на счетах в </a:t>
            </a:r>
            <a:r>
              <a:rPr lang="ru-RU" dirty="0" smtClean="0"/>
              <a:t>банках.</a:t>
            </a:r>
          </a:p>
          <a:p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 smtClean="0"/>
              <a:t>последние годы стали использоваться </a:t>
            </a:r>
            <a:r>
              <a:rPr lang="ru-RU" b="1" dirty="0" smtClean="0"/>
              <a:t>пластиковые кредитные карточки</a:t>
            </a:r>
            <a:r>
              <a:rPr lang="ru-RU" dirty="0" smtClean="0"/>
              <a:t>, которые являются не деньгами, а лишь инструментом, средством для получения и перечисления денег в финансовые учреждения.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Виды денег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amond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32656"/>
            <a:ext cx="8062912" cy="17526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Символические деньги - </a:t>
            </a:r>
            <a:endParaRPr lang="ru-RU" sz="40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6-rubli-oboi-dengi-1366x7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1192113"/>
            <a:ext cx="4392488" cy="2469568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467544" y="3645024"/>
            <a:ext cx="8062912" cy="17526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36576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3600" b="1" dirty="0" smtClean="0">
                <a:ln>
                  <a:solidFill>
                    <a:schemeClr val="bg2"/>
                  </a:solidFill>
                </a:ln>
                <a:latin typeface="Times New Roman" pitchFamily="18" charset="0"/>
                <a:cs typeface="Times New Roman" pitchFamily="18" charset="0"/>
              </a:rPr>
              <a:t>их стоимость или покупательная способность превосходит издержки их изготовления или ценность при использовании на иные цели</a:t>
            </a:r>
            <a:endParaRPr kumimoji="0" lang="ru-RU" sz="3600" b="1" i="0" u="none" strike="noStrike" kern="1200" cap="none" spc="0" normalizeH="0" baseline="0" noProof="0" dirty="0">
              <a:ln>
                <a:solidFill>
                  <a:schemeClr val="bg2"/>
                </a:solidFill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404664"/>
            <a:ext cx="8062912" cy="175260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Банковские </a:t>
            </a:r>
            <a:r>
              <a:rPr lang="ru-RU" sz="4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карты -</a:t>
            </a:r>
            <a:endParaRPr lang="ru-RU" sz="4400" b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ages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1340768"/>
            <a:ext cx="3240360" cy="2156312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467544" y="3717032"/>
            <a:ext cx="8062912" cy="17526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36576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4400" b="1" dirty="0" smtClean="0">
                <a:ln>
                  <a:solidFill>
                    <a:schemeClr val="bg2"/>
                  </a:solidFill>
                </a:ln>
                <a:latin typeface="Times New Roman" pitchFamily="18" charset="0"/>
                <a:cs typeface="Times New Roman" pitchFamily="18" charset="0"/>
              </a:rPr>
              <a:t>электронная форма кошелька, которую обслуживает </a:t>
            </a:r>
            <a:r>
              <a:rPr lang="ru-RU" sz="4400" b="1" dirty="0" smtClean="0">
                <a:ln>
                  <a:solidFill>
                    <a:schemeClr val="bg2"/>
                  </a:solidFill>
                </a:ln>
                <a:latin typeface="Times New Roman" pitchFamily="18" charset="0"/>
                <a:cs typeface="Times New Roman" pitchFamily="18" charset="0"/>
              </a:rPr>
              <a:t>банк</a:t>
            </a:r>
            <a:endParaRPr kumimoji="0" lang="ru-RU" sz="4400" b="1" i="0" u="none" strike="noStrike" kern="1200" cap="none" spc="0" normalizeH="0" baseline="0" noProof="0" dirty="0" smtClean="0">
              <a:ln>
                <a:solidFill>
                  <a:schemeClr val="bg2"/>
                </a:solidFill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404664"/>
            <a:ext cx="8676456" cy="1224136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Электронные </a:t>
            </a:r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деньги -</a:t>
            </a:r>
            <a:endParaRPr lang="ru-RU" sz="4000" b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 smtClean="0">
              <a:solidFill>
                <a:schemeClr val="tx1"/>
              </a:solidFill>
            </a:endParaRPr>
          </a:p>
        </p:txBody>
      </p:sp>
      <p:pic>
        <p:nvPicPr>
          <p:cNvPr id="9" name="Рисунок 8" descr="images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80112" y="1556792"/>
            <a:ext cx="2857500" cy="1600200"/>
          </a:xfrm>
          <a:prstGeom prst="rect">
            <a:avLst/>
          </a:prstGeom>
        </p:spPr>
      </p:pic>
      <p:pic>
        <p:nvPicPr>
          <p:cNvPr id="10" name="Рисунок 9" descr="images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556792"/>
            <a:ext cx="4095750" cy="1114425"/>
          </a:xfrm>
          <a:prstGeom prst="rect">
            <a:avLst/>
          </a:prstGeom>
        </p:spPr>
      </p:pic>
      <p:pic>
        <p:nvPicPr>
          <p:cNvPr id="11" name="Рисунок 10" descr="image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95736" y="3068960"/>
            <a:ext cx="3286125" cy="1390650"/>
          </a:xfrm>
          <a:prstGeom prst="rect">
            <a:avLst/>
          </a:prstGeom>
        </p:spPr>
      </p:pic>
      <p:pic>
        <p:nvPicPr>
          <p:cNvPr id="12" name="Рисунок 11" descr="logo-qiwi-koshelek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560" y="4653136"/>
            <a:ext cx="3384376" cy="1550070"/>
          </a:xfrm>
          <a:prstGeom prst="rect">
            <a:avLst/>
          </a:prstGeom>
        </p:spPr>
      </p:pic>
      <p:pic>
        <p:nvPicPr>
          <p:cNvPr id="14" name="Рисунок 13" descr="paypa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27984" y="4725144"/>
            <a:ext cx="4010025" cy="1181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620688"/>
            <a:ext cx="7920880" cy="5976664"/>
          </a:xfrm>
        </p:spPr>
        <p:txBody>
          <a:bodyPr>
            <a:normAutofit/>
          </a:bodyPr>
          <a:lstStyle/>
          <a:p>
            <a:pPr algn="l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Деньги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общепризнанное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средство платежа, которое безусловно принимается к оплате при совершении любых сделок купли-продажи, платежных операций, служит в качестве средства образования и накопления сбережений.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404664"/>
            <a:ext cx="8676456" cy="1752600"/>
          </a:xfrm>
        </p:spPr>
        <p:txBody>
          <a:bodyPr>
            <a:noAutofit/>
          </a:bodyPr>
          <a:lstStyle/>
          <a:p>
            <a:pPr algn="l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Эмиссия –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выпуск денег </a:t>
            </a:r>
          </a:p>
          <a:p>
            <a:pPr algn="l"/>
            <a:endParaRPr lang="ru-RU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Центральный банк -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главный банк государства, осуществляющий эмиссию денег, обеспечивающий стабильность функционирования банковской и денежной систем</a:t>
            </a:r>
            <a:endParaRPr lang="ru-RU" sz="4000" b="1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332656"/>
            <a:ext cx="8676456" cy="1752600"/>
          </a:xfrm>
        </p:spPr>
        <p:txBody>
          <a:bodyPr>
            <a:noAutofit/>
          </a:bodyPr>
          <a:lstStyle/>
          <a:p>
            <a:pPr algn="l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Электронный кошелек – </a:t>
            </a: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4000" b="1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компьютерная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программа, которая позволяет пользователю хранить электронные деньги и производить с их помощью безналичные расчеты в Интернете.</a:t>
            </a:r>
            <a:endParaRPr lang="ru-RU" sz="4000" b="1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908720"/>
            <a:ext cx="8676456" cy="1752600"/>
          </a:xfrm>
        </p:spPr>
        <p:txBody>
          <a:bodyPr>
            <a:noAutofit/>
          </a:bodyPr>
          <a:lstStyle/>
          <a:p>
            <a:pPr algn="l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Денежная масса – 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4800" b="1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совокупность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всех денежных средств страны в наличной и безналичной формах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785242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Контрольные вопросы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114040"/>
          </a:xfrm>
        </p:spPr>
        <p:txBody>
          <a:bodyPr>
            <a:normAutofit fontScale="92500" lnSpcReduction="10000"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чем преимущество металлических денег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Установите соответствие: Какую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функцию выполняют деньги в следующих случаях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апишите полученную последовательность цифр):</a:t>
            </a:r>
          </a:p>
          <a:p>
            <a:endParaRPr lang="ru-RU" sz="2400" i="1" dirty="0" smtClean="0">
              <a:solidFill>
                <a:schemeClr val="accent5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Гамбургер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стоит 45 рублей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Безработный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получает пособие по безработице</a:t>
            </a:r>
          </a:p>
          <a:p>
            <a:pPr>
              <a:lnSpc>
                <a:spcPct val="80000"/>
              </a:lnSpc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Вы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обмениваете рубли на доллары</a:t>
            </a:r>
          </a:p>
          <a:p>
            <a:pPr>
              <a:lnSpc>
                <a:spcPct val="80000"/>
              </a:lnSpc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За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бутылку пепси-колы вы заплатили 125 рублей</a:t>
            </a:r>
          </a:p>
          <a:p>
            <a:pPr>
              <a:lnSpc>
                <a:spcPct val="80000"/>
              </a:lnSpc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Вы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возвращаете долг своему приятелю</a:t>
            </a:r>
          </a:p>
          <a:p>
            <a:pPr>
              <a:lnSpc>
                <a:spcPct val="80000"/>
              </a:lnSpc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Е) Вы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хотите купить С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плеер за 8 тыс. рублей, но не можете себе этого позволить, поскольку у вас  ещё нет таких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денег</a:t>
            </a:r>
          </a:p>
          <a:p>
            <a:pPr>
              <a:lnSpc>
                <a:spcPct val="80000"/>
              </a:lnSpc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1) Мера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стоимости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) Средство обращения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3) Средство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платежа             4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) Средство накопления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5) Мировые деньги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endParaRPr lang="ru-RU" sz="3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29258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Контрольные вопросы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11404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Установите соответствие: Какую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функцию выполняют деньги в следующих случаях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апишите полученную последовательность цифр):</a:t>
            </a:r>
          </a:p>
          <a:p>
            <a:endParaRPr lang="ru-RU" sz="2000" i="1" dirty="0" smtClean="0">
              <a:solidFill>
                <a:schemeClr val="accent5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А) У вас в кармане 50 рублей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Б) Деньги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зашиты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матрас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В) Вы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покупаете золото, чтобы сберечь свои деньги от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обесценивания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Г) Родители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покупают вам фотоаппарат и дарят на день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рождения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Д) Вы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поступили в институт и вам выплачивают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стипендию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Е) Родители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дарят вам на день рождения 500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рублей</a:t>
            </a:r>
          </a:p>
          <a:p>
            <a:pPr>
              <a:lnSpc>
                <a:spcPct val="11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) Мера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стоимости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) Средство обращения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3) Средство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платежа             4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) Средство накопления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5) Мировые деньги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endParaRPr lang="ru-RU" sz="3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93737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Домашнее задание</a:t>
            </a:r>
            <a:b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56992"/>
            <a:ext cx="8363272" cy="30978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подготовить сообщение на тему:</a:t>
            </a:r>
          </a:p>
          <a:p>
            <a:pPr>
              <a:buNone/>
            </a:pPr>
            <a:r>
              <a:rPr lang="ru-RU" sz="4000" dirty="0" smtClean="0">
                <a:latin typeface="Monotype Corsiva" pitchFamily="66" charset="0"/>
              </a:rPr>
              <a:t>«Возникновение </a:t>
            </a:r>
            <a:r>
              <a:rPr lang="ru-RU" sz="4000" dirty="0" smtClean="0">
                <a:latin typeface="Monotype Corsiva" pitchFamily="66" charset="0"/>
              </a:rPr>
              <a:t>денег и денежных </a:t>
            </a:r>
            <a:r>
              <a:rPr lang="ru-RU" sz="4000" dirty="0" smtClean="0">
                <a:latin typeface="Monotype Corsiva" pitchFamily="66" charset="0"/>
              </a:rPr>
              <a:t> отношений </a:t>
            </a:r>
            <a:r>
              <a:rPr lang="ru-RU" sz="4000" dirty="0" smtClean="0">
                <a:latin typeface="Monotype Corsiva" pitchFamily="66" charset="0"/>
              </a:rPr>
              <a:t>в разных </a:t>
            </a:r>
            <a:r>
              <a:rPr lang="ru-RU" sz="4000" dirty="0" smtClean="0">
                <a:latin typeface="Monotype Corsiva" pitchFamily="66" charset="0"/>
              </a:rPr>
              <a:t> странах мира»</a:t>
            </a:r>
            <a:endParaRPr lang="ru-RU" sz="4000" dirty="0">
              <a:latin typeface="Monotype Corsiva" pitchFamily="66" charset="0"/>
            </a:endParaRPr>
          </a:p>
        </p:txBody>
      </p:sp>
      <p:pic>
        <p:nvPicPr>
          <p:cNvPr id="4" name="Рисунок 3" descr="e0d107d9_resizedScaled_1020to6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548680"/>
            <a:ext cx="3777469" cy="2520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2376" y="404664"/>
            <a:ext cx="7772400" cy="5904656"/>
          </a:xfrm>
        </p:spPr>
        <p:txBody>
          <a:bodyPr>
            <a:noAutofit/>
          </a:bodyPr>
          <a:lstStyle/>
          <a:p>
            <a:pPr algn="l"/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Деньги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/>
              <a:t> </a:t>
            </a:r>
            <a:endParaRPr lang="ru-RU" sz="4400" b="1" dirty="0" smtClean="0"/>
          </a:p>
          <a:p>
            <a:pPr algn="l"/>
            <a:endParaRPr lang="ru-RU" sz="4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4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специфический </a:t>
            </a:r>
            <a:r>
              <a:rPr lang="ru-RU" sz="4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товар, служащий измерителем стоимости других товаров и услуг</a:t>
            </a:r>
            <a:endParaRPr lang="ru-RU" sz="4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/>
          <p:cNvPicPr>
            <a:picLocks noChangeAspect="1" noChangeArrowheads="1"/>
          </p:cNvPicPr>
          <p:nvPr/>
        </p:nvPicPr>
        <p:blipFill>
          <a:blip r:embed="rId3" cstate="print">
            <a:lum bright="-12000" contrast="42000"/>
          </a:blip>
          <a:srcRect/>
          <a:stretch>
            <a:fillRect/>
          </a:stretch>
        </p:blipFill>
        <p:spPr bwMode="auto">
          <a:xfrm>
            <a:off x="611560" y="1556792"/>
            <a:ext cx="4681855" cy="4320778"/>
          </a:xfrm>
          <a:prstGeom prst="rect">
            <a:avLst/>
          </a:prstGeom>
          <a:noFill/>
          <a:ln w="57240">
            <a:solidFill>
              <a:srgbClr val="003300"/>
            </a:solidFill>
            <a:miter lim="800000"/>
            <a:headEnd/>
            <a:tailEnd/>
          </a:ln>
        </p:spPr>
      </p:pic>
      <p:sp>
        <p:nvSpPr>
          <p:cNvPr id="20483" name="Text Box 2"/>
          <p:cNvSpPr txBox="1">
            <a:spLocks noChangeArrowheads="1"/>
          </p:cNvSpPr>
          <p:nvPr/>
        </p:nvSpPr>
        <p:spPr bwMode="auto">
          <a:xfrm>
            <a:off x="5508104" y="2492896"/>
            <a:ext cx="2952750" cy="2289175"/>
          </a:xfrm>
          <a:prstGeom prst="rect">
            <a:avLst/>
          </a:prstGeom>
          <a:solidFill>
            <a:srgbClr val="FFFFCC"/>
          </a:solidFill>
          <a:ln w="38160">
            <a:solidFill>
              <a:srgbClr val="0033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 dirty="0">
                <a:solidFill>
                  <a:srgbClr val="003300"/>
                </a:solidFill>
                <a:latin typeface="Georgia" pitchFamily="18" charset="0"/>
              </a:rPr>
              <a:t>Как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 dirty="0">
                <a:solidFill>
                  <a:srgbClr val="003300"/>
                </a:solidFill>
                <a:latin typeface="Georgia" pitchFamily="18" charset="0"/>
              </a:rPr>
              <a:t>деньги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 dirty="0">
                <a:solidFill>
                  <a:srgbClr val="003300"/>
                </a:solidFill>
                <a:latin typeface="Georgia" pitchFamily="18" charset="0"/>
              </a:rPr>
              <a:t> стали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 dirty="0">
                <a:solidFill>
                  <a:srgbClr val="003300"/>
                </a:solidFill>
                <a:latin typeface="Georgia" pitchFamily="18" charset="0"/>
              </a:rPr>
              <a:t>деньгами?</a:t>
            </a:r>
            <a:r>
              <a:rPr lang="ru-RU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</a:rPr>
              <a:t/>
            </a:r>
            <a:b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</a:rPr>
            </a:br>
            <a:endParaRPr lang="ru-RU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755576" y="-675456"/>
            <a:ext cx="8062912" cy="17526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448056" marR="0" lvl="0" indent="-384048" algn="ctr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ru-RU" sz="6600" b="1" i="0" u="none" strike="noStrike" kern="1200" cap="none" spc="50" normalizeH="0" baseline="0" noProof="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539552" y="188640"/>
            <a:ext cx="8062912" cy="17526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448056" marR="0" lvl="0" indent="-384048" algn="ctr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ru-RU" sz="6600" b="1" i="0" u="none" strike="noStrike" kern="1200" cap="none" spc="50" normalizeH="0" baseline="0" noProof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Times New Roman"/>
                <a:ea typeface="+mn-ea"/>
                <a:cs typeface="+mn-cs"/>
              </a:rPr>
              <a:t>Из истории денег</a:t>
            </a:r>
            <a:endParaRPr kumimoji="0" lang="ru-RU" sz="6600" b="1" i="0" u="none" strike="noStrike" kern="1200" cap="none" spc="50" normalizeH="0" baseline="0" noProof="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Бартер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Первоначально  люди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обходились обменом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товара на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товар - бартером.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Бартер - обмен </a:t>
            </a:r>
            <a:r>
              <a:rPr lang="ru-RU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одного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товара на другой без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помощи денег.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dirty="0" smtClean="0">
              <a:solidFill>
                <a:srgbClr val="003300"/>
              </a:solidFill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dirty="0" smtClean="0">
              <a:solidFill>
                <a:srgbClr val="003300"/>
              </a:solidFill>
              <a:latin typeface="Comic Sans MS" pitchFamily="66" charset="0"/>
            </a:endParaRPr>
          </a:p>
        </p:txBody>
      </p:sp>
      <p:pic>
        <p:nvPicPr>
          <p:cNvPr id="2150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08625" y="1628775"/>
            <a:ext cx="2428875" cy="3524250"/>
          </a:xfrm>
          <a:noFill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643050"/>
            <a:ext cx="2552696" cy="31908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3643314"/>
            <a:ext cx="3595686" cy="2687775"/>
          </a:xfrm>
          <a:prstGeom prst="snip2DiagRect">
            <a:avLst>
              <a:gd name="adj1" fmla="val 0"/>
              <a:gd name="adj2" fmla="val 2543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533" name="TextBox 4"/>
          <p:cNvSpPr txBox="1">
            <a:spLocks noChangeArrowheads="1"/>
          </p:cNvSpPr>
          <p:nvPr/>
        </p:nvSpPr>
        <p:spPr bwMode="auto">
          <a:xfrm>
            <a:off x="1071563" y="1214438"/>
            <a:ext cx="2143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Georgia" pitchFamily="18" charset="0"/>
              </a:rPr>
              <a:t>Китайцы</a:t>
            </a:r>
          </a:p>
        </p:txBody>
      </p:sp>
      <p:sp>
        <p:nvSpPr>
          <p:cNvPr id="22534" name="TextBox 5"/>
          <p:cNvSpPr txBox="1">
            <a:spLocks noChangeArrowheads="1"/>
          </p:cNvSpPr>
          <p:nvPr/>
        </p:nvSpPr>
        <p:spPr bwMode="auto">
          <a:xfrm>
            <a:off x="3857625" y="3143250"/>
            <a:ext cx="1285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Georgia" pitchFamily="18" charset="0"/>
              </a:rPr>
              <a:t>Лидийцы</a:t>
            </a:r>
          </a:p>
        </p:txBody>
      </p:sp>
      <p:sp>
        <p:nvSpPr>
          <p:cNvPr id="22535" name="TextBox 6"/>
          <p:cNvSpPr txBox="1">
            <a:spLocks noChangeArrowheads="1"/>
          </p:cNvSpPr>
          <p:nvPr/>
        </p:nvSpPr>
        <p:spPr bwMode="auto">
          <a:xfrm>
            <a:off x="3786188" y="1357313"/>
            <a:ext cx="50720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>
                <a:latin typeface="Georgia" pitchFamily="18" charset="0"/>
              </a:rPr>
              <a:t>Деньги появились </a:t>
            </a:r>
          </a:p>
          <a:p>
            <a:pPr algn="ctr"/>
            <a:r>
              <a:rPr lang="ru-RU" sz="3600" dirty="0">
                <a:solidFill>
                  <a:srgbClr val="0000FF"/>
                </a:solidFill>
                <a:latin typeface="Georgia" pitchFamily="18" charset="0"/>
              </a:rPr>
              <a:t>в </a:t>
            </a:r>
            <a:r>
              <a:rPr lang="en-US" sz="3600" dirty="0">
                <a:solidFill>
                  <a:srgbClr val="0000FF"/>
                </a:solidFill>
                <a:latin typeface="Georgia" pitchFamily="18" charset="0"/>
              </a:rPr>
              <a:t>VII</a:t>
            </a:r>
            <a:r>
              <a:rPr lang="ru-RU" sz="3600" dirty="0">
                <a:solidFill>
                  <a:srgbClr val="0000FF"/>
                </a:solidFill>
                <a:latin typeface="Georgia" pitchFamily="18" charset="0"/>
              </a:rPr>
              <a:t> в. до н.э</a:t>
            </a:r>
            <a:r>
              <a:rPr lang="ru-RU" sz="2400" dirty="0">
                <a:latin typeface="Georgia" pitchFamily="18" charset="0"/>
              </a:rPr>
              <a:t>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4071942"/>
            <a:ext cx="1982094" cy="19526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537" name="TextBox 9"/>
          <p:cNvSpPr txBox="1">
            <a:spLocks noChangeArrowheads="1"/>
          </p:cNvSpPr>
          <p:nvPr/>
        </p:nvSpPr>
        <p:spPr bwMode="auto">
          <a:xfrm>
            <a:off x="357188" y="5857875"/>
            <a:ext cx="3429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Georgia" pitchFamily="18" charset="0"/>
              </a:rPr>
              <a:t>Китайская бронзовая монета</a:t>
            </a: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2428868"/>
            <a:ext cx="2900369" cy="15902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2539" name="TextBox 11"/>
          <p:cNvSpPr txBox="1">
            <a:spLocks noChangeArrowheads="1"/>
          </p:cNvSpPr>
          <p:nvPr/>
        </p:nvSpPr>
        <p:spPr bwMode="auto">
          <a:xfrm>
            <a:off x="7000875" y="4000500"/>
            <a:ext cx="19288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Georgia" pitchFamily="18" charset="0"/>
              </a:rPr>
              <a:t>Лидийская монета </a:t>
            </a:r>
          </a:p>
          <a:p>
            <a:pPr algn="ctr"/>
            <a:r>
              <a:rPr lang="en-US">
                <a:latin typeface="Georgia" pitchFamily="18" charset="0"/>
              </a:rPr>
              <a:t>VII</a:t>
            </a:r>
            <a:r>
              <a:rPr lang="ru-RU">
                <a:latin typeface="Georgia" pitchFamily="18" charset="0"/>
              </a:rPr>
              <a:t>в. до н.э.</a:t>
            </a: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539552" y="188640"/>
            <a:ext cx="8062912" cy="17526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448056" marR="0" lvl="0" indent="-384048" algn="ctr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ru-RU" sz="6000" b="1" i="0" u="none" strike="noStrike" kern="1200" cap="none" spc="50" normalizeH="0" baseline="0" noProof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Times New Roman"/>
                <a:ea typeface="+mn-ea"/>
                <a:cs typeface="+mn-cs"/>
              </a:rPr>
              <a:t>Из истории денег</a:t>
            </a:r>
            <a:endParaRPr kumimoji="0" lang="ru-RU" sz="6000" b="1" i="0" u="none" strike="noStrike" kern="1200" cap="none" spc="50" normalizeH="0" baseline="0" noProof="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88640"/>
            <a:ext cx="8062912" cy="1752600"/>
          </a:xfrm>
        </p:spPr>
        <p:txBody>
          <a:bodyPr>
            <a:noAutofit/>
          </a:bodyPr>
          <a:lstStyle/>
          <a:p>
            <a:pPr algn="ctr" eaLnBrk="0" hangingPunct="0">
              <a:defRPr/>
            </a:pPr>
            <a:r>
              <a:rPr lang="ru-RU" sz="6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</a:rPr>
              <a:t>Из истории денег</a:t>
            </a:r>
            <a:endParaRPr lang="ru-RU" sz="6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/>
            </a:endParaRPr>
          </a:p>
        </p:txBody>
      </p:sp>
      <p:pic>
        <p:nvPicPr>
          <p:cNvPr id="4" name="Рисунок 3" descr="slide_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304764"/>
            <a:ext cx="7200800" cy="54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285728"/>
            <a:ext cx="6715172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6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</a:rPr>
              <a:t>Из истории денег</a:t>
            </a: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214282" y="1928802"/>
            <a:ext cx="8643998" cy="1000132"/>
          </a:xfrm>
          <a:prstGeom prst="rect">
            <a:avLst/>
          </a:prstGeom>
          <a:solidFill>
            <a:srgbClr val="99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just" eaLnBrk="0" hangingPunct="0">
              <a:defRPr/>
            </a:pPr>
            <a:r>
              <a:rPr lang="ru-RU" sz="2800" b="1" dirty="0">
                <a:latin typeface="Times New Roman"/>
              </a:rPr>
              <a:t> </a:t>
            </a:r>
            <a:r>
              <a:rPr lang="ru-RU" sz="2800" b="1" dirty="0">
                <a:latin typeface="Times New Roman"/>
              </a:rPr>
              <a:t>В роли денег </a:t>
            </a:r>
            <a:r>
              <a:rPr lang="ru-RU" sz="2800" b="1" dirty="0" smtClean="0">
                <a:latin typeface="Times New Roman"/>
              </a:rPr>
              <a:t>выступали раковины</a:t>
            </a:r>
            <a:r>
              <a:rPr lang="ru-RU" sz="2800" b="1" dirty="0">
                <a:latin typeface="Times New Roman"/>
              </a:rPr>
              <a:t>, пушнина, скот, рисовые зерна</a:t>
            </a:r>
          </a:p>
        </p:txBody>
      </p:sp>
      <p:pic>
        <p:nvPicPr>
          <p:cNvPr id="23558" name="Picture 3" descr="C:\Documents and Settings\Новый пользователь\Рабочий стол\риснов\218d5cd124bf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4572000"/>
            <a:ext cx="22383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3" y="3327400"/>
            <a:ext cx="3405187" cy="301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0" name="TextBox 11"/>
          <p:cNvSpPr txBox="1">
            <a:spLocks noChangeArrowheads="1"/>
          </p:cNvSpPr>
          <p:nvPr/>
        </p:nvSpPr>
        <p:spPr bwMode="auto">
          <a:xfrm>
            <a:off x="714375" y="3143250"/>
            <a:ext cx="42862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000"/>
              <a:t>Раковины каури использовалась как деньги. Например, в области озера Чад раб оценивался в 20-30 раковин каури.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285728"/>
            <a:ext cx="6715172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6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</a:rPr>
              <a:t>Из истории денег</a:t>
            </a: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0" y="1700808"/>
            <a:ext cx="9144000" cy="714380"/>
          </a:xfrm>
          <a:prstGeom prst="rect">
            <a:avLst/>
          </a:prstGeom>
          <a:solidFill>
            <a:srgbClr val="99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eaLnBrk="0" hangingPunct="0">
              <a:defRPr/>
            </a:pPr>
            <a:r>
              <a:rPr lang="ru-RU" sz="2400" b="1" dirty="0" smtClean="0">
                <a:latin typeface="Times New Roman"/>
              </a:rPr>
              <a:t>В </a:t>
            </a:r>
            <a:r>
              <a:rPr lang="ru-RU" sz="2400" b="1" dirty="0">
                <a:latin typeface="Times New Roman"/>
              </a:rPr>
              <a:t>роли денег </a:t>
            </a:r>
            <a:r>
              <a:rPr lang="ru-RU" sz="2400" b="1" dirty="0" smtClean="0">
                <a:latin typeface="Times New Roman"/>
              </a:rPr>
              <a:t>выступает металл </a:t>
            </a:r>
            <a:r>
              <a:rPr lang="ru-RU" sz="2400" b="1" dirty="0">
                <a:latin typeface="Times New Roman"/>
              </a:rPr>
              <a:t>– медь, бронза, серебро, золото</a:t>
            </a:r>
          </a:p>
        </p:txBody>
      </p:sp>
      <p:pic>
        <p:nvPicPr>
          <p:cNvPr id="33799" name="Picture 4" descr="C:\Documents and Settings\Новый пользователь\Рабочий стол\риснов\439007b01f2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501008"/>
            <a:ext cx="2706688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0" name="TextBox 8"/>
          <p:cNvSpPr txBox="1">
            <a:spLocks noChangeArrowheads="1"/>
          </p:cNvSpPr>
          <p:nvPr/>
        </p:nvSpPr>
        <p:spPr bwMode="auto">
          <a:xfrm>
            <a:off x="2699793" y="2286000"/>
            <a:ext cx="6444208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endParaRPr lang="ru-RU" b="1" dirty="0"/>
          </a:p>
          <a:p>
            <a:pPr algn="ctr" eaLnBrk="0" hangingPunct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Во времена татаро-монгольского ига на Руси деньгами служили серебряные слитки –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гривны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 eaLnBrk="0" hangingPunct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 одну гривну давали 200 беличьих шкурок. </a:t>
            </a:r>
          </a:p>
          <a:p>
            <a:pPr algn="ctr" eaLnBrk="0" hangingPunct="0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удобства при расчетах гривну стали рубить пополам – отсюда появилось слово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рубль!</a:t>
            </a:r>
          </a:p>
          <a:p>
            <a:pPr eaLnBrk="0" hangingPunct="0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325</TotalTime>
  <Words>784</Words>
  <Application>Microsoft Office PowerPoint</Application>
  <PresentationFormat>Экран (4:3)</PresentationFormat>
  <Paragraphs>135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Аспект</vt:lpstr>
      <vt:lpstr>Слайд 1</vt:lpstr>
      <vt:lpstr>Слайд 2</vt:lpstr>
      <vt:lpstr>Слайд 3</vt:lpstr>
      <vt:lpstr> </vt:lpstr>
      <vt:lpstr>Бартер</vt:lpstr>
      <vt:lpstr>Слайд 6</vt:lpstr>
      <vt:lpstr>Слайд 7</vt:lpstr>
      <vt:lpstr>Слайд 8</vt:lpstr>
      <vt:lpstr>Слайд 9</vt:lpstr>
      <vt:lpstr>Слайд 10</vt:lpstr>
      <vt:lpstr>Как деньги стали деньгами</vt:lpstr>
      <vt:lpstr>Слайд 12</vt:lpstr>
      <vt:lpstr> </vt:lpstr>
      <vt:lpstr>Свойства денег</vt:lpstr>
      <vt:lpstr>Слайд 15</vt:lpstr>
      <vt:lpstr>Виды денег </vt:lpstr>
      <vt:lpstr>Слайд 17</vt:lpstr>
      <vt:lpstr>Слайд 18</vt:lpstr>
      <vt:lpstr>Слайд 19</vt:lpstr>
      <vt:lpstr>Слайд 20</vt:lpstr>
      <vt:lpstr>Слайд 21</vt:lpstr>
      <vt:lpstr>Слайд 22</vt:lpstr>
      <vt:lpstr>Контрольные вопросы</vt:lpstr>
      <vt:lpstr>Контрольные вопросы</vt:lpstr>
      <vt:lpstr>Домашнее задание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ПК</cp:lastModifiedBy>
  <cp:revision>28</cp:revision>
  <dcterms:modified xsi:type="dcterms:W3CDTF">2020-03-31T13:18:52Z</dcterms:modified>
</cp:coreProperties>
</file>