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5"/>
  </p:notesMasterIdLst>
  <p:sldIdLst>
    <p:sldId id="258" r:id="rId2"/>
    <p:sldId id="259" r:id="rId3"/>
    <p:sldId id="256" r:id="rId4"/>
  </p:sldIdLst>
  <p:sldSz cx="9144000" cy="6858000" type="screen4x3"/>
  <p:notesSz cx="6858000" cy="9144000"/>
  <p:custDataLst>
    <p:tags r:id="rId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CC9900"/>
    <a:srgbClr val="FFCC99"/>
    <a:srgbClr val="FF99CC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134" autoAdjust="0"/>
  </p:normalViewPr>
  <p:slideViewPr>
    <p:cSldViewPr>
      <p:cViewPr varScale="1">
        <p:scale>
          <a:sx n="107" d="100"/>
          <a:sy n="107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5C9E94-7119-4F3F-A263-8ECE2187ED72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8464C8-C4D6-4BDE-8D5B-ABFA976D28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ltGray">
          <a:xfrm>
            <a:off x="0" y="0"/>
            <a:ext cx="825500" cy="6858000"/>
          </a:xfrm>
          <a:prstGeom prst="rect">
            <a:avLst/>
          </a:prstGeom>
          <a:solidFill>
            <a:schemeClr val="tx2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kumimoji="1" lang="ru-RU" sz="2400" dirty="0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ltGray">
          <a:xfrm>
            <a:off x="0" y="3543300"/>
            <a:ext cx="3343275" cy="122238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kumimoji="1" lang="ru-RU" sz="240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90600" y="1171575"/>
            <a:ext cx="7467600" cy="2105025"/>
          </a:xfrm>
        </p:spPr>
        <p:txBody>
          <a:bodyPr>
            <a:spAutoFit/>
          </a:bodyPr>
          <a:lstStyle>
            <a:lvl1pPr>
              <a:defRPr sz="6600">
                <a:solidFill>
                  <a:srgbClr val="CC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4000">
                <a:solidFill>
                  <a:srgbClr val="CCECFF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838200" y="6248400"/>
            <a:ext cx="1752600" cy="457200"/>
          </a:xfrm>
        </p:spPr>
        <p:txBody>
          <a:bodyPr/>
          <a:lstStyle>
            <a:lvl1pPr>
              <a:defRPr>
                <a:solidFill>
                  <a:srgbClr val="CCECFF"/>
                </a:solidFill>
              </a:defRPr>
            </a:lvl1pPr>
          </a:lstStyle>
          <a:p>
            <a:fld id="{E7C1BACC-7487-4643-BCFA-1B6227696B9F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>
                <a:solidFill>
                  <a:srgbClr val="CCEC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</p:spPr>
        <p:txBody>
          <a:bodyPr/>
          <a:lstStyle>
            <a:lvl1pPr>
              <a:defRPr>
                <a:solidFill>
                  <a:srgbClr val="CCECFF"/>
                </a:solidFill>
              </a:defRPr>
            </a:lvl1pPr>
          </a:lstStyle>
          <a:p>
            <a:fld id="{B07D9549-E979-4289-8544-7FF6C8198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0A8976-043C-441C-9CEA-CBC283584C63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7D9549-E979-4289-8544-7FF6C8198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457200"/>
            <a:ext cx="20574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8600" y="457200"/>
            <a:ext cx="60198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5C8C8E-EE3B-45F5-9B07-2CA5E829814C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7D9549-E979-4289-8544-7FF6C8198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8A591CC-5D77-4732-93FB-73F56E7A39D0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07D9549-E979-4289-8544-7FF6C8198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21304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73366D4-AF4A-44A6-8F90-458696B7F8F9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07D9549-E979-4289-8544-7FF6C8198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CB6AE5-7DA9-44DA-8CA2-B8131E562707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7D9549-E979-4289-8544-7FF6C8198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E7788F-BFE8-479B-99BF-B2D7E0CE6475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7D9549-E979-4289-8544-7FF6C8198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9A04E5-6627-4D81-A298-27E7F0591FA8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7D9549-E979-4289-8544-7FF6C8198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772067-B772-4157-9C75-2E0972FA4EFB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7D9549-E979-4289-8544-7FF6C8198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D5DD3D-0F42-4ED1-AB09-79C3F5BDF933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7D9549-E979-4289-8544-7FF6C8198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7F73C8-5325-48F2-BC3E-AC07D35926D0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7D9549-E979-4289-8544-7FF6C8198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F32DF7-BF6C-4B20-B5A9-15C78226953E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7D9549-E979-4289-8544-7FF6C8198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D2400F-A643-4801-8AC6-DD2E8EC64EF0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7D9549-E979-4289-8544-7FF6C8198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fld id="{CD493135-6A6D-4053-A436-E01D08357900}" type="datetime1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B07D9549-E979-4289-8544-7FF6C81984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gray">
          <a:xfrm>
            <a:off x="0" y="1638300"/>
            <a:ext cx="3343275" cy="122238"/>
          </a:xfrm>
          <a:prstGeom prst="rect">
            <a:avLst/>
          </a:prstGeom>
          <a:solidFill>
            <a:schemeClr val="bg2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kumimoji="1" lang="ru-RU" sz="2400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ransition advClick="0"/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58;&#1088;&#1086;&#1087;&#1080;&#1085;&#1072;%20&#1082;&#1088;&#1086;&#1089;&#1089;&#1074;&#1086;&#1088;&#1076;\&#1052;&#1077;&#1083;&#1086;&#1076;&#1080;&#1103;.mp3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0"/>
            <a:ext cx="2904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2800" b="1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785794"/>
            <a:ext cx="2568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Равнобедренный треугольник 3">
            <a:hlinkClick r:id="" action="ppaction://hlinkshowjump?jump=nextslide"/>
          </p:cNvPr>
          <p:cNvSpPr/>
          <p:nvPr/>
        </p:nvSpPr>
        <p:spPr bwMode="auto">
          <a:xfrm rot="5400000">
            <a:off x="8542214" y="6245396"/>
            <a:ext cx="560662" cy="357158"/>
          </a:xfrm>
          <a:prstGeom prst="triangle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5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96104" flipH="1">
            <a:off x="175151" y="3702991"/>
            <a:ext cx="1054290" cy="613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52233">
            <a:off x="8051392" y="1123808"/>
            <a:ext cx="830325" cy="44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D:\Рабочий стол\Мама\анимашки\анимашки\рыба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429207" flipH="1">
            <a:off x="292435" y="5152140"/>
            <a:ext cx="1017699" cy="642942"/>
          </a:xfrm>
          <a:prstGeom prst="rect">
            <a:avLst/>
          </a:prstGeom>
          <a:noFill/>
        </p:spPr>
      </p:pic>
      <p:pic>
        <p:nvPicPr>
          <p:cNvPr id="8" name="Picture 2" descr="C:\Documents and Settings\Admin\Рабочий стол\для презентаций\анимашки\животные\8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49169" flipH="1">
            <a:off x="8251531" y="5449624"/>
            <a:ext cx="785471" cy="61139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428728" y="2071678"/>
            <a:ext cx="623119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800" b="1" dirty="0" smtClean="0">
                <a:ln w="28575">
                  <a:solidFill>
                    <a:srgbClr val="00FFFF"/>
                  </a:solidFill>
                </a:ln>
                <a:solidFill>
                  <a:schemeClr val="bg1">
                    <a:shade val="50000"/>
                  </a:schemeClr>
                </a:solidFill>
              </a:rPr>
              <a:t>Кроссворд по теме</a:t>
            </a:r>
          </a:p>
          <a:p>
            <a:pPr algn="ctr"/>
            <a:r>
              <a:rPr lang="ru-RU" sz="6000" b="1" dirty="0" smtClean="0">
                <a:ln w="28575">
                  <a:solidFill>
                    <a:srgbClr val="00FFFF"/>
                  </a:solidFill>
                </a:ln>
                <a:solidFill>
                  <a:schemeClr val="bg1">
                    <a:shade val="50000"/>
                  </a:schemeClr>
                </a:solidFill>
              </a:rPr>
              <a:t>Гидросфера</a:t>
            </a:r>
            <a:endParaRPr lang="ru-RU" sz="6000" b="1" dirty="0">
              <a:ln w="28575">
                <a:solidFill>
                  <a:srgbClr val="00FFFF"/>
                </a:solidFill>
              </a:ln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10" name="Picture 14" descr="D:\Рабочий стол\Мама\анимашки\анимашки\рыбыки.gif"/>
          <p:cNvPicPr>
            <a:picLocks noChangeAspect="1" noChangeArrowheads="1" noCrop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214290"/>
            <a:ext cx="1643050" cy="1643050"/>
          </a:xfrm>
          <a:prstGeom prst="rect">
            <a:avLst/>
          </a:prstGeom>
          <a:noFill/>
        </p:spPr>
      </p:pic>
      <p:pic>
        <p:nvPicPr>
          <p:cNvPr id="11" name="Picture 14" descr="D:\Рабочий стол\Мама\анимашки\анимашки\рыбыки.gif"/>
          <p:cNvPicPr>
            <a:picLocks noChangeAspect="1" noChangeArrowheads="1" noCrop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214414" y="4500570"/>
            <a:ext cx="1857412" cy="1643050"/>
          </a:xfrm>
          <a:prstGeom prst="rect">
            <a:avLst/>
          </a:prstGeom>
          <a:noFill/>
        </p:spPr>
      </p:pic>
      <p:pic>
        <p:nvPicPr>
          <p:cNvPr id="17" name="Мелод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069 0.00254 L -1.14913 0.01319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9" y="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0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0" fill="hold">
                                          <p:stCondLst>
                                            <p:cond delay="37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4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6" dur="2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7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0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125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0" dur="1250" fill="hold">
                                          <p:stCondLst>
                                            <p:cond delay="37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xit" presetSubtype="3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animMotion origin="layout" path="M 2.5E-6 -2.59259E-6 L 1.26302 0.00695 " pathEditMode="relative" rAng="0" ptsTypes="AA">
                                      <p:cBhvr>
                                        <p:cTn id="3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1" y="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xit" presetSubtype="8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 showWhenStopped="0">
                <p:cTn id="45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4" descr="D:\Рабочий стол\Мама\анимашки\анимашки\рыбыки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1714536" y="2071678"/>
            <a:ext cx="1714536" cy="16430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14546" y="0"/>
            <a:ext cx="2904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2800" b="1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785794"/>
            <a:ext cx="2568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Равнобедренный треугольник 3">
            <a:hlinkClick r:id="rId3" action="ppaction://hlinksldjump"/>
          </p:cNvPr>
          <p:cNvSpPr/>
          <p:nvPr/>
        </p:nvSpPr>
        <p:spPr bwMode="auto">
          <a:xfrm rot="5400000">
            <a:off x="8542214" y="6245396"/>
            <a:ext cx="560662" cy="357158"/>
          </a:xfrm>
          <a:prstGeom prst="triangle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8" name="Picture 2" descr="C:\Documents and Settings\Admin\Рабочий стол\для презентаций\анимашки\животные\8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49169" flipH="1">
            <a:off x="8584100" y="5477453"/>
            <a:ext cx="785471" cy="61139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428728" y="2071678"/>
            <a:ext cx="41069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800" b="1" dirty="0" smtClean="0">
                <a:ln w="28575">
                  <a:solidFill>
                    <a:srgbClr val="00FFFF"/>
                  </a:solidFill>
                </a:ln>
                <a:solidFill>
                  <a:schemeClr val="bg1">
                    <a:shade val="50000"/>
                  </a:schemeClr>
                </a:solidFill>
              </a:rPr>
              <a:t> </a:t>
            </a:r>
          </a:p>
          <a:p>
            <a:pPr algn="ctr"/>
            <a:r>
              <a:rPr lang="ru-RU" sz="6000" b="1" dirty="0" smtClean="0">
                <a:ln w="28575">
                  <a:solidFill>
                    <a:srgbClr val="00FFFF"/>
                  </a:solidFill>
                </a:ln>
                <a:solidFill>
                  <a:schemeClr val="bg1">
                    <a:shade val="50000"/>
                  </a:schemeClr>
                </a:solidFill>
              </a:rPr>
              <a:t> </a:t>
            </a:r>
            <a:endParaRPr lang="ru-RU" sz="6000" b="1" dirty="0">
              <a:ln w="28575">
                <a:solidFill>
                  <a:srgbClr val="00FFFF"/>
                </a:solidFill>
              </a:ln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10" name="Picture 14" descr="D:\Рабочий стол\Мама\анимашки\анимашки\рыбыки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786842" y="214290"/>
            <a:ext cx="1643050" cy="1643050"/>
          </a:xfrm>
          <a:prstGeom prst="rect">
            <a:avLst/>
          </a:prstGeom>
          <a:noFill/>
        </p:spPr>
      </p:pic>
      <p:pic>
        <p:nvPicPr>
          <p:cNvPr id="11" name="Picture 14" descr="D:\Рабочий стол\Мама\анимашки\анимашки\рыбыки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1857412" y="3929066"/>
            <a:ext cx="1857412" cy="164305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643174" y="285728"/>
            <a:ext cx="240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ru-RU" sz="14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00298" y="0"/>
            <a:ext cx="240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ru-RU" sz="14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00166" y="5657671"/>
            <a:ext cx="25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 bwMode="auto">
          <a:xfrm>
            <a:off x="1071538" y="357166"/>
            <a:ext cx="7215238" cy="5786478"/>
          </a:xfrm>
          <a:prstGeom prst="roundRec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2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Правила заполнения кроссворда</a:t>
            </a:r>
          </a:p>
          <a:p>
            <a:pPr algn="ctr"/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Первый вопрос появляется на слайде</a:t>
            </a:r>
          </a:p>
          <a:p>
            <a:pPr algn="ctr"/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сразу вместе с сеткой кроссворда.</a:t>
            </a:r>
          </a:p>
          <a:p>
            <a:pPr algn="ctr"/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Ответ необходимо найти в сетке кроссворда</a:t>
            </a:r>
          </a:p>
          <a:p>
            <a:pPr algn="ctr"/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среди букв. Слова могут изгибаться,</a:t>
            </a:r>
          </a:p>
          <a:p>
            <a:pPr algn="ctr"/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но не пересекаться и не идти по диагонали.</a:t>
            </a:r>
          </a:p>
          <a:p>
            <a:pPr algn="ctr"/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По щелчку на правильные буквы ответа</a:t>
            </a:r>
          </a:p>
          <a:p>
            <a:pPr algn="ctr"/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цвет квадратиков меняется соответственно</a:t>
            </a:r>
          </a:p>
          <a:p>
            <a:pPr algn="ctr"/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цвету прямоугольника, в котором записан</a:t>
            </a:r>
          </a:p>
          <a:p>
            <a:pPr algn="ctr"/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вопрос. Когда все буквы ответа поменяют</a:t>
            </a:r>
          </a:p>
          <a:p>
            <a:pPr algn="ctr"/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цвет, происходит переход  ко второму</a:t>
            </a:r>
          </a:p>
          <a:p>
            <a:pPr algn="ctr"/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вопросу автоматически. Когда ответы</a:t>
            </a:r>
          </a:p>
          <a:p>
            <a:pPr algn="ctr"/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на все вопросы будут найдены и все</a:t>
            </a:r>
          </a:p>
          <a:p>
            <a:pPr algn="ctr"/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квадратики приобретут нужный цвет – </a:t>
            </a:r>
          </a:p>
          <a:p>
            <a:pPr algn="ctr"/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в середине сетки появится слово «океан». </a:t>
            </a:r>
          </a:p>
          <a:p>
            <a:pPr algn="ctr"/>
            <a:r>
              <a:rPr lang="ru-RU" sz="2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Игра будет закончена</a:t>
            </a:r>
            <a:r>
              <a:rPr lang="ru-RU" sz="2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069 0.00254 L -1.14913 0.01319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9" y="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8" dur="2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" dur="1250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" dur="125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2" dur="1250" fill="hold">
                                          <p:stCondLst>
                                            <p:cond delay="37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4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0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0" fill="hold">
                                          <p:stCondLst>
                                            <p:cond delay="375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2.5E-6 -2.59259E-6 L 1.26302 0.00695 " pathEditMode="relative" rAng="0" ptsTypes="AA">
                                      <p:cBhvr>
                                        <p:cTn id="2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1" y="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xit" presetSubtype="8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0"/>
                            </p:stCondLst>
                            <p:childTnLst>
                              <p:par>
                                <p:cTn id="2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556E-17 -2.59259E-6 L 1.26319 0.00625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2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14" descr="D:\Рабочий стол\Мама\анимашки\анимашки\рыбыки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1357298"/>
            <a:ext cx="1643050" cy="1643050"/>
          </a:xfrm>
          <a:prstGeom prst="rect">
            <a:avLst/>
          </a:prstGeom>
          <a:noFill/>
        </p:spPr>
      </p:pic>
      <p:pic>
        <p:nvPicPr>
          <p:cNvPr id="66" name="Picture 14" descr="D:\Рабочий стол\Мама\анимашки\анимашки\рыбыки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5214950"/>
            <a:ext cx="1643050" cy="16430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 bwMode="auto">
          <a:xfrm>
            <a:off x="357158" y="571480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Д</a:t>
            </a: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57158" y="1214422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О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357158" y="1857364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В</a:t>
            </a: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357158" y="2500306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З</a:t>
            </a: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357158" y="3143248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А</a:t>
            </a: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57158" y="3786190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Л</a:t>
            </a: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57158" y="4429132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И</a:t>
            </a: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000100" y="571480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О</a:t>
            </a: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000100" y="1214422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>
                <a:latin typeface="Times New Roman" pitchFamily="18" charset="0"/>
              </a:rPr>
              <a:t>Д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000100" y="1857364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Р</a:t>
            </a: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1000100" y="2500306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О</a:t>
            </a: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1000100" y="3143248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С</a:t>
            </a: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000100" y="3786190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Ф</a:t>
            </a:r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1000100" y="4429132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В</a:t>
            </a: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643042" y="571480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П</a:t>
            </a: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2285984" y="571480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А</a:t>
            </a:r>
          </a:p>
        </p:txBody>
      </p:sp>
      <p:sp>
        <p:nvSpPr>
          <p:cNvPr id="20" name="Прямоугольник 19"/>
          <p:cNvSpPr/>
          <p:nvPr/>
        </p:nvSpPr>
        <p:spPr bwMode="auto">
          <a:xfrm>
            <a:off x="2928926" y="571480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Д</a:t>
            </a:r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3571868" y="571480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Ч</a:t>
            </a:r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4214810" y="571480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А</a:t>
            </a:r>
          </a:p>
        </p:txBody>
      </p:sp>
      <p:sp>
        <p:nvSpPr>
          <p:cNvPr id="23" name="Прямоугольник 22"/>
          <p:cNvSpPr/>
          <p:nvPr/>
        </p:nvSpPr>
        <p:spPr bwMode="auto">
          <a:xfrm>
            <a:off x="4214810" y="3143248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С</a:t>
            </a:r>
          </a:p>
        </p:txBody>
      </p:sp>
      <p:sp>
        <p:nvSpPr>
          <p:cNvPr id="24" name="Прямоугольник 23"/>
          <p:cNvSpPr/>
          <p:nvPr/>
        </p:nvSpPr>
        <p:spPr bwMode="auto">
          <a:xfrm>
            <a:off x="2285984" y="2500306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Е</a:t>
            </a:r>
          </a:p>
        </p:txBody>
      </p:sp>
      <p:sp>
        <p:nvSpPr>
          <p:cNvPr id="25" name="Прямоугольник 24"/>
          <p:cNvSpPr/>
          <p:nvPr/>
        </p:nvSpPr>
        <p:spPr bwMode="auto">
          <a:xfrm>
            <a:off x="2285984" y="1857364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Р</a:t>
            </a:r>
          </a:p>
        </p:txBody>
      </p:sp>
      <p:sp>
        <p:nvSpPr>
          <p:cNvPr id="26" name="Прямоугольник 25"/>
          <p:cNvSpPr/>
          <p:nvPr/>
        </p:nvSpPr>
        <p:spPr bwMode="auto">
          <a:xfrm>
            <a:off x="2285984" y="1214422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Г</a:t>
            </a: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3571868" y="3143248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>
                <a:latin typeface="Times New Roman" pitchFamily="18" charset="0"/>
              </a:rPr>
              <a:t>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 bwMode="auto">
          <a:xfrm>
            <a:off x="2928926" y="3143248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Й</a:t>
            </a:r>
          </a:p>
        </p:txBody>
      </p:sp>
      <p:sp>
        <p:nvSpPr>
          <p:cNvPr id="29" name="Прямоугольник 28"/>
          <p:cNvSpPr/>
          <p:nvPr/>
        </p:nvSpPr>
        <p:spPr bwMode="auto">
          <a:xfrm>
            <a:off x="2928926" y="2500306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А</a:t>
            </a:r>
          </a:p>
        </p:txBody>
      </p:sp>
      <p:sp>
        <p:nvSpPr>
          <p:cNvPr id="30" name="Прямоугольник 29"/>
          <p:cNvSpPr/>
          <p:nvPr/>
        </p:nvSpPr>
        <p:spPr bwMode="auto">
          <a:xfrm>
            <a:off x="2928926" y="1857364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Н</a:t>
            </a:r>
          </a:p>
        </p:txBody>
      </p:sp>
      <p:sp>
        <p:nvSpPr>
          <p:cNvPr id="31" name="Прямоугольник 30"/>
          <p:cNvSpPr/>
          <p:nvPr/>
        </p:nvSpPr>
        <p:spPr bwMode="auto">
          <a:xfrm>
            <a:off x="2928926" y="1214422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У</a:t>
            </a:r>
          </a:p>
        </p:txBody>
      </p:sp>
      <p:sp>
        <p:nvSpPr>
          <p:cNvPr id="32" name="Прямоугольник 31"/>
          <p:cNvSpPr/>
          <p:nvPr/>
        </p:nvSpPr>
        <p:spPr bwMode="auto">
          <a:xfrm>
            <a:off x="3571868" y="2500306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Н</a:t>
            </a:r>
          </a:p>
        </p:txBody>
      </p:sp>
      <p:sp>
        <p:nvSpPr>
          <p:cNvPr id="33" name="Прямоугольник 32"/>
          <p:cNvSpPr/>
          <p:nvPr/>
        </p:nvSpPr>
        <p:spPr bwMode="auto">
          <a:xfrm>
            <a:off x="4214810" y="2500306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А</a:t>
            </a:r>
          </a:p>
        </p:txBody>
      </p:sp>
      <p:sp>
        <p:nvSpPr>
          <p:cNvPr id="34" name="Прямоугольник 33"/>
          <p:cNvSpPr/>
          <p:nvPr/>
        </p:nvSpPr>
        <p:spPr bwMode="auto">
          <a:xfrm>
            <a:off x="3571868" y="1857364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К</a:t>
            </a:r>
          </a:p>
        </p:txBody>
      </p:sp>
      <p:sp>
        <p:nvSpPr>
          <p:cNvPr id="35" name="Прямоугольник 34"/>
          <p:cNvSpPr/>
          <p:nvPr/>
        </p:nvSpPr>
        <p:spPr bwMode="auto">
          <a:xfrm>
            <a:off x="4214810" y="1857364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Р</a:t>
            </a:r>
          </a:p>
        </p:txBody>
      </p:sp>
      <p:sp>
        <p:nvSpPr>
          <p:cNvPr id="36" name="Прямоугольник 35"/>
          <p:cNvSpPr/>
          <p:nvPr/>
        </p:nvSpPr>
        <p:spPr bwMode="auto">
          <a:xfrm>
            <a:off x="3571868" y="1214422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Д</a:t>
            </a:r>
          </a:p>
        </p:txBody>
      </p:sp>
      <p:sp>
        <p:nvSpPr>
          <p:cNvPr id="37" name="Прямоугольник 36"/>
          <p:cNvSpPr/>
          <p:nvPr/>
        </p:nvSpPr>
        <p:spPr bwMode="auto">
          <a:xfrm>
            <a:off x="4214810" y="1214422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Д</a:t>
            </a:r>
          </a:p>
        </p:txBody>
      </p:sp>
      <p:sp>
        <p:nvSpPr>
          <p:cNvPr id="38" name="Прямоугольник 37"/>
          <p:cNvSpPr/>
          <p:nvPr/>
        </p:nvSpPr>
        <p:spPr bwMode="auto">
          <a:xfrm>
            <a:off x="1643042" y="3143248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А</a:t>
            </a:r>
          </a:p>
        </p:txBody>
      </p:sp>
      <p:sp>
        <p:nvSpPr>
          <p:cNvPr id="39" name="Прямоугольник 38"/>
          <p:cNvSpPr/>
          <p:nvPr/>
        </p:nvSpPr>
        <p:spPr bwMode="auto">
          <a:xfrm>
            <a:off x="1643042" y="2500306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К</a:t>
            </a:r>
          </a:p>
        </p:txBody>
      </p:sp>
      <p:sp>
        <p:nvSpPr>
          <p:cNvPr id="40" name="Прямоугольник 39"/>
          <p:cNvSpPr/>
          <p:nvPr/>
        </p:nvSpPr>
        <p:spPr bwMode="auto">
          <a:xfrm>
            <a:off x="1643042" y="1857364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>
                <a:latin typeface="Times New Roman" pitchFamily="18" charset="0"/>
              </a:rPr>
              <a:t>О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 bwMode="auto">
          <a:xfrm>
            <a:off x="2285984" y="4429132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А</a:t>
            </a:r>
          </a:p>
        </p:txBody>
      </p:sp>
      <p:sp>
        <p:nvSpPr>
          <p:cNvPr id="42" name="Прямоугольник 41"/>
          <p:cNvSpPr/>
          <p:nvPr/>
        </p:nvSpPr>
        <p:spPr bwMode="auto">
          <a:xfrm>
            <a:off x="2285984" y="3786190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А</a:t>
            </a:r>
          </a:p>
        </p:txBody>
      </p:sp>
      <p:sp>
        <p:nvSpPr>
          <p:cNvPr id="43" name="Прямоугольник 42"/>
          <p:cNvSpPr/>
          <p:nvPr/>
        </p:nvSpPr>
        <p:spPr bwMode="auto">
          <a:xfrm>
            <a:off x="2285984" y="3143248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К</a:t>
            </a:r>
          </a:p>
        </p:txBody>
      </p:sp>
      <p:sp>
        <p:nvSpPr>
          <p:cNvPr id="44" name="Прямоугольник 43"/>
          <p:cNvSpPr/>
          <p:nvPr/>
        </p:nvSpPr>
        <p:spPr bwMode="auto">
          <a:xfrm>
            <a:off x="2928926" y="4429132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М</a:t>
            </a:r>
          </a:p>
        </p:txBody>
      </p:sp>
      <p:sp>
        <p:nvSpPr>
          <p:cNvPr id="45" name="Прямоугольник 44"/>
          <p:cNvSpPr/>
          <p:nvPr/>
        </p:nvSpPr>
        <p:spPr bwMode="auto">
          <a:xfrm>
            <a:off x="3571868" y="4429132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Е</a:t>
            </a:r>
          </a:p>
        </p:txBody>
      </p:sp>
      <p:sp>
        <p:nvSpPr>
          <p:cNvPr id="46" name="Прямоугольник 45"/>
          <p:cNvSpPr/>
          <p:nvPr/>
        </p:nvSpPr>
        <p:spPr bwMode="auto">
          <a:xfrm>
            <a:off x="2928926" y="3786190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И</a:t>
            </a:r>
          </a:p>
        </p:txBody>
      </p:sp>
      <p:sp>
        <p:nvSpPr>
          <p:cNvPr id="47" name="Прямоугольник 46"/>
          <p:cNvSpPr/>
          <p:nvPr/>
        </p:nvSpPr>
        <p:spPr bwMode="auto">
          <a:xfrm>
            <a:off x="3571868" y="3786190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Л</a:t>
            </a:r>
          </a:p>
        </p:txBody>
      </p:sp>
      <p:sp>
        <p:nvSpPr>
          <p:cNvPr id="48" name="Прямоугольник 47"/>
          <p:cNvSpPr/>
          <p:nvPr/>
        </p:nvSpPr>
        <p:spPr bwMode="auto">
          <a:xfrm>
            <a:off x="4214810" y="4429132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О</a:t>
            </a:r>
          </a:p>
        </p:txBody>
      </p:sp>
      <p:sp>
        <p:nvSpPr>
          <p:cNvPr id="49" name="Прямоугольник 48"/>
          <p:cNvSpPr/>
          <p:nvPr/>
        </p:nvSpPr>
        <p:spPr bwMode="auto">
          <a:xfrm>
            <a:off x="4214810" y="3786190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Н</a:t>
            </a:r>
          </a:p>
        </p:txBody>
      </p:sp>
      <p:sp>
        <p:nvSpPr>
          <p:cNvPr id="50" name="Прямоугольник 49"/>
          <p:cNvSpPr/>
          <p:nvPr/>
        </p:nvSpPr>
        <p:spPr bwMode="auto">
          <a:xfrm>
            <a:off x="1643042" y="1214422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И</a:t>
            </a:r>
          </a:p>
        </p:txBody>
      </p:sp>
      <p:sp>
        <p:nvSpPr>
          <p:cNvPr id="51" name="Прямоугольник 50"/>
          <p:cNvSpPr/>
          <p:nvPr/>
        </p:nvSpPr>
        <p:spPr bwMode="auto">
          <a:xfrm>
            <a:off x="1643042" y="4429132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>
                <a:latin typeface="Times New Roman" pitchFamily="18" charset="0"/>
              </a:rPr>
              <a:t>Р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 bwMode="auto">
          <a:xfrm>
            <a:off x="1643042" y="3786190"/>
            <a:ext cx="642942" cy="64294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Е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000629" y="1142984"/>
            <a:ext cx="3857651" cy="228147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Часть океана,</a:t>
            </a:r>
          </a:p>
          <a:p>
            <a:pPr marL="342900" indent="-342900" algn="ctr"/>
            <a:r>
              <a:rPr lang="ru-RU" sz="3200" dirty="0" smtClean="0">
                <a:solidFill>
                  <a:schemeClr val="bg1"/>
                </a:solidFill>
              </a:rPr>
              <a:t> глубоко вдающаяся</a:t>
            </a:r>
          </a:p>
          <a:p>
            <a:pPr marL="342900" indent="-342900" algn="ctr"/>
            <a:r>
              <a:rPr lang="ru-RU" sz="3200" dirty="0" smtClean="0">
                <a:solidFill>
                  <a:schemeClr val="bg1"/>
                </a:solidFill>
              </a:rPr>
              <a:t> в сушу.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000628" y="1214422"/>
            <a:ext cx="3929090" cy="119181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2. Водная  оболочка Земли.</a:t>
            </a:r>
            <a:endParaRPr lang="ru-RU" sz="3200" dirty="0"/>
          </a:p>
        </p:txBody>
      </p:sp>
      <p:sp>
        <p:nvSpPr>
          <p:cNvPr id="56" name="TextBox 55"/>
          <p:cNvSpPr txBox="1"/>
          <p:nvPr/>
        </p:nvSpPr>
        <p:spPr>
          <a:xfrm>
            <a:off x="4929190" y="1214422"/>
            <a:ext cx="4018013" cy="1736646"/>
          </a:xfrm>
          <a:prstGeom prst="roundRect">
            <a:avLst/>
          </a:prstGeom>
          <a:solidFill>
            <a:srgbClr val="00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3. Приток Волги, 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протекающий в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 Рязанской области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072066" y="1214422"/>
            <a:ext cx="3714776" cy="1736646"/>
          </a:xfrm>
          <a:prstGeom prst="round2DiagRect">
            <a:avLst/>
          </a:prstGeom>
          <a:solidFill>
            <a:srgbClr val="00FF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4. Самое соленое </a:t>
            </a:r>
          </a:p>
          <a:p>
            <a:pPr algn="ctr"/>
            <a:r>
              <a:rPr lang="ru-RU" sz="3200" dirty="0" smtClean="0"/>
              <a:t>море в Мировом океане</a:t>
            </a:r>
            <a:endParaRPr lang="ru-RU" sz="3200" dirty="0"/>
          </a:p>
        </p:txBody>
      </p:sp>
      <p:sp>
        <p:nvSpPr>
          <p:cNvPr id="59" name="TextBox 58"/>
          <p:cNvSpPr txBox="1"/>
          <p:nvPr/>
        </p:nvSpPr>
        <p:spPr>
          <a:xfrm>
            <a:off x="5214942" y="1285860"/>
            <a:ext cx="3440356" cy="173664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</a:rPr>
              <a:t>5</a:t>
            </a:r>
            <a:r>
              <a:rPr lang="ru-RU" sz="3200" dirty="0" smtClean="0">
                <a:solidFill>
                  <a:schemeClr val="tx1"/>
                </a:solidFill>
              </a:rPr>
              <a:t>. Поток воды, 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падающий с 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высокого уступа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000628" y="1500174"/>
            <a:ext cx="4011943" cy="1328023"/>
          </a:xfrm>
          <a:prstGeom prst="roundRect">
            <a:avLst/>
          </a:prstGeom>
          <a:solidFill>
            <a:srgbClr val="FF99CC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dirty="0"/>
              <a:t>6</a:t>
            </a:r>
            <a:r>
              <a:rPr lang="ru-RU" sz="2400" dirty="0" smtClean="0"/>
              <a:t>. Поток воды, </a:t>
            </a:r>
          </a:p>
          <a:p>
            <a:pPr algn="ctr"/>
            <a:r>
              <a:rPr lang="ru-RU" sz="2400" dirty="0" smtClean="0"/>
              <a:t>текущий в выработанном </a:t>
            </a:r>
          </a:p>
          <a:p>
            <a:pPr algn="ctr"/>
            <a:r>
              <a:rPr lang="ru-RU" sz="2400" dirty="0" smtClean="0"/>
              <a:t>им углублении</a:t>
            </a:r>
            <a:endParaRPr lang="ru-RU" sz="2400" dirty="0"/>
          </a:p>
        </p:txBody>
      </p:sp>
      <p:sp>
        <p:nvSpPr>
          <p:cNvPr id="61" name="TextBox 60"/>
          <p:cNvSpPr txBox="1"/>
          <p:nvPr/>
        </p:nvSpPr>
        <p:spPr>
          <a:xfrm>
            <a:off x="5214942" y="1500174"/>
            <a:ext cx="3520174" cy="1532334"/>
          </a:xfrm>
          <a:prstGeom prst="roundRect">
            <a:avLst/>
          </a:prstGeom>
          <a:solidFill>
            <a:srgbClr val="FFCC99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/>
              <a:t>7</a:t>
            </a:r>
            <a:r>
              <a:rPr lang="ru-RU" sz="2800" dirty="0" smtClean="0"/>
              <a:t>. Озеро Африки, </a:t>
            </a:r>
          </a:p>
          <a:p>
            <a:pPr algn="ctr"/>
            <a:r>
              <a:rPr lang="ru-RU" sz="2800" dirty="0" smtClean="0"/>
              <a:t>не имеющее </a:t>
            </a:r>
          </a:p>
          <a:p>
            <a:pPr algn="ctr"/>
            <a:r>
              <a:rPr lang="ru-RU" sz="2800" dirty="0" smtClean="0"/>
              <a:t>постоянных границ</a:t>
            </a:r>
            <a:endParaRPr lang="ru-RU" sz="2800" dirty="0"/>
          </a:p>
        </p:txBody>
      </p:sp>
      <p:sp>
        <p:nvSpPr>
          <p:cNvPr id="62" name="TextBox 61"/>
          <p:cNvSpPr txBox="1"/>
          <p:nvPr/>
        </p:nvSpPr>
        <p:spPr>
          <a:xfrm>
            <a:off x="5214942" y="1428736"/>
            <a:ext cx="3412625" cy="1736646"/>
          </a:xfrm>
          <a:prstGeom prst="roundRect">
            <a:avLst/>
          </a:prstGeom>
          <a:solidFill>
            <a:srgbClr val="CC99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sz="3200" dirty="0" smtClean="0"/>
          </a:p>
          <a:p>
            <a:r>
              <a:rPr lang="ru-RU" sz="3200" dirty="0">
                <a:solidFill>
                  <a:schemeClr val="tx1"/>
                </a:solidFill>
              </a:rPr>
              <a:t>8</a:t>
            </a:r>
            <a:r>
              <a:rPr lang="ru-RU" sz="3200" dirty="0" smtClean="0">
                <a:solidFill>
                  <a:schemeClr val="tx1"/>
                </a:solidFill>
              </a:rPr>
              <a:t>. Речная  рыба</a:t>
            </a:r>
          </a:p>
          <a:p>
            <a:endParaRPr lang="ru-RU" sz="3200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1500166" y="0"/>
            <a:ext cx="2904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 </a:t>
            </a:r>
            <a:endParaRPr lang="ru-RU" sz="28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67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96104" flipH="1">
            <a:off x="7951213" y="5476235"/>
            <a:ext cx="1054290" cy="613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96104" flipH="1">
            <a:off x="7317552" y="480076"/>
            <a:ext cx="91239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11" descr="D:\Рабочий стол\Мама\анимашки\анимашки\рыба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89997" y="4143380"/>
            <a:ext cx="1054003" cy="642942"/>
          </a:xfrm>
          <a:prstGeom prst="rect">
            <a:avLst/>
          </a:prstGeom>
          <a:noFill/>
        </p:spPr>
      </p:pic>
      <p:pic>
        <p:nvPicPr>
          <p:cNvPr id="70" name="Picture 8" descr="H:\Documents and Settings\Aida\Рабочий стол\НОвая ГРАФИКА сборник\КАРТИНКИ СБОРНИК_ школьные\vi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96104" flipH="1">
            <a:off x="7664193" y="5895499"/>
            <a:ext cx="664374" cy="386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TextBox 57"/>
          <p:cNvSpPr txBox="1"/>
          <p:nvPr/>
        </p:nvSpPr>
        <p:spPr>
          <a:xfrm>
            <a:off x="5072066" y="1071546"/>
            <a:ext cx="3929058" cy="248578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9. Одна из  крупнейших рек Европы, протекает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 по территории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 7 государств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 rot="20240517">
            <a:off x="4303208" y="4567641"/>
            <a:ext cx="484780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Молодцы!</a:t>
            </a:r>
            <a:endParaRPr lang="ru-RU" sz="6000" b="1" cap="all" spc="0" dirty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286380" y="2000240"/>
            <a:ext cx="3545131" cy="1191816"/>
          </a:xfrm>
          <a:prstGeom prst="wedgeRoundRectCallout">
            <a:avLst>
              <a:gd name="adj1" fmla="val -79174"/>
              <a:gd name="adj2" fmla="val 19572"/>
              <a:gd name="adj3" fmla="val 16667"/>
            </a:avLst>
          </a:prstGeom>
          <a:ln w="38100"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Часть  </a:t>
            </a:r>
          </a:p>
          <a:p>
            <a:pPr algn="ctr"/>
            <a:r>
              <a:rPr lang="ru-RU" sz="3200" dirty="0" smtClean="0"/>
              <a:t>Мирового океана</a:t>
            </a:r>
            <a:endParaRPr lang="ru-RU" sz="3200" dirty="0"/>
          </a:p>
        </p:txBody>
      </p:sp>
      <p:pic>
        <p:nvPicPr>
          <p:cNvPr id="1026" name="Picture 2" descr="C:\Documents and Settings\Admin\Рабочий стол\для презентаций\анимашки\животные\89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5143512"/>
            <a:ext cx="971550" cy="647700"/>
          </a:xfrm>
          <a:prstGeom prst="rect">
            <a:avLst/>
          </a:prstGeom>
          <a:noFill/>
        </p:spPr>
      </p:pic>
      <p:sp>
        <p:nvSpPr>
          <p:cNvPr id="75" name="Равнобедренный треугольник 74">
            <a:hlinkClick r:id="" action="ppaction://hlinkshowjump?jump=nextslide"/>
          </p:cNvPr>
          <p:cNvSpPr/>
          <p:nvPr/>
        </p:nvSpPr>
        <p:spPr bwMode="auto">
          <a:xfrm rot="5400000">
            <a:off x="8542214" y="6245396"/>
            <a:ext cx="560662" cy="357158"/>
          </a:xfrm>
          <a:prstGeom prst="triangle">
            <a:avLst>
              <a:gd name="adj" fmla="val 50000"/>
            </a:avLst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76" name="Picture 11" descr="D:\Рабочий стол\Мама\анимашки\анимашки\рыба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929190" y="4143380"/>
            <a:ext cx="1017699" cy="642942"/>
          </a:xfrm>
          <a:prstGeom prst="rect">
            <a:avLst/>
          </a:prstGeom>
          <a:noFill/>
        </p:spPr>
      </p:pic>
      <p:pic>
        <p:nvPicPr>
          <p:cNvPr id="78" name="Picture 11" descr="D:\Рабочий стол\Мама\анимашки\анимашки\рыба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42397" y="4295780"/>
            <a:ext cx="1054003" cy="642942"/>
          </a:xfrm>
          <a:prstGeom prst="rect">
            <a:avLst/>
          </a:prstGeom>
          <a:noFill/>
        </p:spPr>
      </p:pic>
      <p:sp>
        <p:nvSpPr>
          <p:cNvPr id="73" name="Равнобедренный треугольник 72">
            <a:hlinkClick r:id="" action="ppaction://hlinkshowjump?jump=previousslide"/>
          </p:cNvPr>
          <p:cNvSpPr/>
          <p:nvPr/>
        </p:nvSpPr>
        <p:spPr bwMode="auto">
          <a:xfrm rot="16200000">
            <a:off x="7399206" y="6245396"/>
            <a:ext cx="560662" cy="357158"/>
          </a:xfrm>
          <a:prstGeom prst="triangle">
            <a:avLst>
              <a:gd name="adj" fmla="val 53883"/>
            </a:avLst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42 0.00648 L -0.37934 -0.00394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5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42 0.00648 L -0.37934 -0.00394 " pathEditMode="relative" rAng="0" ptsTypes="AA">
                                      <p:cBhvr>
                                        <p:cTn id="24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10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1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1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1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1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>
                      <p:stCondLst>
                        <p:cond delay="0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1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1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000"/>
                            </p:stCondLst>
                            <p:childTnLst>
                              <p:par>
                                <p:cTn id="16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9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000"/>
                            </p:stCondLst>
                            <p:childTnLst>
                              <p:par>
                                <p:cTn id="2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0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6" fill="hold">
                      <p:stCondLst>
                        <p:cond delay="0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>
                                        <p:cTn id="2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14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5" fill="hold">
                      <p:stCondLst>
                        <p:cond delay="0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>
                                        <p:cTn id="2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2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4" fill="hold">
                      <p:stCondLst>
                        <p:cond delay="0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>
                                        <p:cTn id="2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3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3" fill="hold">
                      <p:stCondLst>
                        <p:cond delay="0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>
                                        <p:cTn id="2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41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2" fill="hold">
                      <p:stCondLst>
                        <p:cond delay="0"/>
                      </p:stCondLst>
                      <p:childTnLst>
                        <p:par>
                          <p:cTn id="243" fill="hold">
                            <p:stCondLst>
                              <p:cond delay="0"/>
                            </p:stCondLst>
                            <p:childTnLst>
                              <p:par>
                                <p:cTn id="24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>
                                        <p:cTn id="2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50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1" fill="hold">
                      <p:stCondLst>
                        <p:cond delay="0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>
                                        <p:cTn id="2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5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0" fill="hold">
                      <p:stCondLst>
                        <p:cond delay="0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FF"/>
                                      </p:to>
                                    </p:animClr>
                                    <p:set>
                                      <p:cBhvr>
                                        <p:cTn id="2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1000"/>
                            </p:stCondLst>
                            <p:childTnLst>
                              <p:par>
                                <p:cTn id="26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1000"/>
                            </p:stCondLst>
                            <p:childTnLst>
                              <p:par>
                                <p:cTn id="2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7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5" fill="hold">
                      <p:stCondLst>
                        <p:cond delay="0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8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4" fill="hold">
                      <p:stCondLst>
                        <p:cond delay="0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9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9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3" fill="hold">
                      <p:stCondLst>
                        <p:cond delay="0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9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9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2" fill="hold">
                      <p:stCondLst>
                        <p:cond delay="0"/>
                      </p:stCondLst>
                      <p:childTnLst>
                        <p:par>
                          <p:cTn id="303" fill="hold">
                            <p:stCondLst>
                              <p:cond delay="0"/>
                            </p:stCondLst>
                            <p:childTnLst>
                              <p:par>
                                <p:cTn id="30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0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1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1" fill="hold">
                      <p:stCondLst>
                        <p:cond delay="0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1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0" fill="hold">
                      <p:stCondLst>
                        <p:cond delay="0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9" fill="hold">
                      <p:stCondLst>
                        <p:cond delay="0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3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1000"/>
                            </p:stCondLst>
                            <p:childTnLst>
                              <p:par>
                                <p:cTn id="3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4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4" fill="hold">
                      <p:stCondLst>
                        <p:cond delay="0"/>
                      </p:stCondLst>
                      <p:childTnLst>
                        <p:par>
                          <p:cTn id="345" fill="hold">
                            <p:stCondLst>
                              <p:cond delay="0"/>
                            </p:stCondLst>
                            <p:childTnLst>
                              <p:par>
                                <p:cTn id="34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  <p:set>
                                      <p:cBhvr>
                                        <p:cTn id="3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5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3" fill="hold">
                      <p:stCondLst>
                        <p:cond delay="0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  <p:set>
                                      <p:cBhvr>
                                        <p:cTn id="3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61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2" fill="hold">
                      <p:stCondLst>
                        <p:cond delay="0"/>
                      </p:stCondLst>
                      <p:childTnLst>
                        <p:par>
                          <p:cTn id="363" fill="hold">
                            <p:stCondLst>
                              <p:cond delay="0"/>
                            </p:stCondLst>
                            <p:childTnLst>
                              <p:par>
                                <p:cTn id="36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  <p:set>
                                      <p:cBhvr>
                                        <p:cTn id="3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7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1" fill="hold">
                      <p:stCondLst>
                        <p:cond delay="0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7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7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99"/>
                                      </p:to>
                                    </p:animClr>
                                    <p:set>
                                      <p:cBhvr>
                                        <p:cTn id="37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9" fill="hold">
                            <p:stCondLst>
                              <p:cond delay="1000"/>
                            </p:stCondLst>
                            <p:childTnLst>
                              <p:par>
                                <p:cTn id="38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2" fill="hold">
                            <p:stCondLst>
                              <p:cond delay="1000"/>
                            </p:stCondLst>
                            <p:childTnLst>
                              <p:par>
                                <p:cTn id="3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8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6" fill="hold">
                      <p:stCondLst>
                        <p:cond delay="0"/>
                      </p:stCondLst>
                      <p:childTnLst>
                        <p:par>
                          <p:cTn id="387" fill="hold">
                            <p:stCondLst>
                              <p:cond delay="0"/>
                            </p:stCondLst>
                            <p:childTnLst>
                              <p:par>
                                <p:cTn id="38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99"/>
                                      </p:to>
                                    </p:animClr>
                                    <p:set>
                                      <p:cBhvr>
                                        <p:cTn id="3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9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5" fill="hold">
                      <p:stCondLst>
                        <p:cond delay="0"/>
                      </p:stCondLst>
                      <p:childTnLst>
                        <p:par>
                          <p:cTn id="396" fill="hold">
                            <p:stCondLst>
                              <p:cond delay="0"/>
                            </p:stCondLst>
                            <p:childTnLst>
                              <p:par>
                                <p:cTn id="39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99"/>
                                      </p:to>
                                    </p:animClr>
                                    <p:set>
                                      <p:cBhvr>
                                        <p:cTn id="40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0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4" fill="hold">
                      <p:stCondLst>
                        <p:cond delay="0"/>
                      </p:stCondLst>
                      <p:childTnLst>
                        <p:par>
                          <p:cTn id="405" fill="hold">
                            <p:stCondLst>
                              <p:cond delay="0"/>
                            </p:stCondLst>
                            <p:childTnLst>
                              <p:par>
                                <p:cTn id="40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99"/>
                                      </p:to>
                                    </p:animClr>
                                    <p:set>
                                      <p:cBhvr>
                                        <p:cTn id="4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2" fill="hold">
                            <p:stCondLst>
                              <p:cond delay="1000"/>
                            </p:stCondLst>
                            <p:childTnLst>
                              <p:par>
                                <p:cTn id="41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5" fill="hold">
                            <p:stCondLst>
                              <p:cond delay="1000"/>
                            </p:stCondLst>
                            <p:childTnLst>
                              <p:par>
                                <p:cTn id="4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1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9" fill="hold">
                      <p:stCondLst>
                        <p:cond delay="0"/>
                      </p:stCondLst>
                      <p:childTnLst>
                        <p:par>
                          <p:cTn id="420" fill="hold">
                            <p:stCondLst>
                              <p:cond delay="0"/>
                            </p:stCondLst>
                            <p:childTnLst>
                              <p:par>
                                <p:cTn id="42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C00"/>
                                      </p:to>
                                    </p:animClr>
                                    <p:set>
                                      <p:cBhvr>
                                        <p:cTn id="4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42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8" fill="hold">
                      <p:stCondLst>
                        <p:cond delay="0"/>
                      </p:stCondLst>
                      <p:childTnLst>
                        <p:par>
                          <p:cTn id="429" fill="hold">
                            <p:stCondLst>
                              <p:cond delay="0"/>
                            </p:stCondLst>
                            <p:childTnLst>
                              <p:par>
                                <p:cTn id="4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C00"/>
                                      </p:to>
                                    </p:animClr>
                                    <p:set>
                                      <p:cBhvr>
                                        <p:cTn id="4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3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7" fill="hold">
                      <p:stCondLst>
                        <p:cond delay="0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C00"/>
                                      </p:to>
                                    </p:animClr>
                                    <p:set>
                                      <p:cBhvr>
                                        <p:cTn id="4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445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6" fill="hold">
                      <p:stCondLst>
                        <p:cond delay="0"/>
                      </p:stCondLst>
                      <p:childTnLst>
                        <p:par>
                          <p:cTn id="447" fill="hold">
                            <p:stCondLst>
                              <p:cond delay="0"/>
                            </p:stCondLst>
                            <p:childTnLst>
                              <p:par>
                                <p:cTn id="4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C00"/>
                                      </p:to>
                                    </p:animClr>
                                    <p:set>
                                      <p:cBhvr>
                                        <p:cTn id="4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45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5" fill="hold">
                      <p:stCondLst>
                        <p:cond delay="0"/>
                      </p:stCondLst>
                      <p:childTnLst>
                        <p:par>
                          <p:cTn id="456" fill="hold">
                            <p:stCondLst>
                              <p:cond delay="0"/>
                            </p:stCondLst>
                            <p:childTnLst>
                              <p:par>
                                <p:cTn id="45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C00"/>
                                      </p:to>
                                    </p:animClr>
                                    <p:set>
                                      <p:cBhvr>
                                        <p:cTn id="4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3" fill="hold">
                            <p:stCondLst>
                              <p:cond delay="1000"/>
                            </p:stCondLst>
                            <p:childTnLst>
                              <p:par>
                                <p:cTn id="46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6" fill="hold">
                            <p:stCondLst>
                              <p:cond delay="1000"/>
                            </p:stCondLst>
                            <p:childTnLst>
                              <p:par>
                                <p:cTn id="4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46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0" fill="hold">
                      <p:stCondLst>
                        <p:cond delay="0"/>
                      </p:stCondLst>
                      <p:childTnLst>
                        <p:par>
                          <p:cTn id="471" fill="hold">
                            <p:stCondLst>
                              <p:cond delay="0"/>
                            </p:stCondLst>
                            <p:childTnLst>
                              <p:par>
                                <p:cTn id="47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4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7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9" fill="hold">
                      <p:stCondLst>
                        <p:cond delay="0"/>
                      </p:stCondLst>
                      <p:childTnLst>
                        <p:par>
                          <p:cTn id="480" fill="hold">
                            <p:stCondLst>
                              <p:cond delay="0"/>
                            </p:stCondLst>
                            <p:childTnLst>
                              <p:par>
                                <p:cTn id="48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4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8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8" fill="hold">
                      <p:stCondLst>
                        <p:cond delay="0"/>
                      </p:stCondLst>
                      <p:childTnLst>
                        <p:par>
                          <p:cTn id="489" fill="hold">
                            <p:stCondLst>
                              <p:cond delay="0"/>
                            </p:stCondLst>
                            <p:childTnLst>
                              <p:par>
                                <p:cTn id="49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9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49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49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7" fill="hold">
                      <p:stCondLst>
                        <p:cond delay="0"/>
                      </p:stCondLst>
                      <p:childTnLst>
                        <p:par>
                          <p:cTn id="498" fill="hold">
                            <p:stCondLst>
                              <p:cond delay="0"/>
                            </p:stCondLst>
                            <p:childTnLst>
                              <p:par>
                                <p:cTn id="49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0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50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05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6" fill="hold">
                      <p:stCondLst>
                        <p:cond delay="0"/>
                      </p:stCondLst>
                      <p:childTnLst>
                        <p:par>
                          <p:cTn id="507" fill="hold">
                            <p:stCondLst>
                              <p:cond delay="0"/>
                            </p:stCondLst>
                            <p:childTnLst>
                              <p:par>
                                <p:cTn id="50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FF"/>
                                      </p:to>
                                    </p:animClr>
                                    <p:set>
                                      <p:cBhvr>
                                        <p:cTn id="5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4" fill="hold">
                            <p:stCondLst>
                              <p:cond delay="1000"/>
                            </p:stCondLst>
                            <p:childTnLst>
                              <p:par>
                                <p:cTn id="51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7" fill="hold">
                            <p:stCondLst>
                              <p:cond delay="1000"/>
                            </p:stCondLst>
                            <p:childTnLst>
                              <p:par>
                                <p:cTn id="5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4" fill="hold">
                            <p:stCondLst>
                              <p:cond delay="1500"/>
                            </p:stCondLst>
                            <p:childTnLst>
                              <p:par>
                                <p:cTn id="52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9" fill="hold">
                            <p:stCondLst>
                              <p:cond delay="2000"/>
                            </p:stCondLst>
                            <p:childTnLst>
                              <p:par>
                                <p:cTn id="53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4" fill="hold">
                            <p:stCondLst>
                              <p:cond delay="2500"/>
                            </p:stCondLst>
                            <p:childTnLst>
                              <p:par>
                                <p:cTn id="53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9" fill="hold">
                            <p:stCondLst>
                              <p:cond delay="3000"/>
                            </p:stCondLst>
                            <p:childTnLst>
                              <p:par>
                                <p:cTn id="54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3500"/>
                            </p:stCondLst>
                            <p:childTnLst>
                              <p:par>
                                <p:cTn id="5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7" presetID="3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48" dur="2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49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50" dur="1250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51" dur="125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52" dur="1250" fill="hold">
                                          <p:stCondLst>
                                            <p:cond delay="375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58" grpId="0" animBg="1"/>
      <p:bldP spid="58" grpId="1" animBg="1"/>
      <p:bldP spid="72" grpId="0" build="allAtOnce"/>
      <p:bldP spid="6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a839c4af37e9fb775237f959e1658ef4eeea9cb"/>
</p:tagLst>
</file>

<file path=ppt/theme/theme1.xml><?xml version="1.0" encoding="utf-8"?>
<a:theme xmlns:a="http://schemas.openxmlformats.org/drawingml/2006/main" name="Подводный мир">
  <a:themeElements>
    <a:clrScheme name="Другая 6">
      <a:dk1>
        <a:srgbClr val="000066"/>
      </a:dk1>
      <a:lt1>
        <a:srgbClr val="FFFFFF"/>
      </a:lt1>
      <a:dk2>
        <a:srgbClr val="0000CC"/>
      </a:dk2>
      <a:lt2>
        <a:srgbClr val="CCFFFF"/>
      </a:lt2>
      <a:accent1>
        <a:srgbClr val="CC99FF"/>
      </a:accent1>
      <a:accent2>
        <a:srgbClr val="9999FF"/>
      </a:accent2>
      <a:accent3>
        <a:srgbClr val="AAAAE2"/>
      </a:accent3>
      <a:accent4>
        <a:srgbClr val="DADADA"/>
      </a:accent4>
      <a:accent5>
        <a:srgbClr val="E2CAFF"/>
      </a:accent5>
      <a:accent6>
        <a:srgbClr val="8A8AE7"/>
      </a:accent6>
      <a:hlink>
        <a:srgbClr val="0A0AFF"/>
      </a:hlink>
      <a:folHlink>
        <a:srgbClr val="00E5E5"/>
      </a:folHlink>
    </a:clrScheme>
    <a:fontScheme name="$О$О$О~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$О$О$О~1 1">
        <a:dk1>
          <a:srgbClr val="000066"/>
        </a:dk1>
        <a:lt1>
          <a:srgbClr val="FFFFFF"/>
        </a:lt1>
        <a:dk2>
          <a:srgbClr val="0000CC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AAAAE2"/>
        </a:accent3>
        <a:accent4>
          <a:srgbClr val="DADA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$О$О$О~1 2">
        <a:dk1>
          <a:srgbClr val="000066"/>
        </a:dk1>
        <a:lt1>
          <a:srgbClr val="FFFFFF"/>
        </a:lt1>
        <a:dk2>
          <a:srgbClr val="6699FF"/>
        </a:dk2>
        <a:lt2>
          <a:srgbClr val="CCFFFF"/>
        </a:lt2>
        <a:accent1>
          <a:srgbClr val="CC99FF"/>
        </a:accent1>
        <a:accent2>
          <a:srgbClr val="9999FF"/>
        </a:accent2>
        <a:accent3>
          <a:srgbClr val="B8CAFF"/>
        </a:accent3>
        <a:accent4>
          <a:srgbClr val="DADADA"/>
        </a:accent4>
        <a:accent5>
          <a:srgbClr val="E2CAFF"/>
        </a:accent5>
        <a:accent6>
          <a:srgbClr val="8A8AE7"/>
        </a:accent6>
        <a:hlink>
          <a:srgbClr val="99CCFF"/>
        </a:hlink>
        <a:folHlink>
          <a:srgbClr val="00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$О$О$О~1 3">
        <a:dk1>
          <a:srgbClr val="393939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868686"/>
        </a:accent2>
        <a:accent3>
          <a:srgbClr val="AAAAAA"/>
        </a:accent3>
        <a:accent4>
          <a:srgbClr val="DADADA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TS030006303</Template>
  <TotalTime>628</TotalTime>
  <Words>255</Words>
  <Application>Microsoft Office PowerPoint</Application>
  <PresentationFormat>Экран (4:3)</PresentationFormat>
  <Paragraphs>105</Paragraphs>
  <Slides>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Подводный мир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67</cp:revision>
  <dcterms:created xsi:type="dcterms:W3CDTF">2011-02-15T14:19:30Z</dcterms:created>
  <dcterms:modified xsi:type="dcterms:W3CDTF">2020-04-10T09:39:47Z</dcterms:modified>
</cp:coreProperties>
</file>