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90" r:id="rId3"/>
    <p:sldId id="258" r:id="rId4"/>
    <p:sldId id="291" r:id="rId5"/>
    <p:sldId id="259" r:id="rId6"/>
    <p:sldId id="260" r:id="rId7"/>
    <p:sldId id="268" r:id="rId8"/>
    <p:sldId id="263" r:id="rId9"/>
    <p:sldId id="265" r:id="rId10"/>
    <p:sldId id="266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80" r:id="rId20"/>
    <p:sldId id="279" r:id="rId21"/>
    <p:sldId id="281" r:id="rId22"/>
    <p:sldId id="289" r:id="rId23"/>
    <p:sldId id="285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CCFF"/>
    <a:srgbClr val="233777"/>
    <a:srgbClr val="0099FF"/>
    <a:srgbClr val="000000"/>
    <a:srgbClr val="FF0000"/>
    <a:srgbClr val="6699FF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7" autoAdjust="0"/>
    <p:restoredTop sz="94660"/>
  </p:normalViewPr>
  <p:slideViewPr>
    <p:cSldViewPr>
      <p:cViewPr varScale="1">
        <p:scale>
          <a:sx n="107" d="100"/>
          <a:sy n="107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205D6-E7EB-4BB2-A2E7-C0DF2F1B7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B99C8-B9D4-44A0-9094-02DF2CB293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0AE7A-164D-453B-9756-30847339C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1C874-2928-4134-B060-33ECACE108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EFF9D-76F7-40CF-BD7C-26F18F29E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7653D-64B1-4DEA-902C-C9FF50C91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06445-2FA0-4FB5-8CE3-2F004532A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B2218-F669-4DDD-B62A-458DA30B1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B832D-22F3-48A7-83D6-621CA9B66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7731-099C-40BE-B9D5-640587512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40317-391E-4CF4-AF39-503A4D03A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6137E-2A21-489D-B7D3-EE654F7FC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D1062-6147-4A10-A304-543A709AC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9E16A6C-898E-4F00-A859-B4C6B2FE6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0;&#1091;&#1088;&#1089;&#1099;\&#1043;&#1080;&#1076;&#1088;&#1086;&#1089;&#1092;&#1077;&#1088;&#1072;\&#1055;&#1088;&#1086;&#1083;&#1080;&#1074;2.wav" TargetMode="Externa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>
            <a:off x="179388" y="1484313"/>
            <a:ext cx="8713787" cy="35290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60180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               </a:t>
            </a:r>
          </a:p>
          <a:p>
            <a:pPr algn="ctr">
              <a:defRPr/>
            </a:pPr>
            <a:r>
              <a:rPr lang="ru-RU" sz="3600" kern="10">
                <a:ln w="9525">
                  <a:solidFill>
                    <a:srgbClr val="60180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          </a:t>
            </a:r>
          </a:p>
          <a:p>
            <a:pPr algn="ctr">
              <a:defRPr/>
            </a:pPr>
            <a:r>
              <a:rPr lang="ru-RU" sz="3600" kern="10">
                <a:ln w="9525">
                  <a:solidFill>
                    <a:srgbClr val="60180C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                      </a:t>
            </a:r>
          </a:p>
        </p:txBody>
      </p:sp>
      <p:pic>
        <p:nvPicPr>
          <p:cNvPr id="4101" name="Picture 9" descr="Дельфин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92375"/>
            <a:ext cx="3257550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Глобус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928802"/>
            <a:ext cx="4103687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00232" y="714356"/>
            <a:ext cx="506741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Гидросфера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0" y="250825"/>
            <a:ext cx="94091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</a:rPr>
              <a:t>На современных картах можно часто   встретить название  Южный океан</a:t>
            </a:r>
          </a:p>
          <a:p>
            <a:r>
              <a:rPr lang="ru-RU" dirty="0">
                <a:solidFill>
                  <a:srgbClr val="000000"/>
                </a:solidFill>
              </a:rPr>
              <a:t>Действительно ли существует пятый океан</a:t>
            </a:r>
            <a:r>
              <a:rPr lang="ru-RU" dirty="0" smtClean="0">
                <a:solidFill>
                  <a:srgbClr val="000000"/>
                </a:solidFill>
              </a:rPr>
              <a:t>?</a:t>
            </a:r>
            <a:r>
              <a:rPr lang="en-US" dirty="0" smtClean="0">
                <a:solidFill>
                  <a:srgbClr val="000000"/>
                </a:solidFill>
              </a:rPr>
              <a:t> (</a:t>
            </a:r>
            <a:r>
              <a:rPr lang="ru-RU" dirty="0" smtClean="0">
                <a:solidFill>
                  <a:srgbClr val="000000"/>
                </a:solidFill>
              </a:rPr>
              <a:t>Попробуйте сформулировать ответ)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459" name="Picture 6" descr="{465A98A7-CFC1-40C9-91DD-4BBCCCEACAA4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835183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468313" y="260350"/>
            <a:ext cx="7777162" cy="8651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                 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142844" y="1142984"/>
            <a:ext cx="8713788" cy="2087562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0" dirty="0">
                <a:solidFill>
                  <a:srgbClr val="FF0000"/>
                </a:solidFill>
              </a:rPr>
              <a:t>Моря, заливы, проливы ,острова, полуострова, архипелаг</a:t>
            </a:r>
          </a:p>
        </p:txBody>
      </p:sp>
      <p:pic>
        <p:nvPicPr>
          <p:cNvPr id="7" name="Прямоугольник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8838" y="3279775"/>
            <a:ext cx="201612" cy="1030288"/>
          </a:xfrm>
          <a:prstGeom prst="rect">
            <a:avLst/>
          </a:prstGeom>
          <a:noFill/>
        </p:spPr>
      </p:pic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6100" y="506413"/>
            <a:ext cx="6973888" cy="852487"/>
          </a:xfrm>
          <a:prstGeom prst="rect">
            <a:avLst/>
          </a:prstGeom>
          <a:noFill/>
        </p:spPr>
      </p:pic>
      <p:pic>
        <p:nvPicPr>
          <p:cNvPr id="9" name="Рисунок 8" descr="fd3e7465aaf279beef4d3b8ac38d9010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3643314"/>
            <a:ext cx="4283271" cy="3214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WordArt 4"/>
          <p:cNvSpPr>
            <a:spLocks noChangeArrowheads="1" noChangeShapeType="1" noTextEdit="1"/>
          </p:cNvSpPr>
          <p:nvPr/>
        </p:nvSpPr>
        <p:spPr bwMode="auto">
          <a:xfrm>
            <a:off x="755650" y="260350"/>
            <a:ext cx="7775575" cy="1079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atin typeface="Impact"/>
              </a:rPr>
              <a:t>                 </a:t>
            </a:r>
          </a:p>
        </p:txBody>
      </p:sp>
      <p:sp>
        <p:nvSpPr>
          <p:cNvPr id="22531" name="WordArt 6"/>
          <p:cNvSpPr>
            <a:spLocks noChangeArrowheads="1" noChangeShapeType="1" noTextEdit="1"/>
          </p:cNvSpPr>
          <p:nvPr/>
        </p:nvSpPr>
        <p:spPr bwMode="auto">
          <a:xfrm>
            <a:off x="250825" y="2708275"/>
            <a:ext cx="1566863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МОРЕ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087563" y="1916113"/>
            <a:ext cx="70564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400">
                <a:solidFill>
                  <a:srgbClr val="000000"/>
                </a:solidFill>
              </a:rPr>
              <a:t>Часть океана обособленная сушей, островами ,</a:t>
            </a:r>
          </a:p>
          <a:p>
            <a:r>
              <a:rPr lang="ru-RU" sz="2400">
                <a:solidFill>
                  <a:srgbClr val="000000"/>
                </a:solidFill>
              </a:rPr>
              <a:t>возвышенностями  подводного рельефа,</a:t>
            </a:r>
          </a:p>
          <a:p>
            <a:r>
              <a:rPr lang="ru-RU" sz="2400">
                <a:solidFill>
                  <a:srgbClr val="000000"/>
                </a:solidFill>
              </a:rPr>
              <a:t> отличающаяся от остальной части океана соленостью,</a:t>
            </a:r>
          </a:p>
          <a:p>
            <a:r>
              <a:rPr lang="ru-RU" sz="2400">
                <a:solidFill>
                  <a:srgbClr val="000000"/>
                </a:solidFill>
              </a:rPr>
              <a:t>температурой вод, течениями и тд.</a:t>
            </a:r>
          </a:p>
        </p:txBody>
      </p:sp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149725"/>
            <a:ext cx="3457575" cy="252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92600"/>
            <a:ext cx="432117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1619250" y="1185863"/>
            <a:ext cx="7167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/>
              <a:t> </a:t>
            </a:r>
            <a:r>
              <a:rPr lang="ru-RU">
                <a:solidFill>
                  <a:srgbClr val="000000"/>
                </a:solidFill>
              </a:rPr>
              <a:t>Что означают следующие термины</a:t>
            </a:r>
            <a:r>
              <a:rPr lang="ru-RU" b="0">
                <a:solidFill>
                  <a:srgbClr val="000000"/>
                </a:solidFill>
              </a:rPr>
              <a:t>?</a:t>
            </a:r>
          </a:p>
          <a:p>
            <a:r>
              <a:rPr lang="ru-RU" b="0">
                <a:solidFill>
                  <a:srgbClr val="000000"/>
                </a:solidFill>
              </a:rPr>
              <a:t>( работа с текстом  параграфа и словарем)</a:t>
            </a:r>
          </a:p>
        </p:txBody>
      </p:sp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0213" y="79375"/>
            <a:ext cx="5767387" cy="847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908175" y="2636838"/>
            <a:ext cx="4681538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</a:t>
            </a:r>
          </a:p>
        </p:txBody>
      </p:sp>
      <p:sp>
        <p:nvSpPr>
          <p:cNvPr id="23555" name="AutoShape 5"/>
          <p:cNvSpPr>
            <a:spLocks noChangeArrowheads="1"/>
          </p:cNvSpPr>
          <p:nvPr/>
        </p:nvSpPr>
        <p:spPr bwMode="auto">
          <a:xfrm rot="5016734">
            <a:off x="515144" y="3164681"/>
            <a:ext cx="1214438" cy="733425"/>
          </a:xfrm>
          <a:prstGeom prst="curvedUp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AutoShape 9"/>
          <p:cNvSpPr>
            <a:spLocks noChangeArrowheads="1"/>
          </p:cNvSpPr>
          <p:nvPr/>
        </p:nvSpPr>
        <p:spPr bwMode="auto">
          <a:xfrm rot="-6358604">
            <a:off x="6636544" y="2156619"/>
            <a:ext cx="1214437" cy="733425"/>
          </a:xfrm>
          <a:prstGeom prst="curvedUp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AutoShape 10"/>
          <p:cNvSpPr>
            <a:spLocks noChangeArrowheads="1"/>
          </p:cNvSpPr>
          <p:nvPr/>
        </p:nvSpPr>
        <p:spPr bwMode="auto">
          <a:xfrm>
            <a:off x="3708400" y="333375"/>
            <a:ext cx="5905500" cy="1871663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0000"/>
                </a:solidFill>
              </a:rPr>
              <a:t>Окраинные</a:t>
            </a:r>
          </a:p>
        </p:txBody>
      </p:sp>
      <p:sp>
        <p:nvSpPr>
          <p:cNvPr id="23558" name="AutoShape 11"/>
          <p:cNvSpPr>
            <a:spLocks noChangeArrowheads="1"/>
          </p:cNvSpPr>
          <p:nvPr/>
        </p:nvSpPr>
        <p:spPr bwMode="auto">
          <a:xfrm>
            <a:off x="395288" y="3429000"/>
            <a:ext cx="5905500" cy="1871663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FF0000"/>
                </a:solidFill>
              </a:rPr>
              <a:t>Внутренние</a:t>
            </a:r>
          </a:p>
        </p:txBody>
      </p:sp>
      <p:pic>
        <p:nvPicPr>
          <p:cNvPr id="23559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3573463"/>
            <a:ext cx="28797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8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Text Box 17"/>
          <p:cNvSpPr txBox="1">
            <a:spLocks noChangeArrowheads="1"/>
          </p:cNvSpPr>
          <p:nvPr/>
        </p:nvSpPr>
        <p:spPr bwMode="auto">
          <a:xfrm>
            <a:off x="303213" y="5876925"/>
            <a:ext cx="8261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Используя карту приведите примеры внутренних и окраинных морей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4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19431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Залив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987675" y="260350"/>
            <a:ext cx="57800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>
                <a:solidFill>
                  <a:srgbClr val="000000"/>
                </a:solidFill>
              </a:rPr>
              <a:t>- </a:t>
            </a:r>
            <a:r>
              <a:rPr lang="ru-RU" b="0"/>
              <a:t> </a:t>
            </a:r>
            <a:r>
              <a:rPr lang="ru-RU" sz="2400">
                <a:solidFill>
                  <a:srgbClr val="000000"/>
                </a:solidFill>
              </a:rPr>
              <a:t>часть океана, моря, вдающаяся в сушу</a:t>
            </a:r>
          </a:p>
        </p:txBody>
      </p:sp>
      <p:pic>
        <p:nvPicPr>
          <p:cNvPr id="2458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8353425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8"/>
          <p:cNvSpPr txBox="1">
            <a:spLocks noChangeArrowheads="1"/>
          </p:cNvSpPr>
          <p:nvPr/>
        </p:nvSpPr>
        <p:spPr bwMode="auto">
          <a:xfrm>
            <a:off x="376238" y="6381750"/>
            <a:ext cx="7508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Найдите на карте   в атласе    заливы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4"/>
          <p:cNvSpPr>
            <a:spLocks noChangeArrowheads="1" noChangeShapeType="1" noTextEdit="1"/>
          </p:cNvSpPr>
          <p:nvPr/>
        </p:nvSpPr>
        <p:spPr bwMode="auto">
          <a:xfrm>
            <a:off x="323850" y="908050"/>
            <a:ext cx="2808288" cy="8651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Пролив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419475" y="692150"/>
            <a:ext cx="535463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>
                <a:solidFill>
                  <a:srgbClr val="000000"/>
                </a:solidFill>
              </a:rPr>
              <a:t>относительно узкое водное пространство,</a:t>
            </a:r>
          </a:p>
          <a:p>
            <a:r>
              <a:rPr lang="ru-RU">
                <a:solidFill>
                  <a:srgbClr val="000000"/>
                </a:solidFill>
              </a:rPr>
              <a:t>соединяющее разные водные бассейны и</a:t>
            </a:r>
          </a:p>
          <a:p>
            <a:r>
              <a:rPr lang="ru-RU">
                <a:solidFill>
                  <a:srgbClr val="000000"/>
                </a:solidFill>
              </a:rPr>
              <a:t>разделяющие участки суши</a:t>
            </a:r>
          </a:p>
        </p:txBody>
      </p:sp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2565400"/>
            <a:ext cx="44656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303213" y="6021388"/>
            <a:ext cx="8205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Нанесите на контурную карту проливы:  Берингов, Дрейка, </a:t>
            </a:r>
          </a:p>
          <a:p>
            <a:r>
              <a:rPr lang="ru-RU">
                <a:solidFill>
                  <a:srgbClr val="000000"/>
                </a:solidFill>
              </a:rPr>
              <a:t>Гибралтарский</a:t>
            </a:r>
          </a:p>
        </p:txBody>
      </p:sp>
      <p:pic>
        <p:nvPicPr>
          <p:cNvPr id="26633" name="Пролив2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78613"/>
            <a:ext cx="179388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720" fill="hold"/>
                                        <p:tgtEl>
                                          <p:spTgt spid="266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33"/>
                </p:tgtEl>
              </p:cMediaNode>
            </p:audio>
          </p:childTnLst>
        </p:cTn>
      </p:par>
    </p:tnLst>
    <p:bldLst>
      <p:bldP spid="266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4"/>
          <p:cNvSpPr>
            <a:spLocks noChangeArrowheads="1" noChangeShapeType="1" noTextEdit="1"/>
          </p:cNvSpPr>
          <p:nvPr/>
        </p:nvSpPr>
        <p:spPr bwMode="auto">
          <a:xfrm>
            <a:off x="468313" y="620713"/>
            <a:ext cx="2303462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остров</a:t>
            </a:r>
          </a:p>
        </p:txBody>
      </p:sp>
      <p:sp>
        <p:nvSpPr>
          <p:cNvPr id="26627" name="Text Box 8"/>
          <p:cNvSpPr txBox="1">
            <a:spLocks noChangeArrowheads="1"/>
          </p:cNvSpPr>
          <p:nvPr/>
        </p:nvSpPr>
        <p:spPr bwMode="auto">
          <a:xfrm>
            <a:off x="3003550" y="89852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/>
              <a:t> </a:t>
            </a:r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3616325" y="692150"/>
            <a:ext cx="50419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небольшой участки суши, со всех сторон </a:t>
            </a:r>
          </a:p>
          <a:p>
            <a:r>
              <a:rPr lang="ru-RU">
                <a:solidFill>
                  <a:srgbClr val="000000"/>
                </a:solidFill>
              </a:rPr>
              <a:t>окруженный водой</a:t>
            </a:r>
          </a:p>
        </p:txBody>
      </p:sp>
      <p:pic>
        <p:nvPicPr>
          <p:cNvPr id="2662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13025"/>
            <a:ext cx="4537075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2852738"/>
            <a:ext cx="331152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15"/>
          <p:cNvSpPr txBox="1">
            <a:spLocks noChangeArrowheads="1"/>
          </p:cNvSpPr>
          <p:nvPr/>
        </p:nvSpPr>
        <p:spPr bwMode="auto">
          <a:xfrm>
            <a:off x="158750" y="6299200"/>
            <a:ext cx="7958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                  </a:t>
            </a:r>
            <a:r>
              <a:rPr lang="ru-RU">
                <a:solidFill>
                  <a:srgbClr val="000000"/>
                </a:solidFill>
              </a:rPr>
              <a:t>Назовите  самые большие  по площади острова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4"/>
          <p:cNvSpPr>
            <a:spLocks noChangeArrowheads="1" noChangeShapeType="1" noTextEdit="1"/>
          </p:cNvSpPr>
          <p:nvPr/>
        </p:nvSpPr>
        <p:spPr bwMode="auto">
          <a:xfrm>
            <a:off x="1476375" y="260350"/>
            <a:ext cx="5903913" cy="10175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 С Т Р О В А</a:t>
            </a:r>
          </a:p>
        </p:txBody>
      </p:sp>
      <p:sp>
        <p:nvSpPr>
          <p:cNvPr id="27651" name="AutoShape 5"/>
          <p:cNvSpPr>
            <a:spLocks noChangeArrowheads="1"/>
          </p:cNvSpPr>
          <p:nvPr/>
        </p:nvSpPr>
        <p:spPr bwMode="auto">
          <a:xfrm rot="2033770">
            <a:off x="1258888" y="1989138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AutoShape 6"/>
          <p:cNvSpPr>
            <a:spLocks noChangeArrowheads="1"/>
          </p:cNvSpPr>
          <p:nvPr/>
        </p:nvSpPr>
        <p:spPr bwMode="auto">
          <a:xfrm>
            <a:off x="3924300" y="1989138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3" name="AutoShape 7"/>
          <p:cNvSpPr>
            <a:spLocks noChangeArrowheads="1"/>
          </p:cNvSpPr>
          <p:nvPr/>
        </p:nvSpPr>
        <p:spPr bwMode="auto">
          <a:xfrm rot="-2423994">
            <a:off x="6877050" y="191611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7654" name="Picture 8" descr="Вопрос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284538"/>
            <a:ext cx="11509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9" descr="Вопрос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938" y="3500438"/>
            <a:ext cx="11509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0" descr="Вопрос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3141663"/>
            <a:ext cx="1150937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0" y="3141663"/>
            <a:ext cx="2376488" cy="2017712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2"/>
                </a:solidFill>
              </a:rPr>
              <a:t>Материковые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2916238" y="3068638"/>
            <a:ext cx="2305050" cy="208915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2"/>
                </a:solidFill>
              </a:rPr>
              <a:t>Вулканические</a:t>
            </a:r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6227763" y="2924175"/>
            <a:ext cx="2089150" cy="2017713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chemeClr val="bg2"/>
                </a:solidFill>
              </a:rPr>
              <a:t>Коралловые</a:t>
            </a:r>
          </a:p>
          <a:p>
            <a:pPr algn="ctr"/>
            <a:r>
              <a:rPr lang="ru-RU">
                <a:solidFill>
                  <a:schemeClr val="bg2"/>
                </a:solidFill>
              </a:rPr>
              <a:t>(атоллы)</a:t>
            </a:r>
          </a:p>
        </p:txBody>
      </p:sp>
      <p:pic>
        <p:nvPicPr>
          <p:cNvPr id="27660" name="Picture 18" descr="Коралловые острова (с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5084763"/>
            <a:ext cx="4176712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WordArt 19"/>
          <p:cNvSpPr>
            <a:spLocks noChangeArrowheads="1" noChangeShapeType="1" noTextEdit="1"/>
          </p:cNvSpPr>
          <p:nvPr/>
        </p:nvSpPr>
        <p:spPr bwMode="auto">
          <a:xfrm>
            <a:off x="1908175" y="1412875"/>
            <a:ext cx="47513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233777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по происхождению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 animBg="1"/>
      <p:bldP spid="28684" grpId="0" animBg="1"/>
      <p:bldP spid="286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323850" y="692150"/>
            <a:ext cx="2808288" cy="858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Архипелаг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348038" y="765175"/>
            <a:ext cx="53165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>
                <a:solidFill>
                  <a:srgbClr val="000000"/>
                </a:solidFill>
              </a:rPr>
              <a:t>скопление островов, расположенных</a:t>
            </a:r>
          </a:p>
          <a:p>
            <a:r>
              <a:rPr lang="ru-RU">
                <a:solidFill>
                  <a:srgbClr val="000000"/>
                </a:solidFill>
              </a:rPr>
              <a:t>близко  друг от друга</a:t>
            </a:r>
            <a:r>
              <a:rPr lang="ru-RU"/>
              <a:t> </a:t>
            </a:r>
          </a:p>
        </p:txBody>
      </p:sp>
      <p:pic>
        <p:nvPicPr>
          <p:cNvPr id="29700" name="Picture 8" descr="BEAC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133600"/>
            <a:ext cx="8569325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4"/>
          <p:cNvSpPr>
            <a:spLocks noChangeArrowheads="1" noChangeShapeType="1" noTextEdit="1"/>
          </p:cNvSpPr>
          <p:nvPr/>
        </p:nvSpPr>
        <p:spPr bwMode="auto">
          <a:xfrm>
            <a:off x="539750" y="549275"/>
            <a:ext cx="2703513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992613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Полуостров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832225" y="404813"/>
            <a:ext cx="48577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участок суши,</a:t>
            </a:r>
          </a:p>
          <a:p>
            <a:r>
              <a:rPr lang="ru-RU">
                <a:solidFill>
                  <a:srgbClr val="000000"/>
                </a:solidFill>
              </a:rPr>
              <a:t> вдающийся в море или океан</a:t>
            </a:r>
          </a:p>
          <a:p>
            <a:r>
              <a:rPr lang="ru-RU">
                <a:solidFill>
                  <a:srgbClr val="000000"/>
                </a:solidFill>
              </a:rPr>
              <a:t>и с трех сторон окруженный водой</a:t>
            </a:r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28775"/>
            <a:ext cx="7343775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хема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88" y="109538"/>
            <a:ext cx="8631237" cy="1189037"/>
          </a:xfrm>
          <a:prstGeom prst="rect">
            <a:avLst/>
          </a:prstGeom>
          <a:noFill/>
        </p:spPr>
      </p:pic>
      <p:pic>
        <p:nvPicPr>
          <p:cNvPr id="5" name="Picture 4" descr="C:\Documents and Settings\Администратор\Мои документы\6 клаcc\оболочки зем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1285875"/>
            <a:ext cx="596265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14213" y="2006591"/>
            <a:ext cx="249522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004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2000240"/>
            <a:ext cx="30003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rgbClr val="00004D"/>
                </a:solidFill>
              </a:rPr>
              <a:t>Гидросфера</a:t>
            </a:r>
            <a:r>
              <a:rPr lang="ru-RU" sz="3200" dirty="0" smtClean="0">
                <a:solidFill>
                  <a:srgbClr val="00004D"/>
                </a:solidFill>
              </a:rPr>
              <a:t> –</a:t>
            </a:r>
          </a:p>
          <a:p>
            <a:r>
              <a:rPr lang="ru-RU" sz="3200" dirty="0" smtClean="0">
                <a:solidFill>
                  <a:srgbClr val="00004D"/>
                </a:solidFill>
              </a:rPr>
              <a:t>водная оболочка </a:t>
            </a:r>
          </a:p>
          <a:p>
            <a:r>
              <a:rPr lang="ru-RU" sz="3200" dirty="0" smtClean="0">
                <a:solidFill>
                  <a:srgbClr val="00004D"/>
                </a:solidFill>
              </a:rPr>
              <a:t>Земли</a:t>
            </a:r>
            <a:endParaRPr lang="ru-RU" sz="3200" dirty="0">
              <a:solidFill>
                <a:srgbClr val="00004D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341438"/>
            <a:ext cx="8424863" cy="507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WordArt 6"/>
          <p:cNvSpPr>
            <a:spLocks noChangeArrowheads="1" noChangeShapeType="1" noTextEdit="1"/>
          </p:cNvSpPr>
          <p:nvPr/>
        </p:nvSpPr>
        <p:spPr bwMode="auto">
          <a:xfrm>
            <a:off x="1835150" y="3716338"/>
            <a:ext cx="144463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31748" name="WordArt 7"/>
          <p:cNvSpPr>
            <a:spLocks noChangeArrowheads="1" noChangeShapeType="1" noTextEdit="1"/>
          </p:cNvSpPr>
          <p:nvPr/>
        </p:nvSpPr>
        <p:spPr bwMode="auto">
          <a:xfrm>
            <a:off x="6443663" y="4149725"/>
            <a:ext cx="360362" cy="28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2</a:t>
            </a:r>
          </a:p>
        </p:txBody>
      </p:sp>
      <p:sp>
        <p:nvSpPr>
          <p:cNvPr id="31749" name="WordArt 8"/>
          <p:cNvSpPr>
            <a:spLocks noChangeArrowheads="1" noChangeShapeType="1" noTextEdit="1"/>
          </p:cNvSpPr>
          <p:nvPr/>
        </p:nvSpPr>
        <p:spPr bwMode="auto">
          <a:xfrm>
            <a:off x="5724525" y="5013325"/>
            <a:ext cx="215900" cy="500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3</a:t>
            </a:r>
          </a:p>
        </p:txBody>
      </p:sp>
      <p:sp>
        <p:nvSpPr>
          <p:cNvPr id="31750" name="WordArt 9"/>
          <p:cNvSpPr>
            <a:spLocks noChangeArrowheads="1" noChangeShapeType="1" noTextEdit="1"/>
          </p:cNvSpPr>
          <p:nvPr/>
        </p:nvSpPr>
        <p:spPr bwMode="auto">
          <a:xfrm>
            <a:off x="6156325" y="2420938"/>
            <a:ext cx="215900" cy="427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4</a:t>
            </a:r>
          </a:p>
        </p:txBody>
      </p:sp>
      <p:sp>
        <p:nvSpPr>
          <p:cNvPr id="31751" name="WordArt 10"/>
          <p:cNvSpPr>
            <a:spLocks noChangeArrowheads="1" noChangeShapeType="1" noTextEdit="1"/>
          </p:cNvSpPr>
          <p:nvPr/>
        </p:nvSpPr>
        <p:spPr bwMode="auto">
          <a:xfrm>
            <a:off x="3203575" y="1700213"/>
            <a:ext cx="2159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5</a:t>
            </a:r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179388" y="404813"/>
            <a:ext cx="8693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Обратите внимание на рисунок. Что изображено под цифрами?</a:t>
            </a: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0" y="765175"/>
            <a:ext cx="2843213" cy="2592388"/>
          </a:xfrm>
          <a:prstGeom prst="wedgeEllipseCallout">
            <a:avLst>
              <a:gd name="adj1" fmla="val -34644"/>
              <a:gd name="adj2" fmla="val 700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solidFill>
                  <a:srgbClr val="FF0000"/>
                </a:solidFill>
              </a:rPr>
              <a:t>1,2 – полуострова</a:t>
            </a:r>
          </a:p>
          <a:p>
            <a:pPr algn="ctr"/>
            <a:r>
              <a:rPr lang="ru-RU">
                <a:solidFill>
                  <a:srgbClr val="FF0000"/>
                </a:solidFill>
              </a:rPr>
              <a:t>3 – залив</a:t>
            </a:r>
          </a:p>
          <a:p>
            <a:pPr algn="ctr"/>
            <a:r>
              <a:rPr lang="ru-RU">
                <a:solidFill>
                  <a:srgbClr val="FF0000"/>
                </a:solidFill>
              </a:rPr>
              <a:t>4 – остров</a:t>
            </a:r>
          </a:p>
          <a:p>
            <a:pPr algn="ctr"/>
            <a:r>
              <a:rPr lang="ru-RU">
                <a:solidFill>
                  <a:srgbClr val="FF0000"/>
                </a:solidFill>
              </a:rPr>
              <a:t>5 - архипелаг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2195513" y="115888"/>
            <a:ext cx="4246562" cy="6461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atin typeface="Impact"/>
              </a:rPr>
              <a:t>       </a:t>
            </a: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539750" y="1196975"/>
            <a:ext cx="46497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Водная оболочка нашей планеты</a:t>
            </a:r>
          </a:p>
          <a:p>
            <a:r>
              <a:rPr lang="ru-RU">
                <a:solidFill>
                  <a:srgbClr val="000000"/>
                </a:solidFill>
              </a:rPr>
              <a:t>  А) атмосфера</a:t>
            </a:r>
          </a:p>
          <a:p>
            <a:r>
              <a:rPr lang="ru-RU">
                <a:solidFill>
                  <a:srgbClr val="000000"/>
                </a:solidFill>
              </a:rPr>
              <a:t>  Б)Литосфера 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663575" y="2133600"/>
            <a:ext cx="216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В) Гидросфера</a:t>
            </a: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592138" y="2698750"/>
            <a:ext cx="7254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2.  Узкая полоска воды, соединяющие океаны, моря </a:t>
            </a:r>
          </a:p>
          <a:p>
            <a:r>
              <a:rPr lang="ru-RU">
                <a:solidFill>
                  <a:srgbClr val="000000"/>
                </a:solidFill>
              </a:rPr>
              <a:t>     и разделяющая участки суши:</a:t>
            </a:r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376238" y="1185863"/>
            <a:ext cx="346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32775" name="Text Box 9"/>
          <p:cNvSpPr txBox="1">
            <a:spLocks noChangeArrowheads="1"/>
          </p:cNvSpPr>
          <p:nvPr/>
        </p:nvSpPr>
        <p:spPr bwMode="auto">
          <a:xfrm>
            <a:off x="539750" y="3860800"/>
            <a:ext cx="2879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 Б) залив</a:t>
            </a:r>
          </a:p>
          <a:p>
            <a:r>
              <a:rPr lang="ru-RU">
                <a:solidFill>
                  <a:srgbClr val="000000"/>
                </a:solidFill>
              </a:rPr>
              <a:t> В) море</a:t>
            </a:r>
          </a:p>
        </p:txBody>
      </p:sp>
      <p:sp>
        <p:nvSpPr>
          <p:cNvPr id="35852" name="Text Box 12"/>
          <p:cNvSpPr txBox="1">
            <a:spLocks noChangeArrowheads="1"/>
          </p:cNvSpPr>
          <p:nvPr/>
        </p:nvSpPr>
        <p:spPr bwMode="auto">
          <a:xfrm>
            <a:off x="611188" y="3500438"/>
            <a:ext cx="2881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А)  пролив</a:t>
            </a:r>
          </a:p>
        </p:txBody>
      </p:sp>
      <p:sp>
        <p:nvSpPr>
          <p:cNvPr id="32777" name="Text Box 17"/>
          <p:cNvSpPr txBox="1">
            <a:spLocks noChangeArrowheads="1"/>
          </p:cNvSpPr>
          <p:nvPr/>
        </p:nvSpPr>
        <p:spPr bwMode="auto">
          <a:xfrm>
            <a:off x="1311275" y="500221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2778" name="Text Box 25"/>
          <p:cNvSpPr txBox="1">
            <a:spLocks noChangeArrowheads="1"/>
          </p:cNvSpPr>
          <p:nvPr/>
        </p:nvSpPr>
        <p:spPr bwMode="auto">
          <a:xfrm>
            <a:off x="539750" y="5013325"/>
            <a:ext cx="2943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 А) прилив</a:t>
            </a:r>
          </a:p>
          <a:p>
            <a:r>
              <a:rPr lang="ru-RU">
                <a:solidFill>
                  <a:srgbClr val="000000"/>
                </a:solidFill>
              </a:rPr>
              <a:t> Б) пролив</a:t>
            </a:r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428625" y="5715000"/>
            <a:ext cx="3240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   В) залив </a:t>
            </a:r>
          </a:p>
        </p:txBody>
      </p:sp>
      <p:sp>
        <p:nvSpPr>
          <p:cNvPr id="32780" name="Text Box 27"/>
          <p:cNvSpPr txBox="1">
            <a:spLocks noChangeArrowheads="1"/>
          </p:cNvSpPr>
          <p:nvPr/>
        </p:nvSpPr>
        <p:spPr bwMode="auto">
          <a:xfrm>
            <a:off x="663575" y="4643438"/>
            <a:ext cx="5722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3. Вдающаяся в сушу часть океана, моря.</a:t>
            </a:r>
          </a:p>
        </p:txBody>
      </p:sp>
      <p:pic>
        <p:nvPicPr>
          <p:cNvPr id="13" name="Прямоугольник 1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0" y="115888"/>
            <a:ext cx="7229475" cy="68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/>
      <p:bldP spid="35852" grpId="0"/>
      <p:bldP spid="3586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WordArt 4"/>
          <p:cNvSpPr>
            <a:spLocks noChangeArrowheads="1" noChangeShapeType="1" noTextEdit="1"/>
          </p:cNvSpPr>
          <p:nvPr/>
        </p:nvSpPr>
        <p:spPr bwMode="auto">
          <a:xfrm>
            <a:off x="1979613" y="620713"/>
            <a:ext cx="4886325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atin typeface="Impact"/>
              </a:rPr>
              <a:t>          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519113" y="1474788"/>
            <a:ext cx="753903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Необходимо угадать слово , используя логический ряд</a:t>
            </a:r>
          </a:p>
          <a:p>
            <a:r>
              <a:rPr lang="ru-RU">
                <a:solidFill>
                  <a:schemeClr val="hlink"/>
                </a:solidFill>
              </a:rPr>
              <a:t>и пояснить ход своих рассуждений.</a:t>
            </a:r>
          </a:p>
          <a:p>
            <a:endParaRPr lang="ru-RU">
              <a:solidFill>
                <a:schemeClr val="hlink"/>
              </a:solidFill>
            </a:endParaRPr>
          </a:p>
          <a:p>
            <a:endParaRPr lang="ru-RU">
              <a:solidFill>
                <a:schemeClr val="hlink"/>
              </a:solidFill>
            </a:endParaRPr>
          </a:p>
          <a:p>
            <a:r>
              <a:rPr lang="ru-RU">
                <a:solidFill>
                  <a:srgbClr val="000000"/>
                </a:solidFill>
              </a:rPr>
              <a:t>1.Испарение , облака, осадки, река, море.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4335463" y="3130550"/>
            <a:ext cx="3713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Мировой круговорот воды</a:t>
            </a:r>
          </a:p>
        </p:txBody>
      </p:sp>
      <p:sp>
        <p:nvSpPr>
          <p:cNvPr id="33797" name="Text Box 8"/>
          <p:cNvSpPr txBox="1">
            <a:spLocks noChangeArrowheads="1"/>
          </p:cNvSpPr>
          <p:nvPr/>
        </p:nvSpPr>
        <p:spPr bwMode="auto">
          <a:xfrm>
            <a:off x="663575" y="4067175"/>
            <a:ext cx="5578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2. Океан, корабль, лед. Гора. Опасность.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695825" y="4570413"/>
            <a:ext cx="1254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Айсберг</a:t>
            </a:r>
          </a:p>
        </p:txBody>
      </p:sp>
      <p:pic>
        <p:nvPicPr>
          <p:cNvPr id="33799" name="Picture 10" descr="anifuku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4250" y="4652963"/>
            <a:ext cx="1363663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1538" y="428604"/>
            <a:ext cx="500193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 «Ассоциации»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/>
      <p:bldP spid="491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6"/>
          <p:cNvSpPr txBox="1">
            <a:spLocks noChangeArrowheads="1"/>
          </p:cNvSpPr>
          <p:nvPr/>
        </p:nvSpPr>
        <p:spPr bwMode="auto">
          <a:xfrm>
            <a:off x="1095375" y="549275"/>
            <a:ext cx="491648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Океан седой гремит набатно,</a:t>
            </a:r>
          </a:p>
          <a:p>
            <a:r>
              <a:rPr lang="ru-RU">
                <a:solidFill>
                  <a:srgbClr val="000000"/>
                </a:solidFill>
              </a:rPr>
              <a:t>Он таит обиду в глубине,</a:t>
            </a:r>
          </a:p>
          <a:p>
            <a:r>
              <a:rPr lang="ru-RU">
                <a:solidFill>
                  <a:srgbClr val="000000"/>
                </a:solidFill>
              </a:rPr>
              <a:t>Черные раскачивая пятна</a:t>
            </a:r>
          </a:p>
          <a:p>
            <a:r>
              <a:rPr lang="ru-RU">
                <a:solidFill>
                  <a:srgbClr val="000000"/>
                </a:solidFill>
              </a:rPr>
              <a:t>На крутой , разгневанной волне.</a:t>
            </a:r>
          </a:p>
          <a:p>
            <a:r>
              <a:rPr lang="ru-RU">
                <a:solidFill>
                  <a:srgbClr val="000000"/>
                </a:solidFill>
              </a:rPr>
              <a:t>Стали люди сильными как боги,</a:t>
            </a:r>
          </a:p>
          <a:p>
            <a:r>
              <a:rPr lang="ru-RU">
                <a:solidFill>
                  <a:srgbClr val="000000"/>
                </a:solidFill>
              </a:rPr>
              <a:t>И судьба Земли у них в руках.</a:t>
            </a:r>
          </a:p>
          <a:p>
            <a:r>
              <a:rPr lang="ru-RU">
                <a:solidFill>
                  <a:srgbClr val="000000"/>
                </a:solidFill>
              </a:rPr>
              <a:t>Но темнеют страшные ожоги</a:t>
            </a:r>
          </a:p>
          <a:p>
            <a:r>
              <a:rPr lang="ru-RU">
                <a:solidFill>
                  <a:srgbClr val="000000"/>
                </a:solidFill>
              </a:rPr>
              <a:t>У земного шара на боках.</a:t>
            </a:r>
          </a:p>
          <a:p>
            <a:r>
              <a:rPr lang="ru-RU">
                <a:solidFill>
                  <a:srgbClr val="000000"/>
                </a:solidFill>
              </a:rPr>
              <a:t>Мы давно «освоили» планету,</a:t>
            </a:r>
          </a:p>
          <a:p>
            <a:r>
              <a:rPr lang="ru-RU">
                <a:solidFill>
                  <a:srgbClr val="000000"/>
                </a:solidFill>
              </a:rPr>
              <a:t>Широко шагает новый век.</a:t>
            </a:r>
          </a:p>
          <a:p>
            <a:r>
              <a:rPr lang="ru-RU">
                <a:solidFill>
                  <a:srgbClr val="000000"/>
                </a:solidFill>
              </a:rPr>
              <a:t>На земле уж белых пятен нету.</a:t>
            </a:r>
          </a:p>
          <a:p>
            <a:r>
              <a:rPr lang="ru-RU">
                <a:solidFill>
                  <a:srgbClr val="000000"/>
                </a:solidFill>
              </a:rPr>
              <a:t>Черные сотрешь ли, человек?</a:t>
            </a:r>
          </a:p>
        </p:txBody>
      </p:sp>
      <p:pic>
        <p:nvPicPr>
          <p:cNvPr id="34819" name="Picture 9" descr="На дн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3568700"/>
            <a:ext cx="34575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3" name="WordArt 11"/>
          <p:cNvSpPr>
            <a:spLocks noChangeArrowheads="1" noChangeShapeType="1" noTextEdit="1"/>
          </p:cNvSpPr>
          <p:nvPr/>
        </p:nvSpPr>
        <p:spPr bwMode="auto">
          <a:xfrm>
            <a:off x="179388" y="4652963"/>
            <a:ext cx="4897437" cy="11477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               </a:t>
            </a:r>
          </a:p>
        </p:txBody>
      </p:sp>
      <p:pic>
        <p:nvPicPr>
          <p:cNvPr id="6" name="Прямоугольник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3775" y="4291013"/>
            <a:ext cx="3724275" cy="147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Биосфера Земл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76250"/>
            <a:ext cx="7416800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4929198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Гидросфера возникла из недр Земли в результате дегазации мантии, т.е. имеет эндогенное происхождение(внутреннее)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20"/>
          <p:cNvGraphicFramePr>
            <a:graphicFrameLocks/>
          </p:cNvGraphicFramePr>
          <p:nvPr>
            <p:ph idx="1"/>
          </p:nvPr>
        </p:nvGraphicFramePr>
        <p:xfrm>
          <a:off x="1835150" y="2781300"/>
          <a:ext cx="6124575" cy="36004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5" name="Text Box 28"/>
          <p:cNvSpPr txBox="1">
            <a:spLocks noChangeArrowheads="1"/>
          </p:cNvSpPr>
          <p:nvPr/>
        </p:nvSpPr>
        <p:spPr bwMode="auto">
          <a:xfrm>
            <a:off x="250825" y="4797425"/>
            <a:ext cx="3554413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chemeClr val="tx2"/>
                </a:solidFill>
              </a:rPr>
              <a:t>Вода в </a:t>
            </a:r>
          </a:p>
          <a:p>
            <a:r>
              <a:rPr lang="ru-RU" sz="2800" b="1" i="1">
                <a:solidFill>
                  <a:schemeClr val="tx2"/>
                </a:solidFill>
              </a:rPr>
              <a:t>гидросфере </a:t>
            </a:r>
          </a:p>
          <a:p>
            <a:r>
              <a:rPr lang="ru-RU" sz="2800" b="1" i="1">
                <a:solidFill>
                  <a:schemeClr val="tx2"/>
                </a:solidFill>
              </a:rPr>
              <a:t>в трех состояниях</a:t>
            </a:r>
          </a:p>
        </p:txBody>
      </p:sp>
      <p:pic>
        <p:nvPicPr>
          <p:cNvPr id="6" name="Picture 30" descr="p12_2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2400300" cy="180022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>
            <a:outerShdw dist="53882" dir="2700000" algn="ctr" rotWithShape="0">
              <a:schemeClr val="accent1"/>
            </a:outerShdw>
          </a:effectLst>
        </p:spPr>
      </p:pic>
      <p:pic>
        <p:nvPicPr>
          <p:cNvPr id="7" name="Picture 29" descr="p52_6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365625"/>
            <a:ext cx="2400300" cy="1800225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>
            <a:outerShdw dist="53882" dir="2700000" algn="ctr" rotWithShape="0">
              <a:schemeClr val="accent1"/>
            </a:outerShdw>
          </a:effectLst>
        </p:spPr>
      </p:pic>
      <p:pic>
        <p:nvPicPr>
          <p:cNvPr id="8" name="Picture 31" descr="p28_5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420938"/>
            <a:ext cx="2400300" cy="1682750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>
            <a:outerShdw dist="53882" dir="2700000" algn="ctr" rotWithShape="0">
              <a:schemeClr val="accent1"/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42910" y="500042"/>
            <a:ext cx="778674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Площадь гидросферы – 361 млн.км2.</a:t>
            </a:r>
          </a:p>
          <a:p>
            <a:r>
              <a:rPr lang="ru-RU" sz="2800" dirty="0" smtClean="0"/>
              <a:t>Объем – 1,5 млрд. км3</a:t>
            </a:r>
          </a:p>
          <a:p>
            <a:r>
              <a:rPr lang="ru-RU" sz="2800" dirty="0" smtClean="0"/>
              <a:t>Возраст – 3,5 млрд. лет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 rot="5400000">
            <a:off x="-1943893" y="2961481"/>
            <a:ext cx="5976938" cy="11525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FF0000"/>
              </a:extrusionClr>
            </a:sp3d>
          </a:bodyPr>
          <a:lstStyle/>
          <a:p>
            <a:pPr algn="ctr" fontAlgn="auto">
              <a:defRPr/>
            </a:pPr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0000"/>
                    </a:gs>
                    <a:gs pos="50000">
                      <a:schemeClr val="hlink"/>
                    </a:gs>
                    <a:gs pos="100000">
                      <a:srgbClr val="FF0000"/>
                    </a:gs>
                  </a:gsLst>
                  <a:lin ang="5400000" scaled="1"/>
                </a:gradFill>
                <a:latin typeface="Arial"/>
                <a:cs typeface="Arial"/>
              </a:rPr>
              <a:t>          </a:t>
            </a:r>
          </a:p>
        </p:txBody>
      </p:sp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1143000" y="214313"/>
            <a:ext cx="3744913" cy="2898775"/>
          </a:xfrm>
          <a:prstGeom prst="cloudCallout">
            <a:avLst>
              <a:gd name="adj1" fmla="val -21176"/>
              <a:gd name="adj2" fmla="val 50218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9220" name="AutoShape 7"/>
          <p:cNvSpPr>
            <a:spLocks noChangeArrowheads="1"/>
          </p:cNvSpPr>
          <p:nvPr/>
        </p:nvSpPr>
        <p:spPr bwMode="auto">
          <a:xfrm>
            <a:off x="1692275" y="3284538"/>
            <a:ext cx="3600450" cy="2852737"/>
          </a:xfrm>
          <a:prstGeom prst="cloudCallout">
            <a:avLst>
              <a:gd name="adj1" fmla="val -44005"/>
              <a:gd name="adj2" fmla="val 51838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9221" name="AutoShape 8"/>
          <p:cNvSpPr>
            <a:spLocks noChangeArrowheads="1"/>
          </p:cNvSpPr>
          <p:nvPr/>
        </p:nvSpPr>
        <p:spPr bwMode="auto">
          <a:xfrm>
            <a:off x="5219700" y="1628775"/>
            <a:ext cx="4105275" cy="2736850"/>
          </a:xfrm>
          <a:prstGeom prst="cloudCallout">
            <a:avLst>
              <a:gd name="adj1" fmla="val -11407"/>
              <a:gd name="adj2" fmla="val 56148"/>
            </a:avLst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 sz="1800" b="0"/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2071688" y="428625"/>
            <a:ext cx="2286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Вода  в</a:t>
            </a:r>
          </a:p>
          <a:p>
            <a:r>
              <a:rPr lang="ru-RU" sz="2400">
                <a:solidFill>
                  <a:schemeClr val="bg1"/>
                </a:solidFill>
              </a:rPr>
              <a:t>атмосфере</a:t>
            </a:r>
          </a:p>
        </p:txBody>
      </p:sp>
      <p:sp>
        <p:nvSpPr>
          <p:cNvPr id="9223" name="Text Box 11"/>
          <p:cNvSpPr txBox="1">
            <a:spLocks noChangeArrowheads="1"/>
          </p:cNvSpPr>
          <p:nvPr/>
        </p:nvSpPr>
        <p:spPr bwMode="auto">
          <a:xfrm>
            <a:off x="5580063" y="2276475"/>
            <a:ext cx="2632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Мировой океан</a:t>
            </a:r>
          </a:p>
        </p:txBody>
      </p:sp>
      <p:sp>
        <p:nvSpPr>
          <p:cNvPr id="9224" name="Text Box 12"/>
          <p:cNvSpPr txBox="1">
            <a:spLocks noChangeArrowheads="1"/>
          </p:cNvSpPr>
          <p:nvPr/>
        </p:nvSpPr>
        <p:spPr bwMode="auto">
          <a:xfrm>
            <a:off x="2700338" y="3573463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bg1"/>
                </a:solidFill>
              </a:rPr>
              <a:t>Воды  суши</a:t>
            </a:r>
          </a:p>
        </p:txBody>
      </p:sp>
      <p:pic>
        <p:nvPicPr>
          <p:cNvPr id="9225" name="Picture 14" descr="Водопа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4076700"/>
            <a:ext cx="2376487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5" descr="Кучевые обла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214422"/>
            <a:ext cx="2374900" cy="158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6" descr="Океанические течени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2781300"/>
            <a:ext cx="2151062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392363" y="6092825"/>
            <a:ext cx="6427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Водная оболочка нашей планеты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84513" y="642938"/>
            <a:ext cx="455930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350" y="3067050"/>
            <a:ext cx="2159000" cy="1638300"/>
          </a:xfrm>
          <a:prstGeom prst="rect">
            <a:avLst/>
          </a:prstGeom>
          <a:noFill/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57600" y="219075"/>
            <a:ext cx="5132388" cy="854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</a:rPr>
              <a:t>Докажите, что гидросфера  - единая оболочка</a:t>
            </a:r>
            <a:r>
              <a:rPr lang="ru-RU" sz="18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12291" name="Picture 5" descr="Круговорот воды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/>
          <a:stretch>
            <a:fillRect/>
          </a:stretch>
        </p:blipFill>
        <p:spPr bwMode="auto">
          <a:xfrm>
            <a:off x="250825" y="836614"/>
            <a:ext cx="8178827" cy="45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10"/>
          <p:cNvSpPr txBox="1">
            <a:spLocks noChangeArrowheads="1"/>
          </p:cNvSpPr>
          <p:nvPr/>
        </p:nvSpPr>
        <p:spPr bwMode="auto">
          <a:xfrm>
            <a:off x="1042988" y="6165850"/>
            <a:ext cx="78501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0" y="5429264"/>
            <a:ext cx="92869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Движение воды под воздействием </a:t>
            </a:r>
            <a:r>
              <a:rPr lang="ru-RU" sz="24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солнечной энергии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и</a:t>
            </a:r>
          </a:p>
          <a:p>
            <a:pPr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силы тяжести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называется </a:t>
            </a: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круговоротом воды </a:t>
            </a:r>
          </a:p>
          <a:p>
            <a:pPr>
              <a:defRPr/>
            </a:pPr>
            <a:r>
              <a:rPr lang="ru-RU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         в природе</a:t>
            </a:r>
            <a:endParaRPr lang="ru-RU" sz="2400" i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971550" y="404813"/>
            <a:ext cx="74168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>
              <a:defRPr/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hlink"/>
                    </a:gs>
                    <a:gs pos="50000">
                      <a:srgbClr val="FF0000"/>
                    </a:gs>
                    <a:gs pos="100000">
                      <a:schemeClr val="hlink"/>
                    </a:gs>
                  </a:gsLst>
                  <a:lin ang="18900000" scaled="1"/>
                </a:gradFill>
                <a:latin typeface="Impact"/>
              </a:rPr>
              <a:t>                 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592138" y="1546225"/>
            <a:ext cx="77327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Какие причины вызывают кругооборот воды в природе</a:t>
            </a:r>
            <a:r>
              <a:rPr lang="ru-RU" b="0">
                <a:solidFill>
                  <a:srgbClr val="000000"/>
                </a:solidFill>
              </a:rPr>
              <a:t>:</a:t>
            </a:r>
          </a:p>
          <a:p>
            <a:endParaRPr lang="ru-RU" b="0">
              <a:solidFill>
                <a:srgbClr val="000000"/>
              </a:solidFill>
            </a:endParaRPr>
          </a:p>
          <a:p>
            <a:r>
              <a:rPr lang="ru-RU" b="0">
                <a:solidFill>
                  <a:srgbClr val="000000"/>
                </a:solidFill>
              </a:rPr>
              <a:t>А) Землетрясение</a:t>
            </a:r>
          </a:p>
          <a:p>
            <a:endParaRPr lang="ru-RU" b="0">
              <a:solidFill>
                <a:srgbClr val="000000"/>
              </a:solidFill>
            </a:endParaRP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63575" y="2554288"/>
            <a:ext cx="2524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0">
                <a:solidFill>
                  <a:srgbClr val="000000"/>
                </a:solidFill>
              </a:rPr>
              <a:t>Б) Сила тяжести</a:t>
            </a:r>
          </a:p>
          <a:p>
            <a:r>
              <a:rPr lang="ru-RU" b="0">
                <a:solidFill>
                  <a:srgbClr val="000000"/>
                </a:solidFill>
              </a:rPr>
              <a:t>В) Солнечное тепло</a:t>
            </a:r>
          </a:p>
        </p:txBody>
      </p:sp>
      <p:sp>
        <p:nvSpPr>
          <p:cNvPr id="15365" name="AutoShape 10"/>
          <p:cNvSpPr>
            <a:spLocks noChangeArrowheads="1"/>
          </p:cNvSpPr>
          <p:nvPr/>
        </p:nvSpPr>
        <p:spPr bwMode="auto">
          <a:xfrm>
            <a:off x="0" y="1557338"/>
            <a:ext cx="539750" cy="4318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AutoShape 13"/>
          <p:cNvSpPr>
            <a:spLocks noChangeArrowheads="1"/>
          </p:cNvSpPr>
          <p:nvPr/>
        </p:nvSpPr>
        <p:spPr bwMode="auto">
          <a:xfrm>
            <a:off x="0" y="3429000"/>
            <a:ext cx="539750" cy="4318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7" name="Text Box 15"/>
          <p:cNvSpPr txBox="1">
            <a:spLocks noChangeArrowheads="1"/>
          </p:cNvSpPr>
          <p:nvPr/>
        </p:nvSpPr>
        <p:spPr bwMode="auto">
          <a:xfrm>
            <a:off x="592138" y="3417888"/>
            <a:ext cx="84216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Какое значение имеет круговорот воды для жизни на Земле?</a:t>
            </a:r>
          </a:p>
        </p:txBody>
      </p:sp>
      <p:sp>
        <p:nvSpPr>
          <p:cNvPr id="15368" name="AutoShape 16"/>
          <p:cNvSpPr>
            <a:spLocks noChangeArrowheads="1"/>
          </p:cNvSpPr>
          <p:nvPr/>
        </p:nvSpPr>
        <p:spPr bwMode="auto">
          <a:xfrm>
            <a:off x="0" y="4292600"/>
            <a:ext cx="539750" cy="4318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Text Box 17"/>
          <p:cNvSpPr txBox="1">
            <a:spLocks noChangeArrowheads="1"/>
          </p:cNvSpPr>
          <p:nvPr/>
        </p:nvSpPr>
        <p:spPr bwMode="auto">
          <a:xfrm>
            <a:off x="663575" y="4149725"/>
            <a:ext cx="83010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</a:rPr>
              <a:t>Если определенный объем воды постоянно существует на планете,</a:t>
            </a:r>
          </a:p>
          <a:p>
            <a:r>
              <a:rPr lang="ru-RU">
                <a:solidFill>
                  <a:srgbClr val="000000"/>
                </a:solidFill>
              </a:rPr>
              <a:t>то откуда тогда возникла проблема истощения  запасов</a:t>
            </a:r>
          </a:p>
          <a:p>
            <a:r>
              <a:rPr lang="ru-RU">
                <a:solidFill>
                  <a:srgbClr val="000000"/>
                </a:solidFill>
              </a:rPr>
              <a:t> пресной воды?</a:t>
            </a:r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611188" y="5661025"/>
            <a:ext cx="4070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>
                <a:solidFill>
                  <a:srgbClr val="000000"/>
                </a:solidFill>
              </a:rPr>
              <a:t>Загрязнение вод на планете</a:t>
            </a:r>
          </a:p>
        </p:txBody>
      </p:sp>
      <p:pic>
        <p:nvPicPr>
          <p:cNvPr id="12" name="Прямоугольник 1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6563" y="85725"/>
            <a:ext cx="5767387" cy="112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8"/>
          <p:cNvSpPr txBox="1">
            <a:spLocks noChangeArrowheads="1"/>
          </p:cNvSpPr>
          <p:nvPr/>
        </p:nvSpPr>
        <p:spPr bwMode="auto">
          <a:xfrm>
            <a:off x="0" y="4508500"/>
            <a:ext cx="92313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0">
                <a:solidFill>
                  <a:srgbClr val="000000"/>
                </a:solidFill>
              </a:rPr>
              <a:t>- </a:t>
            </a:r>
            <a:r>
              <a:rPr lang="ru-RU" sz="2400">
                <a:solidFill>
                  <a:srgbClr val="000000"/>
                </a:solidFill>
              </a:rPr>
              <a:t>Откройте карту и найдите, где находится Мировой океан?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79388" y="5157788"/>
            <a:ext cx="89646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Мировой океан – это совокупность всех   океанов.</a:t>
            </a:r>
          </a:p>
          <a:p>
            <a:endParaRPr lang="ru-RU" sz="2400" b="0"/>
          </a:p>
          <a:p>
            <a:r>
              <a:rPr lang="ru-RU" sz="2400">
                <a:solidFill>
                  <a:srgbClr val="000000"/>
                </a:solidFill>
              </a:rPr>
              <a:t>-Запишите все океаны по мере  уменьшения их площади</a:t>
            </a:r>
            <a:r>
              <a:rPr lang="ru-RU" sz="1800" b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741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15888"/>
            <a:ext cx="74168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468313" y="476250"/>
            <a:ext cx="29511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Тихий океан</a:t>
            </a:r>
          </a:p>
        </p:txBody>
      </p:sp>
      <p:pic>
        <p:nvPicPr>
          <p:cNvPr id="16391" name="Picture 7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33375"/>
            <a:ext cx="2376487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9"/>
          <p:cNvSpPr>
            <a:spLocks noChangeArrowheads="1"/>
          </p:cNvSpPr>
          <p:nvPr/>
        </p:nvSpPr>
        <p:spPr bwMode="auto">
          <a:xfrm>
            <a:off x="250825" y="2293938"/>
            <a:ext cx="33845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Атлантический океан</a:t>
            </a:r>
          </a:p>
        </p:txBody>
      </p:sp>
      <p:pic>
        <p:nvPicPr>
          <p:cNvPr id="16394" name="Picture 10" descr="st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133600"/>
            <a:ext cx="208915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11"/>
          <p:cNvSpPr txBox="1">
            <a:spLocks noChangeArrowheads="1"/>
          </p:cNvSpPr>
          <p:nvPr/>
        </p:nvSpPr>
        <p:spPr bwMode="auto">
          <a:xfrm>
            <a:off x="376238" y="4468813"/>
            <a:ext cx="3441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Индийский океан</a:t>
            </a:r>
          </a:p>
        </p:txBody>
      </p:sp>
      <p:pic>
        <p:nvPicPr>
          <p:cNvPr id="16396" name="Picture 12" descr="st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3716338"/>
            <a:ext cx="21605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15"/>
          <p:cNvSpPr txBox="1">
            <a:spLocks noChangeArrowheads="1"/>
          </p:cNvSpPr>
          <p:nvPr/>
        </p:nvSpPr>
        <p:spPr bwMode="auto">
          <a:xfrm>
            <a:off x="376238" y="5981700"/>
            <a:ext cx="42529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Северный Ледовитый</a:t>
            </a:r>
          </a:p>
          <a:p>
            <a:r>
              <a:rPr lang="ru-RU" sz="2800">
                <a:solidFill>
                  <a:srgbClr val="FF0000"/>
                </a:solidFill>
              </a:rPr>
              <a:t>океан</a:t>
            </a:r>
          </a:p>
        </p:txBody>
      </p:sp>
      <p:pic>
        <p:nvPicPr>
          <p:cNvPr id="16400" name="Picture 16" descr="star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5300663"/>
            <a:ext cx="2016125" cy="134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2" name="Text Box 18"/>
          <p:cNvSpPr txBox="1">
            <a:spLocks noChangeArrowheads="1"/>
          </p:cNvSpPr>
          <p:nvPr/>
        </p:nvSpPr>
        <p:spPr bwMode="auto">
          <a:xfrm>
            <a:off x="6659563" y="620713"/>
            <a:ext cx="22891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178,6 млн км кв</a:t>
            </a:r>
          </a:p>
        </p:txBody>
      </p:sp>
      <p:sp>
        <p:nvSpPr>
          <p:cNvPr id="18443" name="Text Box 21"/>
          <p:cNvSpPr txBox="1">
            <a:spLocks noChangeArrowheads="1"/>
          </p:cNvSpPr>
          <p:nvPr/>
        </p:nvSpPr>
        <p:spPr bwMode="auto">
          <a:xfrm>
            <a:off x="6208713" y="2363788"/>
            <a:ext cx="20351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91,6 млн. км кв</a:t>
            </a:r>
          </a:p>
        </p:txBody>
      </p:sp>
      <p:sp>
        <p:nvSpPr>
          <p:cNvPr id="18444" name="Text Box 22"/>
          <p:cNvSpPr txBox="1">
            <a:spLocks noChangeArrowheads="1"/>
          </p:cNvSpPr>
          <p:nvPr/>
        </p:nvSpPr>
        <p:spPr bwMode="auto">
          <a:xfrm>
            <a:off x="6732588" y="4164013"/>
            <a:ext cx="223202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76,17 млн.км кв</a:t>
            </a:r>
          </a:p>
        </p:txBody>
      </p:sp>
      <p:sp>
        <p:nvSpPr>
          <p:cNvPr id="18445" name="Text Box 23"/>
          <p:cNvSpPr txBox="1">
            <a:spLocks noChangeArrowheads="1"/>
          </p:cNvSpPr>
          <p:nvPr/>
        </p:nvSpPr>
        <p:spPr bwMode="auto">
          <a:xfrm>
            <a:off x="7019925" y="5805488"/>
            <a:ext cx="2124075" cy="3762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>
                <a:solidFill>
                  <a:srgbClr val="FF0000"/>
                </a:solidFill>
              </a:rPr>
              <a:t>14,75 млн.км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63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63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64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1914</TotalTime>
  <Words>582</Words>
  <Application>Microsoft Office PowerPoint</Application>
  <PresentationFormat>Экран (4:3)</PresentationFormat>
  <Paragraphs>142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Океан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Admin</cp:lastModifiedBy>
  <cp:revision>75</cp:revision>
  <dcterms:created xsi:type="dcterms:W3CDTF">2009-01-25T13:50:34Z</dcterms:created>
  <dcterms:modified xsi:type="dcterms:W3CDTF">2020-04-09T23:47:13Z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000800c61d000000000001024140</vt:lpwstr>
  </property>
</Properties>
</file>