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8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279" r:id="rId37"/>
    <p:sldId id="280" r:id="rId38"/>
    <p:sldId id="281" r:id="rId39"/>
    <p:sldId id="282" r:id="rId40"/>
    <p:sldId id="284" r:id="rId41"/>
    <p:sldId id="285" r:id="rId42"/>
    <p:sldId id="286" r:id="rId43"/>
    <p:sldId id="287" r:id="rId44"/>
    <p:sldId id="289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14346" y="-142900"/>
            <a:ext cx="4357718" cy="4143404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Северная Америка</a:t>
            </a:r>
            <a:endParaRPr lang="ru-RU" sz="6000" dirty="0"/>
          </a:p>
        </p:txBody>
      </p:sp>
      <p:pic>
        <p:nvPicPr>
          <p:cNvPr id="4" name="Picture 6" descr="557px-North_America_satellite_orthographic"/>
          <p:cNvPicPr>
            <a:picLocks noChangeAspect="1" noChangeArrowheads="1"/>
          </p:cNvPicPr>
          <p:nvPr/>
        </p:nvPicPr>
        <p:blipFill>
          <a:blip r:embed="rId2" cstate="print">
            <a:lum bright="-16000" contrast="-26000"/>
          </a:blip>
          <a:srcRect/>
          <a:stretch>
            <a:fillRect/>
          </a:stretch>
        </p:blipFill>
        <p:spPr bwMode="auto">
          <a:xfrm>
            <a:off x="4500562" y="357166"/>
            <a:ext cx="4504265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Rot="1" noChangeArrowheads="1"/>
          </p:cNvSpPr>
          <p:nvPr/>
        </p:nvSpPr>
        <p:spPr>
          <a:xfrm>
            <a:off x="301624" y="5013325"/>
            <a:ext cx="8842375" cy="151130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Центральные и Великие равнины лежат на осадочном чехле древней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Северо-Американской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платформе. Равнины и плоскогорья северо-восточной части расположены на древнем Канадском кристаллическом щите. Цепи Кордильер имеют сложное строение. Они образовались в мезозойскую складчатость, однако процессы горообразования здесь ещё продолжаются.</a:t>
            </a:r>
          </a:p>
        </p:txBody>
      </p:sp>
      <p:pic>
        <p:nvPicPr>
          <p:cNvPr id="3" name="Picture 7" descr="Тектоническая карта Северной Амер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188" y="0"/>
            <a:ext cx="7848600" cy="4895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Rot="1" noChangeArrowheads="1"/>
          </p:cNvSpPr>
          <p:nvPr/>
        </p:nvSpPr>
        <p:spPr>
          <a:xfrm>
            <a:off x="301625" y="228600"/>
            <a:ext cx="8540750" cy="60801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Система Кордильер.</a:t>
            </a:r>
          </a:p>
        </p:txBody>
      </p:sp>
      <p:pic>
        <p:nvPicPr>
          <p:cNvPr id="3" name="Picture 9" descr="Горы Кордильеры (с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84213" y="981074"/>
            <a:ext cx="3512294" cy="2305049"/>
          </a:xfrm>
          <a:prstGeom prst="rect">
            <a:avLst/>
          </a:prstGeom>
          <a:noFill/>
        </p:spPr>
      </p:pic>
      <p:pic>
        <p:nvPicPr>
          <p:cNvPr id="4" name="Picture 10" descr="Горы на побережье Красного мор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14876" y="642918"/>
            <a:ext cx="4211078" cy="2806701"/>
          </a:xfrm>
          <a:prstGeom prst="rect">
            <a:avLst/>
          </a:prstGeom>
          <a:noFill/>
        </p:spPr>
      </p:pic>
      <p:pic>
        <p:nvPicPr>
          <p:cNvPr id="5" name="Picture 11" descr="Горы Кордильеры (с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84212" y="3643315"/>
            <a:ext cx="3970451" cy="2535236"/>
          </a:xfrm>
          <a:prstGeom prst="rect">
            <a:avLst/>
          </a:prstGeom>
          <a:noFill/>
        </p:spPr>
      </p:pic>
      <p:pic>
        <p:nvPicPr>
          <p:cNvPr id="6" name="Picture 12" descr="Каньон Колорадо (сл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106912" y="3857628"/>
            <a:ext cx="3589413" cy="2392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Rot="1" noChangeArrowheads="1"/>
          </p:cNvSpPr>
          <p:nvPr/>
        </p:nvSpPr>
        <p:spPr>
          <a:xfrm>
            <a:off x="301625" y="228600"/>
            <a:ext cx="8540750" cy="679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Большой каньон Колорадо.</a:t>
            </a:r>
          </a:p>
        </p:txBody>
      </p:sp>
      <p:sp>
        <p:nvSpPr>
          <p:cNvPr id="3" name="Rectangle 7"/>
          <p:cNvSpPr txBox="1">
            <a:spLocks noRot="1" noChangeArrowheads="1"/>
          </p:cNvSpPr>
          <p:nvPr/>
        </p:nvSpPr>
        <p:spPr>
          <a:xfrm>
            <a:off x="5580063" y="981075"/>
            <a:ext cx="3262312" cy="511810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Северной Америке находится самое большое наземное ущелье Большой каньон Колорадо, который располагается на плато Колорадо. Это один из глубочайших каньонов мира.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Длина каньона 446 км., глубина до 1600 м., ширина на уровне поверхности 8 – 25 км, близ дна менее 1 км. 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Территория охраняется государством, здесь находится национальный парк Гранд-Каньон.</a:t>
            </a:r>
          </a:p>
        </p:txBody>
      </p:sp>
      <p:pic>
        <p:nvPicPr>
          <p:cNvPr id="4" name="Picture 8" descr="Географическое положение Кань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5288" y="836614"/>
            <a:ext cx="4248150" cy="2190658"/>
          </a:xfrm>
          <a:prstGeom prst="rect">
            <a:avLst/>
          </a:prstGeom>
          <a:noFill/>
        </p:spPr>
      </p:pic>
      <p:pic>
        <p:nvPicPr>
          <p:cNvPr id="5" name="Picture 9" descr="Геологический разрез Каньо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3214686"/>
            <a:ext cx="5786446" cy="3643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Блок - диаграмма Кань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9750" y="765175"/>
            <a:ext cx="3744913" cy="3036888"/>
          </a:xfrm>
          <a:prstGeom prst="rect">
            <a:avLst/>
          </a:prstGeom>
          <a:noFill/>
        </p:spPr>
      </p:pic>
      <p:sp>
        <p:nvSpPr>
          <p:cNvPr id="3" name="Rectangle 5"/>
          <p:cNvSpPr txBox="1">
            <a:spLocks noRot="1" noChangeArrowheads="1"/>
          </p:cNvSpPr>
          <p:nvPr/>
        </p:nvSpPr>
        <p:spPr>
          <a:xfrm>
            <a:off x="301625" y="4508500"/>
            <a:ext cx="8540750" cy="1590675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долин горных рек, текущих в Кордильерах, характерны крутые ступенчатые склоны. Ступени образовались в результате того, что мягкие горные породы разрушаются быстрее твердых и образуются осыпи.</a:t>
            </a:r>
          </a:p>
        </p:txBody>
      </p:sp>
      <p:pic>
        <p:nvPicPr>
          <p:cNvPr id="4" name="Picture 10" descr="09430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765175"/>
            <a:ext cx="4032250" cy="3036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Rot="1" noChangeArrowheads="1"/>
          </p:cNvSpPr>
          <p:nvPr/>
        </p:nvSpPr>
        <p:spPr>
          <a:xfrm>
            <a:off x="301625" y="228600"/>
            <a:ext cx="854075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Мамонтовая пещера</a:t>
            </a:r>
          </a:p>
        </p:txBody>
      </p:sp>
      <p:pic>
        <p:nvPicPr>
          <p:cNvPr id="3" name="Picture 9" descr="Мамонтова пещер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2844" y="1183297"/>
            <a:ext cx="3886231" cy="2590191"/>
          </a:xfrm>
          <a:prstGeom prst="rect">
            <a:avLst/>
          </a:prstGeom>
          <a:noFill/>
        </p:spPr>
      </p:pic>
      <p:pic>
        <p:nvPicPr>
          <p:cNvPr id="4" name="Picture 10" descr="Строение пещер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29124" y="642918"/>
            <a:ext cx="4608872" cy="3071834"/>
          </a:xfrm>
          <a:prstGeom prst="rect">
            <a:avLst/>
          </a:prstGeom>
          <a:noFill/>
        </p:spPr>
      </p:pic>
      <p:sp>
        <p:nvSpPr>
          <p:cNvPr id="5" name="Rectangle 13"/>
          <p:cNvSpPr txBox="1">
            <a:spLocks noRot="1" noChangeArrowheads="1"/>
          </p:cNvSpPr>
          <p:nvPr/>
        </p:nvSpPr>
        <p:spPr>
          <a:xfrm>
            <a:off x="301625" y="3925888"/>
            <a:ext cx="8540750" cy="2173287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Мамонтова пещера, одна из крупнейших карстовых пещер мира. Глубина 300 м. общая длина полостей 74 км. В пещере имеются подземные реки, связанные с системой реки Грин-Ривер. Единая система пещер Флинт-Мамонтова достигает длины 535 км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Каньон Колорадо (с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076825" cy="3141663"/>
          </a:xfrm>
          <a:prstGeom prst="rect">
            <a:avLst/>
          </a:prstGeom>
          <a:noFill/>
        </p:spPr>
      </p:pic>
      <p:pic>
        <p:nvPicPr>
          <p:cNvPr id="3" name="Picture 10" descr="Холмы на востоке СШ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51275" y="620713"/>
            <a:ext cx="5113338" cy="3141662"/>
          </a:xfrm>
          <a:prstGeom prst="rect">
            <a:avLst/>
          </a:prstGeom>
          <a:noFill/>
        </p:spPr>
      </p:pic>
      <p:pic>
        <p:nvPicPr>
          <p:cNvPr id="4" name="Picture 11" descr="Тонкая ар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3141663"/>
            <a:ext cx="5219700" cy="3455987"/>
          </a:xfrm>
          <a:prstGeom prst="rect">
            <a:avLst/>
          </a:prstGeom>
          <a:noFill/>
        </p:spPr>
      </p:pic>
      <p:pic>
        <p:nvPicPr>
          <p:cNvPr id="5" name="Picture 12" descr="Национальный парк Гранд-Каньо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83075" y="3573463"/>
            <a:ext cx="4860925" cy="3284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Скалистые г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3850" y="260350"/>
            <a:ext cx="8640763" cy="6264275"/>
          </a:xfrm>
          <a:prstGeom prst="rect">
            <a:avLst/>
          </a:prstGeom>
          <a:noFill/>
        </p:spPr>
      </p:pic>
      <p:sp>
        <p:nvSpPr>
          <p:cNvPr id="3" name="WordArt 8"/>
          <p:cNvSpPr>
            <a:spLocks noChangeArrowheads="1" noChangeShapeType="1" noTextEdit="1"/>
          </p:cNvSpPr>
          <p:nvPr/>
        </p:nvSpPr>
        <p:spPr bwMode="auto">
          <a:xfrm>
            <a:off x="1857375" y="3074988"/>
            <a:ext cx="5429250" cy="7080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Климат Северной Америки.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Карта температур (зима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643438" cy="3773488"/>
          </a:xfrm>
          <a:prstGeom prst="rect">
            <a:avLst/>
          </a:prstGeom>
          <a:noFill/>
        </p:spPr>
      </p:pic>
      <p:pic>
        <p:nvPicPr>
          <p:cNvPr id="3" name="Picture 9" descr="Карта температур (лето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0"/>
            <a:ext cx="4500562" cy="37734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4071942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Материк расположен от арктического до субэкваториального поясов.</a:t>
            </a:r>
          </a:p>
          <a:p>
            <a:pPr algn="r"/>
            <a:r>
              <a:rPr lang="ru-RU" sz="2400" dirty="0" smtClean="0"/>
              <a:t>В </a:t>
            </a:r>
            <a:r>
              <a:rPr lang="ru-RU" sz="2400" dirty="0" err="1" smtClean="0"/>
              <a:t>Сев.Америке</a:t>
            </a:r>
            <a:r>
              <a:rPr lang="ru-RU" sz="2400" dirty="0" smtClean="0"/>
              <a:t> зафиксирован абсолютный максимум температуры в западном полушарии +56,7°С (Долина Смерти)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2844" y="0"/>
            <a:ext cx="8892736" cy="57864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868" y="5786454"/>
            <a:ext cx="55721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Количество осадков изменяется в зависимости от рельефа и удаленности от океана (от 100-3000мм)</a:t>
            </a: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 txBox="1">
            <a:spLocks noRot="1" noChangeArrowheads="1"/>
          </p:cNvSpPr>
          <p:nvPr/>
        </p:nvSpPr>
        <p:spPr>
          <a:xfrm>
            <a:off x="301625" y="228600"/>
            <a:ext cx="854075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При столкновении арктических  воздушных масс и тропических создаются условия для образования ураганов, которые называют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торнадо.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3" name="Picture 15" descr="Торнад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412875"/>
            <a:ext cx="4787900" cy="5257800"/>
          </a:xfrm>
          <a:prstGeom prst="rect">
            <a:avLst/>
          </a:prstGeom>
          <a:noFill/>
        </p:spPr>
      </p:pic>
      <p:pic>
        <p:nvPicPr>
          <p:cNvPr id="4" name="Picture 18" descr="Торнадо (с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1628775"/>
            <a:ext cx="4176713" cy="4105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/>
              <a:t>История открытия и исследования материка.</a:t>
            </a:r>
          </a:p>
        </p:txBody>
      </p:sp>
      <p:sp>
        <p:nvSpPr>
          <p:cNvPr id="5" name="Rectangle 13"/>
          <p:cNvSpPr txBox="1">
            <a:spLocks noRot="1" noChangeArrowheads="1"/>
          </p:cNvSpPr>
          <p:nvPr/>
        </p:nvSpPr>
        <p:spPr>
          <a:xfrm>
            <a:off x="6084168" y="692696"/>
            <a:ext cx="2663825" cy="4525963"/>
          </a:xfrm>
          <a:prstGeom prst="rect">
            <a:avLst/>
          </a:prstGeom>
        </p:spPr>
        <p:txBody>
          <a:bodyPr/>
          <a:lstStyle/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Л.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Эриксон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1000 г.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Х. Колумб 1492-98гг.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Д. Кабот 1497 г.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Э.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Картез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1524 г.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В. Беринг и А.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Чириков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1741 г.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М. Льюис и У Кларк 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1805 г.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А.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Маккензи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1843 г.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Р. Амундсен 1905 г.</a:t>
            </a:r>
          </a:p>
        </p:txBody>
      </p:sp>
      <p:pic>
        <p:nvPicPr>
          <p:cNvPr id="6" name="Picture 14" descr="Открытия и исслед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557338"/>
            <a:ext cx="5616575" cy="4176712"/>
          </a:xfrm>
          <a:noFill/>
        </p:spPr>
      </p:pic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1166813" y="57531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1382713" y="5969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9" name="Line 24"/>
          <p:cNvSpPr>
            <a:spLocks noChangeShapeType="1"/>
          </p:cNvSpPr>
          <p:nvPr/>
        </p:nvSpPr>
        <p:spPr bwMode="auto">
          <a:xfrm>
            <a:off x="6156325" y="17732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Line 26"/>
          <p:cNvSpPr>
            <a:spLocks noChangeShapeType="1"/>
          </p:cNvSpPr>
          <p:nvPr/>
        </p:nvSpPr>
        <p:spPr bwMode="auto">
          <a:xfrm>
            <a:off x="6156325" y="19891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" name="Line 28"/>
          <p:cNvSpPr>
            <a:spLocks noChangeShapeType="1"/>
          </p:cNvSpPr>
          <p:nvPr/>
        </p:nvSpPr>
        <p:spPr bwMode="auto">
          <a:xfrm>
            <a:off x="6156325" y="22764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29"/>
          <p:cNvSpPr>
            <a:spLocks noChangeShapeType="1"/>
          </p:cNvSpPr>
          <p:nvPr/>
        </p:nvSpPr>
        <p:spPr bwMode="auto">
          <a:xfrm>
            <a:off x="6156325" y="25654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30"/>
          <p:cNvSpPr>
            <a:spLocks noChangeShapeType="1"/>
          </p:cNvSpPr>
          <p:nvPr/>
        </p:nvSpPr>
        <p:spPr bwMode="auto">
          <a:xfrm>
            <a:off x="6156325" y="2852738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31"/>
          <p:cNvSpPr>
            <a:spLocks noChangeShapeType="1"/>
          </p:cNvSpPr>
          <p:nvPr/>
        </p:nvSpPr>
        <p:spPr bwMode="auto">
          <a:xfrm>
            <a:off x="6156325" y="3284538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32"/>
          <p:cNvSpPr>
            <a:spLocks noChangeShapeType="1"/>
          </p:cNvSpPr>
          <p:nvPr/>
        </p:nvSpPr>
        <p:spPr bwMode="auto">
          <a:xfrm>
            <a:off x="6227763" y="3789363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34"/>
          <p:cNvSpPr>
            <a:spLocks noChangeShapeType="1"/>
          </p:cNvSpPr>
          <p:nvPr/>
        </p:nvSpPr>
        <p:spPr bwMode="auto">
          <a:xfrm>
            <a:off x="6227763" y="407670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Rot="1" noChangeArrowheads="1"/>
          </p:cNvSpPr>
          <p:nvPr/>
        </p:nvSpPr>
        <p:spPr>
          <a:xfrm>
            <a:off x="301625" y="228600"/>
            <a:ext cx="854075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Внутренние воды материка.</a:t>
            </a:r>
          </a:p>
        </p:txBody>
      </p:sp>
      <p:pic>
        <p:nvPicPr>
          <p:cNvPr id="3" name="Picture 14" descr="водоп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268413"/>
            <a:ext cx="8353425" cy="5329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Rot="1" noChangeArrowheads="1"/>
          </p:cNvSpPr>
          <p:nvPr/>
        </p:nvSpPr>
        <p:spPr>
          <a:xfrm>
            <a:off x="357158" y="0"/>
            <a:ext cx="7699400" cy="2428868"/>
          </a:xfrm>
          <a:prstGeom prst="rect">
            <a:avLst/>
          </a:prstGeom>
        </p:spPr>
        <p:txBody>
          <a:bodyPr/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Северная Америка богата внутренними водами. На материке большое количество рек и озер.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 бассейну </a:t>
            </a:r>
            <a:r>
              <a:rPr kumimoji="0" lang="ru-RU" sz="20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Северного Ледовитого </a:t>
            </a: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океана относится  крупная река </a:t>
            </a:r>
            <a:r>
              <a:rPr kumimoji="0" lang="ru-RU" sz="2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Маккензи</a:t>
            </a: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Главной рекой бассейна  </a:t>
            </a:r>
            <a:r>
              <a:rPr kumimoji="0" lang="ru-RU" sz="20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Атлантического</a:t>
            </a: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океана является Миссисипи.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 бассейну </a:t>
            </a:r>
            <a:r>
              <a:rPr kumimoji="0" lang="ru-RU" sz="20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Тихого океана </a:t>
            </a: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относится река Колорадо.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endParaRPr kumimoji="0" lang="ru-RU" sz="20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Озеро Верхне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2357430"/>
            <a:ext cx="3571901" cy="2499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2" descr="Озеро Виктор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00728" y="4578166"/>
            <a:ext cx="3143272" cy="2279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3" descr="Озеро Мичига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60314" y="4732223"/>
            <a:ext cx="3704595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4" descr="Копия лондон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500430" y="2214554"/>
            <a:ext cx="3225477" cy="2748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Rot="1" noChangeArrowheads="1"/>
          </p:cNvSpPr>
          <p:nvPr/>
        </p:nvSpPr>
        <p:spPr>
          <a:xfrm>
            <a:off x="0" y="4437063"/>
            <a:ext cx="9144000" cy="2160587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восточной части Северно-американского континента, на границе Канады и США, находится величайшее в мире скопление пресных вод – система Великих Американских озер.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Озера образуют грандиозное гидрологическое созвездие, единственное в мире по своей конфигурации, занимаемой площади и величине объема воды.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Великие Ам</a:t>
            </a: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ери</a:t>
            </a: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канские озера питаются водами небольших рек, а собранную воду от</a:t>
            </a: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дают</a:t>
            </a:r>
            <a:r>
              <a:rPr kumimoji="0" lang="ru-RU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Атлантическому океану.</a:t>
            </a:r>
          </a:p>
        </p:txBody>
      </p:sp>
      <p:pic>
        <p:nvPicPr>
          <p:cNvPr id="3" name="Picture 7" descr="Озера Северной Америки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>
          <a:xfrm>
            <a:off x="755650" y="0"/>
            <a:ext cx="7993063" cy="4437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Rot="1" noChangeArrowheads="1"/>
          </p:cNvSpPr>
          <p:nvPr/>
        </p:nvSpPr>
        <p:spPr>
          <a:xfrm>
            <a:off x="4643438" y="0"/>
            <a:ext cx="4786346" cy="6381773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Ниагарский водопад существует всего около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 тыс. лет – сравнительно небольшой период.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Когда закончился последний ледниковый период, массивные ледники отступая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остави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2400" dirty="0" smtClean="0"/>
              <a:t>   -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 за собой Великие  озера.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следствии особенностей речной системы вода из озера Эри перетекает по 56 километровой реке Ниагара в лежащее на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100 м. ниже озеро Онтарио.</a:t>
            </a:r>
          </a:p>
        </p:txBody>
      </p:sp>
      <p:pic>
        <p:nvPicPr>
          <p:cNvPr id="3" name="Picture 7" descr="Ниагарский водоп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42852"/>
            <a:ext cx="4899356" cy="4876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 txBox="1">
            <a:spLocks noRot="1" noChangeArrowheads="1"/>
          </p:cNvSpPr>
          <p:nvPr/>
        </p:nvSpPr>
        <p:spPr>
          <a:xfrm>
            <a:off x="323850" y="3500438"/>
            <a:ext cx="4679950" cy="2598737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Северной Америке находится самый длинный горный ледник – Хаббард, который расположен в горах Святого Ильи на полуострове Аляска.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Ледник Хаббарда спускается к заливу. Длина его около 115 км., а площадь 20 тыс. кв.км.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17" descr="Ледник Хаббор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3850" y="0"/>
            <a:ext cx="4679950" cy="3429000"/>
          </a:xfrm>
          <a:prstGeom prst="rect">
            <a:avLst/>
          </a:prstGeom>
          <a:noFill/>
        </p:spPr>
      </p:pic>
      <p:pic>
        <p:nvPicPr>
          <p:cNvPr id="4" name="Picture 18" descr="Замерзшее озер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48263" y="2636838"/>
            <a:ext cx="3995737" cy="2894012"/>
          </a:xfrm>
          <a:prstGeom prst="rect">
            <a:avLst/>
          </a:prstGeom>
          <a:noFill/>
        </p:spPr>
      </p:pic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5940425" y="5603875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Замершее озеро.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Органический мир Северной Амер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540875" cy="6858000"/>
          </a:xfrm>
          <a:prstGeom prst="rect">
            <a:avLst/>
          </a:prstGeom>
          <a:noFill/>
        </p:spPr>
      </p:pic>
      <p:pic>
        <p:nvPicPr>
          <p:cNvPr id="3" name="Picture 13" descr="Ду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235825" y="3141663"/>
            <a:ext cx="2219325" cy="1279525"/>
          </a:xfrm>
          <a:prstGeom prst="rect">
            <a:avLst/>
          </a:prstGeom>
          <a:noFill/>
        </p:spPr>
      </p:pic>
      <p:pic>
        <p:nvPicPr>
          <p:cNvPr id="4" name="Picture 16" descr="Кактусы в Аризон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5373688"/>
            <a:ext cx="2268538" cy="1484312"/>
          </a:xfrm>
          <a:prstGeom prst="rect">
            <a:avLst/>
          </a:prstGeom>
          <a:noFill/>
        </p:spPr>
      </p:pic>
      <p:pic>
        <p:nvPicPr>
          <p:cNvPr id="5" name="Picture 19" descr="Ледн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7235825" y="0"/>
            <a:ext cx="2305050" cy="1557338"/>
          </a:xfrm>
          <a:prstGeom prst="rect">
            <a:avLst/>
          </a:prstGeom>
          <a:noFill/>
        </p:spPr>
      </p:pic>
      <p:pic>
        <p:nvPicPr>
          <p:cNvPr id="6" name="Picture 22" descr="Калифорнийский рододендро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916113"/>
            <a:ext cx="205105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03213" y="182563"/>
            <a:ext cx="85169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85% территории занимает ледяной щит, остальные 15%-береговое окаймление, покрытое мхами, лишайниками. Иногда встречаются жалкие карликовые березы, карликовые стелющиеся ивы </a:t>
            </a:r>
          </a:p>
        </p:txBody>
      </p:sp>
      <p:pic>
        <p:nvPicPr>
          <p:cNvPr id="3" name="Picture 5" descr="683px-Polar_Bears_Play_fig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3775" y="3044825"/>
            <a:ext cx="4340225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Овцебы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412875"/>
            <a:ext cx="4891088" cy="326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03213" y="5511800"/>
            <a:ext cx="2941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Арктические пустыни</a:t>
            </a:r>
          </a:p>
        </p:txBody>
      </p:sp>
      <p:pic>
        <p:nvPicPr>
          <p:cNvPr id="6" name="Picture 8" descr="800px-Phoca_vitulina_h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7988" y="1125538"/>
            <a:ext cx="3656012" cy="2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3850" y="4652963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dirty="0"/>
              <a:t>Овцебыки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35375" y="4941888"/>
            <a:ext cx="11525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Белые медведи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03213" y="260350"/>
            <a:ext cx="84455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Температура января -20 </a:t>
            </a:r>
            <a:r>
              <a:rPr lang="en-US"/>
              <a:t>°</a:t>
            </a:r>
            <a:r>
              <a:rPr lang="ru-RU"/>
              <a:t> С, июля +8</a:t>
            </a:r>
            <a:r>
              <a:rPr lang="en-US">
                <a:cs typeface="Arial" charset="0"/>
              </a:rPr>
              <a:t>°</a:t>
            </a:r>
            <a:r>
              <a:rPr lang="ru-RU">
                <a:cs typeface="Arial" charset="0"/>
              </a:rPr>
              <a:t>С, годовое количество осадков 150-250 мм. Почвы торфяно-болотистые. Многолетняя мерзлота.</a:t>
            </a:r>
            <a:endParaRPr lang="en-US">
              <a:cs typeface="Arial" charset="0"/>
            </a:endParaRPr>
          </a:p>
        </p:txBody>
      </p:sp>
      <p:pic>
        <p:nvPicPr>
          <p:cNvPr id="3" name="Picture 7" descr="567px-Schneehase_2004-11-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2226379" cy="235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768px-Polarfuchs_1_2004-11-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857232"/>
            <a:ext cx="2854318" cy="222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0" descr="800px-Schneehuhn_2000-11-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978218" y="3429000"/>
            <a:ext cx="4165782" cy="2714644"/>
          </a:xfrm>
          <a:prstGeom prst="rect">
            <a:avLst/>
          </a:prstGeom>
          <a:noFill/>
        </p:spPr>
      </p:pic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1000100" y="5786454"/>
            <a:ext cx="27270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Тундра и лесотундра </a:t>
            </a:r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5357818" y="6286520"/>
            <a:ext cx="3260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dirty="0"/>
              <a:t>Белая куропатка</a:t>
            </a:r>
          </a:p>
        </p:txBody>
      </p:sp>
      <p:pic>
        <p:nvPicPr>
          <p:cNvPr id="8" name="Picture 24" descr="олень карибу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3214686"/>
            <a:ext cx="3260725" cy="21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714612" y="1571612"/>
            <a:ext cx="1762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/>
              <a:t>Полярный заяц</a:t>
            </a: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2000232" y="5429264"/>
            <a:ext cx="3116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dirty="0"/>
              <a:t>Олень -карибу</a:t>
            </a: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5929322" y="3071810"/>
            <a:ext cx="2395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dirty="0"/>
              <a:t>Песец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684213" y="115888"/>
            <a:ext cx="82089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/>
              <a:t>Для </a:t>
            </a:r>
            <a:r>
              <a:rPr lang="ru-RU" dirty="0" smtClean="0"/>
              <a:t>этой </a:t>
            </a:r>
            <a:r>
              <a:rPr lang="ru-RU" dirty="0"/>
              <a:t>природной зоны характерны чрезмерное увлажнение, суровая зима, непродолжительное лето, многообразие хвойных пород </a:t>
            </a:r>
            <a:r>
              <a:rPr lang="ru-RU" dirty="0" smtClean="0"/>
              <a:t>деревьев.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6" descr="800px-Wolverine_on_r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196975"/>
            <a:ext cx="36576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P10200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412875"/>
            <a:ext cx="46799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718px-Mule_Deer_near_Wawona_in_YN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3852863"/>
            <a:ext cx="2879725" cy="274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459788" y="1052513"/>
            <a:ext cx="360362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росомаха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023938" y="5799138"/>
            <a:ext cx="1046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гризли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0430" y="614364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 smtClean="0"/>
              <a:t>Тайга</a:t>
            </a:r>
            <a:endParaRPr lang="ru-RU" b="1" i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allAtOnce"/>
      <p:bldP spid="7" grpId="0"/>
      <p:bldP spid="7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539750" y="333375"/>
            <a:ext cx="79200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/>
              <a:t>В </a:t>
            </a:r>
            <a:r>
              <a:rPr lang="ru-RU" sz="2400" dirty="0" err="1" smtClean="0"/>
              <a:t>кэтойакой</a:t>
            </a:r>
            <a:r>
              <a:rPr lang="ru-RU" sz="2400" dirty="0" smtClean="0"/>
              <a:t> </a:t>
            </a:r>
            <a:r>
              <a:rPr lang="ru-RU" sz="2400" dirty="0"/>
              <a:t>природной зоне рядом с хвойными деревьями растут дуб, бук, липа, осина, </a:t>
            </a:r>
            <a:r>
              <a:rPr lang="ru-RU" sz="2400" dirty="0" smtClean="0"/>
              <a:t>береза.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Picture 5" descr="скун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412875"/>
            <a:ext cx="33321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399px-Lynx_lynx_po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4049713"/>
            <a:ext cx="20161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431px-Procyon_lotor_7_-_am_Wass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1152525"/>
            <a:ext cx="3095625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79388" y="4048125"/>
            <a:ext cx="33131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/>
              <a:t>скунс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563938" y="6230938"/>
            <a:ext cx="3095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/>
              <a:t>енот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948488" y="3567113"/>
            <a:ext cx="1944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7072313" y="3567113"/>
            <a:ext cx="1892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6856413" y="3616325"/>
            <a:ext cx="210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/>
              <a:t>рысь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58750" y="4986338"/>
            <a:ext cx="3178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Зона смешанных лесов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Колонизация матер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5288" y="0"/>
            <a:ext cx="8497887" cy="5954713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627313" y="6092825"/>
            <a:ext cx="4176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Колонизация материка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611188" y="476250"/>
            <a:ext cx="81375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/>
              <a:t>В </a:t>
            </a:r>
            <a:r>
              <a:rPr lang="ru-RU" sz="2400" dirty="0" smtClean="0"/>
              <a:t>этой </a:t>
            </a:r>
            <a:r>
              <a:rPr lang="ru-RU" sz="2400" dirty="0"/>
              <a:t>природной зоне растет несколько десятков видов дубов, а также каштаны, липы, клены и т. д</a:t>
            </a:r>
            <a:r>
              <a:rPr lang="ru-RU" sz="2400" dirty="0" smtClean="0"/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Picture 5" descr="800px-Fischotter,_Lutra_Lut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412875"/>
            <a:ext cx="3048000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800px-Hystrix_cristata_qtl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565400"/>
            <a:ext cx="4103687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800px-Praeriehunde_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4125" y="3933825"/>
            <a:ext cx="28098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000875" y="3544888"/>
            <a:ext cx="1935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Луговые собачки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64025" y="2247900"/>
            <a:ext cx="1143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Дикобраз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184525" y="1312863"/>
            <a:ext cx="868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Выдра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071538" y="5715016"/>
            <a:ext cx="4995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/>
              <a:t>Зона широколиственных лесов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63575" y="350838"/>
            <a:ext cx="81565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Этой местности свойственны низкие травы с преобладанием  ковыля, мятлика , пырея. По ним бродят стада бизонов, олени, койоты , лисицы.</a:t>
            </a:r>
          </a:p>
        </p:txBody>
      </p:sp>
      <p:pic>
        <p:nvPicPr>
          <p:cNvPr id="3" name="Picture 5" descr="800px-California_Death_Valley_Coyo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4248150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Bison_he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2708275"/>
            <a:ext cx="4895850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551363" y="1766888"/>
            <a:ext cx="930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Койот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767263" y="6381750"/>
            <a:ext cx="2071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Степной бизон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19113" y="5535613"/>
            <a:ext cx="1095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Степь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23850" y="260350"/>
            <a:ext cx="84963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Как называются степи Северной Америки</a:t>
            </a:r>
            <a:r>
              <a:rPr lang="ru-RU"/>
              <a:t>?</a:t>
            </a:r>
            <a:br>
              <a:rPr lang="ru-RU"/>
            </a:br>
            <a:endParaRPr lang="ru-RU"/>
          </a:p>
        </p:txBody>
      </p:sp>
      <p:pic>
        <p:nvPicPr>
          <p:cNvPr id="3" name="Picture 5" descr="800px-Prairie_gra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890588"/>
            <a:ext cx="76200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85786" y="6072206"/>
            <a:ext cx="7632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Прерии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14282" y="214290"/>
            <a:ext cx="87137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 smtClean="0"/>
              <a:t>Одно </a:t>
            </a:r>
            <a:r>
              <a:rPr lang="ru-RU" sz="2400" dirty="0"/>
              <a:t>из самых высоких деревьев планеты, растущее в зоне жестколиственных лесов и</a:t>
            </a:r>
            <a:r>
              <a:rPr lang="ru-RU" sz="2400" b="0" dirty="0"/>
              <a:t> </a:t>
            </a:r>
            <a:r>
              <a:rPr lang="ru-RU" sz="2400" dirty="0" smtClean="0"/>
              <a:t>кустарников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Picture 5" descr="Гигантские секвойи в национальном парке  Секвой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484313"/>
            <a:ext cx="338772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067175" y="1479550"/>
            <a:ext cx="30956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секвойя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067175" y="3789363"/>
            <a:ext cx="360363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гигантская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572000" y="1773238"/>
            <a:ext cx="457199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/>
              <a:t>Самое высокое и большое в мире дерево-</a:t>
            </a:r>
          </a:p>
          <a:p>
            <a:r>
              <a:rPr lang="ru-RU" sz="2800" b="1" i="1" u="sng" dirty="0"/>
              <a:t>секвойя</a:t>
            </a:r>
            <a:r>
              <a:rPr lang="ru-RU" sz="2000" b="1" dirty="0"/>
              <a:t> « генерал </a:t>
            </a:r>
            <a:r>
              <a:rPr lang="ru-RU" sz="2000" b="1" dirty="0" err="1"/>
              <a:t>Шлиман</a:t>
            </a:r>
            <a:r>
              <a:rPr lang="ru-RU" sz="2000" b="1" dirty="0"/>
              <a:t>» -растет в Калифорнии. </a:t>
            </a:r>
          </a:p>
          <a:p>
            <a:r>
              <a:rPr lang="ru-RU" sz="2000" b="1" dirty="0"/>
              <a:t>Высота ее 84 м , диаметр ствола 35 м , толщина ветвей более 3 м, возраст около 2500 лет, вес 2500 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еквой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188" y="404813"/>
            <a:ext cx="3529012" cy="4824412"/>
          </a:xfrm>
          <a:prstGeom prst="rect">
            <a:avLst/>
          </a:prstGeom>
          <a:noFill/>
        </p:spPr>
      </p:pic>
      <p:pic>
        <p:nvPicPr>
          <p:cNvPr id="3" name="Picture 5" descr="TunnelLo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989138"/>
            <a:ext cx="41036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695825" y="5176838"/>
            <a:ext cx="32083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Тоннель в стволе секвойи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68313" y="5248275"/>
            <a:ext cx="36718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/>
              <a:t>Секвойя в Национальном парке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624388" y="476250"/>
            <a:ext cx="43402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Некоторые виды секвойи доживают до 4000 лет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23850" y="476250"/>
            <a:ext cx="84963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 smtClean="0"/>
              <a:t>Эта </a:t>
            </a:r>
            <a:r>
              <a:rPr lang="ru-RU" sz="2400" dirty="0"/>
              <a:t>природная зона не образует сплошной полосы, а напоминает мозаику, где преобладают кактусы и </a:t>
            </a:r>
            <a:r>
              <a:rPr lang="ru-RU" sz="2400" dirty="0" smtClean="0"/>
              <a:t>агавы.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Picture 5" descr="Кактусы мексиканского нагорь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557338"/>
            <a:ext cx="496728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Молоча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1268413"/>
            <a:ext cx="34559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агав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4149725"/>
            <a:ext cx="36718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58750" y="5080000"/>
            <a:ext cx="498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/>
              <a:t>Кактусы Мексиканского нагорья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87988" y="3808413"/>
            <a:ext cx="36560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/>
              <a:t>Молочаи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292725" y="6400800"/>
            <a:ext cx="3600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/>
              <a:t>Агава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808038" y="5680075"/>
            <a:ext cx="352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Тропические пустыни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Белый медвед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924216" y="428604"/>
            <a:ext cx="3888004" cy="3071834"/>
          </a:xfrm>
          <a:prstGeom prst="rect">
            <a:avLst/>
          </a:prstGeom>
          <a:noFill/>
        </p:spPr>
      </p:pic>
      <p:pic>
        <p:nvPicPr>
          <p:cNvPr id="3" name="Picture 16" descr="Рыс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84213" y="4652963"/>
            <a:ext cx="3548062" cy="2205037"/>
          </a:xfrm>
          <a:prstGeom prst="rect">
            <a:avLst/>
          </a:prstGeom>
          <a:noFill/>
        </p:spPr>
      </p:pic>
      <p:pic>
        <p:nvPicPr>
          <p:cNvPr id="4" name="Picture 17" descr="Койо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02562" y="4071942"/>
            <a:ext cx="4141438" cy="2786058"/>
          </a:xfrm>
          <a:prstGeom prst="rect">
            <a:avLst/>
          </a:prstGeom>
          <a:noFill/>
        </p:spPr>
      </p:pic>
      <p:pic>
        <p:nvPicPr>
          <p:cNvPr id="5" name="Picture 20" descr="Морж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0"/>
            <a:ext cx="439261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4" descr="Вилорог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2357430"/>
            <a:ext cx="36353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Скун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0825" y="4508500"/>
            <a:ext cx="3260725" cy="2173288"/>
          </a:xfrm>
          <a:prstGeom prst="rect">
            <a:avLst/>
          </a:prstGeom>
          <a:noFill/>
        </p:spPr>
      </p:pic>
      <p:pic>
        <p:nvPicPr>
          <p:cNvPr id="3" name="Picture 11" descr="Олень-кариб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883275" y="0"/>
            <a:ext cx="3260725" cy="2173288"/>
          </a:xfrm>
          <a:prstGeom prst="rect">
            <a:avLst/>
          </a:prstGeom>
          <a:noFill/>
        </p:spPr>
      </p:pic>
      <p:pic>
        <p:nvPicPr>
          <p:cNvPr id="4" name="Picture 12" descr="Росомах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651500" y="4508500"/>
            <a:ext cx="3260725" cy="2173288"/>
          </a:xfrm>
          <a:prstGeom prst="rect">
            <a:avLst/>
          </a:prstGeom>
          <a:noFill/>
        </p:spPr>
      </p:pic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5940425" y="2276475"/>
            <a:ext cx="290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Олень-карибу.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5076825" y="4076700"/>
            <a:ext cx="354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               Росомаха.</a:t>
            </a: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468313" y="4005263"/>
            <a:ext cx="24114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Скунс.</a:t>
            </a:r>
          </a:p>
        </p:txBody>
      </p:sp>
      <p:pic>
        <p:nvPicPr>
          <p:cNvPr id="8" name="Picture 19" descr="Бизон - житель прери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79388" y="0"/>
            <a:ext cx="3024187" cy="2420938"/>
          </a:xfrm>
          <a:prstGeom prst="rect">
            <a:avLst/>
          </a:prstGeom>
          <a:noFill/>
        </p:spPr>
      </p:pic>
      <p:pic>
        <p:nvPicPr>
          <p:cNvPr id="9" name="Picture 22" descr="Фламинг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413" y="2205038"/>
            <a:ext cx="40322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735013" y="2363788"/>
            <a:ext cx="8747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Бизон.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5720" y="0"/>
            <a:ext cx="854075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Население Северной </a:t>
            </a:r>
            <a:r>
              <a:rPr kumimoji="0" lang="ru-RU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Америки</a:t>
            </a:r>
            <a:endParaRPr kumimoji="0" lang="en-US" sz="41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100" b="1" noProof="0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Численность – 540млн.чел</a:t>
            </a:r>
            <a:endParaRPr kumimoji="0" lang="ru-RU" sz="41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5" descr="Брисбе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19700" y="1268413"/>
            <a:ext cx="3529013" cy="2520950"/>
          </a:xfrm>
          <a:prstGeom prst="rect">
            <a:avLst/>
          </a:prstGeom>
          <a:noFill/>
        </p:spPr>
      </p:pic>
      <p:pic>
        <p:nvPicPr>
          <p:cNvPr id="4" name="Picture 8" descr="Лос-Анджеле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219700" y="4076700"/>
            <a:ext cx="3529013" cy="2389188"/>
          </a:xfrm>
          <a:prstGeom prst="rect">
            <a:avLst/>
          </a:prstGeom>
          <a:noFill/>
        </p:spPr>
      </p:pic>
      <p:pic>
        <p:nvPicPr>
          <p:cNvPr id="5" name="Picture 9" descr="Статуя Свободы в Нью-Йорк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1196975"/>
            <a:ext cx="5148263" cy="5256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Население Северной Амер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219700" cy="5246688"/>
          </a:xfrm>
          <a:prstGeom prst="rect">
            <a:avLst/>
          </a:prstGeom>
          <a:noFill/>
        </p:spPr>
      </p:pic>
      <p:pic>
        <p:nvPicPr>
          <p:cNvPr id="3" name="Picture 10" descr="Заселение материка (с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86248" y="2564420"/>
            <a:ext cx="4857752" cy="42935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72066" y="357166"/>
            <a:ext cx="40719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Средняя плотность -22 чел/1км2</a:t>
            </a:r>
          </a:p>
          <a:p>
            <a:r>
              <a:rPr lang="ru-RU" sz="2000" dirty="0" smtClean="0"/>
              <a:t>Население размещено неравномерно, меньше всего проживают на севере, из-за погодных условий и в горах.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 txBox="1">
            <a:spLocks noRot="1" noChangeArrowheads="1"/>
          </p:cNvSpPr>
          <p:nvPr/>
        </p:nvSpPr>
        <p:spPr>
          <a:xfrm>
            <a:off x="0" y="857208"/>
            <a:ext cx="4572000" cy="6000792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Площадь Северной Америки – </a:t>
            </a: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20,4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кв.км.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Береговая линия самая длинная 75600 км., сильно изрезана. 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севере острова заходят далеко за полярный круг, а южная оконечность немного не доходит до экватора.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Северная Америка целиком лежит в Северном и Западном полушариях.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Омывается водами Атлантического, Тихого и Северного Ледовитого океанов.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 северных  берегов находится острова Канадского Арктического архипелага и  остров Гренландия, покрытый ледяным куполом</a:t>
            </a:r>
          </a:p>
        </p:txBody>
      </p:sp>
      <p:pic>
        <p:nvPicPr>
          <p:cNvPr id="3" name="Picture 12" descr="Географ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00530" y="2071678"/>
            <a:ext cx="4643470" cy="3778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9"/>
          <p:cNvSpPr txBox="1">
            <a:spLocks noRot="1" noChangeArrowheads="1"/>
          </p:cNvSpPr>
          <p:nvPr/>
        </p:nvSpPr>
        <p:spPr>
          <a:xfrm>
            <a:off x="857224" y="0"/>
            <a:ext cx="10001319" cy="34288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Географическое положение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Северной Америки.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Древний город Майя - Чиченитс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88913"/>
            <a:ext cx="3260725" cy="2173287"/>
          </a:xfrm>
          <a:prstGeom prst="rect">
            <a:avLst/>
          </a:prstGeom>
          <a:noFill/>
        </p:spPr>
      </p:pic>
      <p:pic>
        <p:nvPicPr>
          <p:cNvPr id="3" name="Picture 10" descr="Наскальные рису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35600" y="188913"/>
            <a:ext cx="3260725" cy="2173287"/>
          </a:xfrm>
          <a:prstGeom prst="rect">
            <a:avLst/>
          </a:prstGeom>
          <a:noFill/>
        </p:spPr>
      </p:pic>
      <p:pic>
        <p:nvPicPr>
          <p:cNvPr id="4" name="Picture 11" descr="Петроглиф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580063" y="2708275"/>
            <a:ext cx="3260725" cy="2173288"/>
          </a:xfrm>
          <a:prstGeom prst="rect">
            <a:avLst/>
          </a:prstGeom>
          <a:noFill/>
        </p:spPr>
      </p:pic>
      <p:pic>
        <p:nvPicPr>
          <p:cNvPr id="5" name="Picture 12" descr="Роспись на стенах акрополя Какакстл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68313" y="2708275"/>
            <a:ext cx="3117850" cy="2173288"/>
          </a:xfrm>
          <a:prstGeom prst="rect">
            <a:avLst/>
          </a:prstGeom>
          <a:noFill/>
        </p:spPr>
      </p:pic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323850" y="5100638"/>
            <a:ext cx="88233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Monotype Corsiva" pitchFamily="66" charset="0"/>
              </a:rPr>
              <a:t>На территории современной Мексики  были найдены наскальные рисунки</a:t>
            </a:r>
          </a:p>
          <a:p>
            <a:r>
              <a:rPr lang="ru-RU" sz="2000">
                <a:latin typeface="Monotype Corsiva" pitchFamily="66" charset="0"/>
              </a:rPr>
              <a:t> и древняя столица  народов ацтеков –Теночтитлан. А на полуострове Юкотан</a:t>
            </a:r>
          </a:p>
          <a:p>
            <a:r>
              <a:rPr lang="ru-RU" sz="2000">
                <a:latin typeface="Monotype Corsiva" pitchFamily="66" charset="0"/>
              </a:rPr>
              <a:t>древний город майя – Чиченетен.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47675" y="182563"/>
            <a:ext cx="83010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 smtClean="0"/>
              <a:t>Коренные народы Северной</a:t>
            </a:r>
            <a:r>
              <a:rPr lang="ru-RU" dirty="0" smtClean="0"/>
              <a:t> </a:t>
            </a:r>
            <a:r>
              <a:rPr lang="ru-RU" sz="2400" dirty="0"/>
              <a:t>Америки</a:t>
            </a:r>
          </a:p>
        </p:txBody>
      </p:sp>
      <p:pic>
        <p:nvPicPr>
          <p:cNvPr id="7" name="Picture 5" descr="Алеут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2513"/>
            <a:ext cx="4040188" cy="288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Индеец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6700"/>
            <a:ext cx="4114800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Индеец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2708275"/>
            <a:ext cx="4187825" cy="303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180px-Inuit_women_19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620713"/>
            <a:ext cx="22860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8728075" y="614363"/>
            <a:ext cx="41592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Эскимоска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551363" y="1455738"/>
            <a:ext cx="9985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Алеутка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624388" y="5799138"/>
            <a:ext cx="1352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Индейцы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Rot="1" noChangeArrowheads="1"/>
          </p:cNvSpPr>
          <p:nvPr/>
        </p:nvSpPr>
        <p:spPr>
          <a:xfrm>
            <a:off x="301625" y="228600"/>
            <a:ext cx="8540750" cy="60801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Народы и страны Северной Америки.</a:t>
            </a:r>
          </a:p>
        </p:txBody>
      </p:sp>
      <p:pic>
        <p:nvPicPr>
          <p:cNvPr id="3" name="Picture 11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981075"/>
            <a:ext cx="9144000" cy="5876925"/>
          </a:xfrm>
          <a:prstGeom prst="rect">
            <a:avLst/>
          </a:prstGeom>
          <a:noFill/>
        </p:spPr>
      </p:pic>
      <p:pic>
        <p:nvPicPr>
          <p:cNvPr id="4" name="Picture 12" descr="Вашингтон, Белый д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84888" y="3141663"/>
            <a:ext cx="1787525" cy="1423987"/>
          </a:xfrm>
          <a:prstGeom prst="rect">
            <a:avLst/>
          </a:prstGeom>
          <a:noFill/>
        </p:spPr>
      </p:pic>
      <p:pic>
        <p:nvPicPr>
          <p:cNvPr id="5" name="Picture 14" descr="Лос-Анджеле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50825" y="5445125"/>
            <a:ext cx="2149475" cy="1412875"/>
          </a:xfrm>
          <a:prstGeom prst="rect">
            <a:avLst/>
          </a:prstGeom>
          <a:noFill/>
        </p:spPr>
      </p:pic>
      <p:pic>
        <p:nvPicPr>
          <p:cNvPr id="6" name="Picture 16" descr="Статуя Свободы в Нью-Йорк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580063" y="1052513"/>
            <a:ext cx="2036762" cy="1662112"/>
          </a:xfrm>
          <a:prstGeom prst="rect">
            <a:avLst/>
          </a:prstGeom>
          <a:noFill/>
        </p:spPr>
      </p:pic>
      <p:pic>
        <p:nvPicPr>
          <p:cNvPr id="7" name="Picture 19" descr="Чикаг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025" y="5084763"/>
            <a:ext cx="23399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Мыс Канавера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27538" y="0"/>
            <a:ext cx="3529012" cy="2520950"/>
          </a:xfrm>
          <a:prstGeom prst="rect">
            <a:avLst/>
          </a:prstGeom>
          <a:noFill/>
        </p:spPr>
      </p:pic>
      <p:pic>
        <p:nvPicPr>
          <p:cNvPr id="3" name="Picture 10" descr="Буровая платформа для добычи нефт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72113" y="2492375"/>
            <a:ext cx="3671887" cy="2519363"/>
          </a:xfrm>
          <a:prstGeom prst="rect">
            <a:avLst/>
          </a:prstGeom>
          <a:noFill/>
        </p:spPr>
      </p:pic>
      <p:pic>
        <p:nvPicPr>
          <p:cNvPr id="4" name="Picture 11" descr="Распаханная прер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2924175"/>
            <a:ext cx="3708400" cy="2809875"/>
          </a:xfrm>
          <a:prstGeom prst="rect">
            <a:avLst/>
          </a:prstGeom>
          <a:noFill/>
        </p:spPr>
      </p:pic>
      <p:pic>
        <p:nvPicPr>
          <p:cNvPr id="5" name="Picture 15" descr="Американский старател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987675" y="4076700"/>
            <a:ext cx="3924300" cy="2519363"/>
          </a:xfrm>
          <a:prstGeom prst="rect">
            <a:avLst/>
          </a:prstGeom>
          <a:noFill/>
        </p:spPr>
      </p:pic>
      <p:pic>
        <p:nvPicPr>
          <p:cNvPr id="6" name="Picture 16" descr="Стойбище индейцев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0"/>
            <a:ext cx="3954462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Rot="1" noChangeArrowheads="1"/>
          </p:cNvSpPr>
          <p:nvPr/>
        </p:nvSpPr>
        <p:spPr>
          <a:xfrm>
            <a:off x="301625" y="4149725"/>
            <a:ext cx="8540750" cy="2447925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►"/>
              <a:tabLst/>
              <a:defRPr/>
            </a:pP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Итак, Северная Америка – материк природных контрастов. Основную часть населения составляют выходцы из разных стран Европы. Большинство жителей говорит на английском языке. В Канаде – на английском и французском, в Мексике и Центральной Америке – в основном на испанском. Численность населения около 400 млн. человек. </a:t>
            </a: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3" name="Picture 7" descr="Брисбе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84213" y="0"/>
            <a:ext cx="8135937" cy="4005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Rot="1" noChangeArrowheads="1"/>
          </p:cNvSpPr>
          <p:nvPr/>
        </p:nvSpPr>
        <p:spPr>
          <a:xfrm>
            <a:off x="301625" y="228600"/>
            <a:ext cx="8540750" cy="7778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Самое – самое  в Северной Америке.</a:t>
            </a:r>
          </a:p>
        </p:txBody>
      </p:sp>
      <p:pic>
        <p:nvPicPr>
          <p:cNvPr id="3" name="Picture 9" descr="Бере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19175" y="1052513"/>
            <a:ext cx="2914650" cy="2089150"/>
          </a:xfrm>
          <a:prstGeom prst="rect">
            <a:avLst/>
          </a:prstGeom>
          <a:noFill/>
        </p:spPr>
      </p:pic>
      <p:pic>
        <p:nvPicPr>
          <p:cNvPr id="4" name="Picture 12" descr="Река Ниагар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021263" y="3919538"/>
            <a:ext cx="3405187" cy="2078037"/>
          </a:xfrm>
          <a:prstGeom prst="rect">
            <a:avLst/>
          </a:prstGeom>
          <a:noFill/>
        </p:spPr>
      </p:pic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1166813" y="3357563"/>
            <a:ext cx="2722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Arial" charset="0"/>
              </a:rPr>
              <a:t>Самый большой остров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428728" y="5929330"/>
            <a:ext cx="2728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Arial" charset="0"/>
              </a:rPr>
              <a:t>Самая длинная пещера</a:t>
            </a:r>
          </a:p>
        </p:txBody>
      </p:sp>
      <p:pic>
        <p:nvPicPr>
          <p:cNvPr id="7" name="Picture 17" descr="Сталактиты над озеро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93738" y="3922713"/>
            <a:ext cx="3405187" cy="2001837"/>
          </a:xfrm>
          <a:prstGeom prst="rect">
            <a:avLst/>
          </a:prstGeom>
          <a:noFill/>
        </p:spPr>
      </p:pic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4572000" y="3429000"/>
            <a:ext cx="43926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Arial" charset="0"/>
              </a:rPr>
              <a:t>Самый глубокий каньон Гранд-каньон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4787900" y="6092825"/>
            <a:ext cx="419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Arial" charset="0"/>
              </a:rPr>
              <a:t>Самая крупная система озер</a:t>
            </a:r>
          </a:p>
        </p:txBody>
      </p:sp>
      <p:pic>
        <p:nvPicPr>
          <p:cNvPr id="10" name="Picture 21" descr="0937005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003800" y="1052513"/>
            <a:ext cx="3303588" cy="2185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14290"/>
            <a:ext cx="7225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Крайние точки материка</a:t>
            </a:r>
            <a:endParaRPr lang="ru-RU" sz="32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 l="7805" r="2998" b="7129"/>
          <a:stretch>
            <a:fillRect/>
          </a:stretch>
        </p:blipFill>
        <p:spPr bwMode="auto">
          <a:xfrm>
            <a:off x="1142975" y="1071546"/>
            <a:ext cx="6234589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Прямая со стрелкой 4"/>
          <p:cNvCxnSpPr/>
          <p:nvPr/>
        </p:nvCxnSpPr>
        <p:spPr>
          <a:xfrm rot="16200000" flipH="1">
            <a:off x="2001095" y="3644038"/>
            <a:ext cx="5143536" cy="1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928794" y="3214686"/>
            <a:ext cx="3729064" cy="17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500297" y="2857496"/>
            <a:ext cx="1786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5700км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 rot="5400000">
            <a:off x="3971270" y="2189847"/>
            <a:ext cx="1636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7400 км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142975" y="1071546"/>
            <a:ext cx="178684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М.Принца Уэльского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28925" y="5429264"/>
            <a:ext cx="154313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/>
              <a:t>М.Марьято</a:t>
            </a:r>
            <a:endParaRPr lang="ru-RU" b="1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5572131" y="1928802"/>
            <a:ext cx="139839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/>
              <a:t>М.Сент-Чарльз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28926" y="1071546"/>
            <a:ext cx="174187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/>
              <a:t>М.Мёрчисон</a:t>
            </a:r>
            <a:endParaRPr lang="ru-RU" b="1" dirty="0" smtClean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2357422" y="1857363"/>
            <a:ext cx="233066" cy="23379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6" name="Блок-схема: узел 15"/>
          <p:cNvSpPr/>
          <p:nvPr/>
        </p:nvSpPr>
        <p:spPr>
          <a:xfrm>
            <a:off x="2214546" y="3571875"/>
            <a:ext cx="233066" cy="233797"/>
          </a:xfrm>
          <a:prstGeom prst="flowChart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7" name="TextBox 16"/>
          <p:cNvSpPr txBox="1"/>
          <p:nvPr/>
        </p:nvSpPr>
        <p:spPr>
          <a:xfrm>
            <a:off x="2285983" y="3429000"/>
            <a:ext cx="1942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Долина Смерти -86м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428859" y="1857364"/>
            <a:ext cx="2019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Г.Мак-Кинли,6194м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ньон Колорадо (с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88913"/>
            <a:ext cx="8713788" cy="6335712"/>
          </a:xfrm>
          <a:prstGeom prst="rect">
            <a:avLst/>
          </a:prstGeom>
          <a:noFill/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 flipV="1">
            <a:off x="1600200" y="6946900"/>
            <a:ext cx="5348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/>
          </a:p>
        </p:txBody>
      </p:sp>
      <p:sp>
        <p:nvSpPr>
          <p:cNvPr id="4" name="WordArt 8"/>
          <p:cNvSpPr>
            <a:spLocks noChangeArrowheads="1" noChangeShapeType="1" noTextEdit="1"/>
          </p:cNvSpPr>
          <p:nvPr/>
        </p:nvSpPr>
        <p:spPr bwMode="auto">
          <a:xfrm>
            <a:off x="1457325" y="2720975"/>
            <a:ext cx="6229350" cy="14160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Особенности рельефа материка.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Rot="1" noChangeArrowheads="1"/>
          </p:cNvSpPr>
          <p:nvPr/>
        </p:nvSpPr>
        <p:spPr>
          <a:xfrm>
            <a:off x="301625" y="228600"/>
            <a:ext cx="8540750" cy="7778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Рельеф и полезные ископаемые материка.</a:t>
            </a: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1258888" y="1700213"/>
            <a:ext cx="2592387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>
                <a:latin typeface="Arial" charset="0"/>
              </a:rPr>
              <a:t>Рельеф Северной Америки 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395288" y="2492375"/>
            <a:ext cx="1368425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>
                <a:latin typeface="Arial" charset="0"/>
              </a:rPr>
              <a:t>Запад.</a:t>
            </a:r>
            <a:r>
              <a:rPr lang="ru-RU">
                <a:latin typeface="Arial" charset="0"/>
              </a:rPr>
              <a:t> 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2916238" y="2492375"/>
            <a:ext cx="1439862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>
                <a:latin typeface="Arial" charset="0"/>
              </a:rPr>
              <a:t>Восток.</a:t>
            </a:r>
            <a:r>
              <a:rPr lang="ru-RU">
                <a:latin typeface="Arial" charset="0"/>
              </a:rPr>
              <a:t> 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23850" y="3068638"/>
            <a:ext cx="1346200" cy="14398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>
                <a:latin typeface="Arial" charset="0"/>
              </a:rPr>
              <a:t>Подвижные</a:t>
            </a:r>
          </a:p>
          <a:p>
            <a:pPr algn="ctr"/>
            <a:r>
              <a:rPr lang="ru-RU" sz="1400">
                <a:latin typeface="Arial" charset="0"/>
              </a:rPr>
              <a:t> складчатые </a:t>
            </a:r>
          </a:p>
          <a:p>
            <a:pPr algn="ctr"/>
            <a:r>
              <a:rPr lang="ru-RU" sz="1400">
                <a:latin typeface="Arial" charset="0"/>
              </a:rPr>
              <a:t>области на </a:t>
            </a:r>
          </a:p>
          <a:p>
            <a:pPr algn="ctr"/>
            <a:r>
              <a:rPr lang="ru-RU" sz="1400">
                <a:latin typeface="Arial" charset="0"/>
              </a:rPr>
              <a:t>стыке двух</a:t>
            </a:r>
          </a:p>
          <a:p>
            <a:pPr algn="ctr"/>
            <a:r>
              <a:rPr lang="ru-RU" sz="1400">
                <a:latin typeface="Arial" charset="0"/>
              </a:rPr>
              <a:t> литосферных </a:t>
            </a:r>
          </a:p>
          <a:p>
            <a:pPr algn="ctr"/>
            <a:r>
              <a:rPr lang="ru-RU" sz="1400">
                <a:latin typeface="Arial" charset="0"/>
              </a:rPr>
              <a:t>плит</a:t>
            </a:r>
            <a:r>
              <a:rPr lang="ru-RU">
                <a:latin typeface="Arial" charset="0"/>
              </a:rPr>
              <a:t>. 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835150" y="3213100"/>
            <a:ext cx="1295400" cy="503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>
                <a:latin typeface="Arial" charset="0"/>
              </a:rPr>
              <a:t>Платформа.</a:t>
            </a:r>
            <a:r>
              <a:rPr lang="ru-RU">
                <a:latin typeface="Arial" charset="0"/>
              </a:rPr>
              <a:t> </a:t>
            </a: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3276600" y="3213100"/>
            <a:ext cx="1511300" cy="503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>
                <a:latin typeface="Arial" charset="0"/>
              </a:rPr>
              <a:t>Древняя </a:t>
            </a:r>
          </a:p>
          <a:p>
            <a:pPr algn="ctr"/>
            <a:r>
              <a:rPr lang="ru-RU" sz="1600">
                <a:latin typeface="Arial" charset="0"/>
              </a:rPr>
              <a:t>складчатость.</a:t>
            </a:r>
            <a:r>
              <a:rPr lang="ru-RU">
                <a:latin typeface="Arial" charset="0"/>
              </a:rPr>
              <a:t> </a:t>
            </a: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0" y="4724400"/>
            <a:ext cx="1835150" cy="17287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>
                <a:latin typeface="Arial" charset="0"/>
              </a:rPr>
              <a:t>Кордильеры: </a:t>
            </a:r>
          </a:p>
          <a:p>
            <a:pPr algn="ctr"/>
            <a:r>
              <a:rPr lang="ru-RU" sz="1400">
                <a:latin typeface="Arial" charset="0"/>
              </a:rPr>
              <a:t>Скалистые горы, </a:t>
            </a:r>
          </a:p>
          <a:p>
            <a:pPr algn="ctr"/>
            <a:r>
              <a:rPr lang="ru-RU" sz="1400">
                <a:latin typeface="Arial" charset="0"/>
              </a:rPr>
              <a:t>Каскадные горы, </a:t>
            </a:r>
          </a:p>
          <a:p>
            <a:pPr algn="ctr"/>
            <a:r>
              <a:rPr lang="ru-RU" sz="1400">
                <a:latin typeface="Arial" charset="0"/>
              </a:rPr>
              <a:t>Береговые хребты,</a:t>
            </a:r>
          </a:p>
          <a:p>
            <a:pPr algn="ctr"/>
            <a:r>
              <a:rPr lang="ru-RU" sz="1400">
                <a:latin typeface="Arial" charset="0"/>
              </a:rPr>
              <a:t> Сьерра-Невада, </a:t>
            </a:r>
          </a:p>
          <a:p>
            <a:pPr algn="ctr"/>
            <a:r>
              <a:rPr lang="ru-RU" sz="1400">
                <a:latin typeface="Arial" charset="0"/>
              </a:rPr>
              <a:t>Большой Бассейн, </a:t>
            </a:r>
          </a:p>
          <a:p>
            <a:pPr algn="ctr"/>
            <a:r>
              <a:rPr lang="ru-RU" sz="1400">
                <a:latin typeface="Arial" charset="0"/>
              </a:rPr>
              <a:t>  Аляскинский хребет</a:t>
            </a:r>
            <a:r>
              <a:rPr lang="ru-RU">
                <a:latin typeface="Arial" charset="0"/>
              </a:rPr>
              <a:t>. 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908175" y="3933825"/>
            <a:ext cx="1655763" cy="1366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dirty="0">
                <a:latin typeface="Arial" charset="0"/>
              </a:rPr>
              <a:t>Великие равнины, </a:t>
            </a:r>
          </a:p>
          <a:p>
            <a:pPr algn="ctr"/>
            <a:r>
              <a:rPr lang="ru-RU" sz="1400" dirty="0">
                <a:latin typeface="Arial" charset="0"/>
              </a:rPr>
              <a:t>Центральные, </a:t>
            </a:r>
          </a:p>
          <a:p>
            <a:pPr algn="ctr"/>
            <a:r>
              <a:rPr lang="ru-RU" sz="1400" dirty="0" err="1">
                <a:latin typeface="Arial" charset="0"/>
              </a:rPr>
              <a:t>Примексиканская</a:t>
            </a:r>
            <a:r>
              <a:rPr lang="ru-RU" sz="1400" dirty="0">
                <a:latin typeface="Arial" charset="0"/>
              </a:rPr>
              <a:t>, </a:t>
            </a:r>
          </a:p>
          <a:p>
            <a:pPr algn="ctr"/>
            <a:r>
              <a:rPr lang="ru-RU" sz="1400" dirty="0">
                <a:latin typeface="Arial" charset="0"/>
              </a:rPr>
              <a:t>Приатлантическая,</a:t>
            </a:r>
          </a:p>
          <a:p>
            <a:pPr algn="ctr"/>
            <a:r>
              <a:rPr lang="ru-RU" sz="1400" dirty="0" err="1">
                <a:latin typeface="Arial" charset="0"/>
              </a:rPr>
              <a:t>Миссисипская</a:t>
            </a:r>
            <a:r>
              <a:rPr lang="ru-RU" sz="1400" dirty="0">
                <a:latin typeface="Arial" charset="0"/>
              </a:rPr>
              <a:t>.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708400" y="4076700"/>
            <a:ext cx="1150938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>
                <a:latin typeface="Arial" charset="0"/>
              </a:rPr>
              <a:t>Аппалачи.</a:t>
            </a:r>
          </a:p>
        </p:txBody>
      </p:sp>
      <p:sp>
        <p:nvSpPr>
          <p:cNvPr id="12" name="Line 17"/>
          <p:cNvSpPr>
            <a:spLocks noChangeShapeType="1"/>
          </p:cNvSpPr>
          <p:nvPr/>
        </p:nvSpPr>
        <p:spPr bwMode="auto">
          <a:xfrm flipH="1">
            <a:off x="971550" y="2205038"/>
            <a:ext cx="576263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19"/>
          <p:cNvSpPr>
            <a:spLocks noChangeShapeType="1"/>
          </p:cNvSpPr>
          <p:nvPr/>
        </p:nvSpPr>
        <p:spPr bwMode="auto">
          <a:xfrm>
            <a:off x="3419475" y="2205038"/>
            <a:ext cx="5048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>
            <a:off x="900113" y="2924175"/>
            <a:ext cx="0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22"/>
          <p:cNvSpPr>
            <a:spLocks noChangeShapeType="1"/>
          </p:cNvSpPr>
          <p:nvPr/>
        </p:nvSpPr>
        <p:spPr bwMode="auto">
          <a:xfrm>
            <a:off x="900113" y="45085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 flipH="1">
            <a:off x="2484438" y="2924175"/>
            <a:ext cx="57467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24"/>
          <p:cNvSpPr>
            <a:spLocks noChangeShapeType="1"/>
          </p:cNvSpPr>
          <p:nvPr/>
        </p:nvSpPr>
        <p:spPr bwMode="auto">
          <a:xfrm>
            <a:off x="3851275" y="2924175"/>
            <a:ext cx="2889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25"/>
          <p:cNvSpPr>
            <a:spLocks noChangeShapeType="1"/>
          </p:cNvSpPr>
          <p:nvPr/>
        </p:nvSpPr>
        <p:spPr bwMode="auto">
          <a:xfrm>
            <a:off x="4211638" y="37163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27"/>
          <p:cNvSpPr>
            <a:spLocks noChangeShapeType="1"/>
          </p:cNvSpPr>
          <p:nvPr/>
        </p:nvSpPr>
        <p:spPr bwMode="auto">
          <a:xfrm>
            <a:off x="2484438" y="3716338"/>
            <a:ext cx="0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" name="Text Box 28"/>
          <p:cNvSpPr txBox="1">
            <a:spLocks noChangeArrowheads="1"/>
          </p:cNvSpPr>
          <p:nvPr/>
        </p:nvSpPr>
        <p:spPr bwMode="auto">
          <a:xfrm>
            <a:off x="5003800" y="4581525"/>
            <a:ext cx="3960813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1600" b="1" i="1">
                <a:latin typeface="Arial" charset="0"/>
              </a:rPr>
              <a:t>Наивысшая отметка материка</a:t>
            </a:r>
          </a:p>
          <a:p>
            <a:r>
              <a:rPr lang="ru-RU" sz="1600" b="1" i="1">
                <a:latin typeface="Arial" charset="0"/>
              </a:rPr>
              <a:t> г. Мак-кинли 6194 м.</a:t>
            </a:r>
          </a:p>
          <a:p>
            <a:pPr>
              <a:buFontTx/>
              <a:buChar char="•"/>
            </a:pPr>
            <a:r>
              <a:rPr lang="ru-RU" sz="1600" b="1" i="1">
                <a:latin typeface="Arial" charset="0"/>
              </a:rPr>
              <a:t>Наименьшая  Долина Смерти -86 м.</a:t>
            </a:r>
          </a:p>
          <a:p>
            <a:pPr>
              <a:buFontTx/>
              <a:buChar char="•"/>
            </a:pPr>
            <a:r>
              <a:rPr lang="ru-RU" sz="1600" b="1" i="1">
                <a:latin typeface="Arial" charset="0"/>
              </a:rPr>
              <a:t>Самый высокий вулкан Орисабо 5700м. </a:t>
            </a:r>
          </a:p>
          <a:p>
            <a:endParaRPr lang="ru-RU" sz="1600" b="1" i="1">
              <a:latin typeface="Arial" charset="0"/>
            </a:endParaRPr>
          </a:p>
        </p:txBody>
      </p:sp>
      <p:pic>
        <p:nvPicPr>
          <p:cNvPr id="21" name="Picture 30" descr="Рельеф Северной Амер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949825" y="1268413"/>
            <a:ext cx="4194175" cy="2795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/>
              <a:t> В центре материка расположены Центральные равнины с высотами от 200 до 500 м. и относительно выровненной поверхностью. В рельефе северных и центральных районах сохранились следы древнего четвертичного оледенения.</a:t>
            </a:r>
            <a:endParaRPr lang="ru-RU" sz="2400" i="1" dirty="0"/>
          </a:p>
        </p:txBody>
      </p:sp>
      <p:pic>
        <p:nvPicPr>
          <p:cNvPr id="3" name="Picture 12" descr="Пусты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03800" y="2636838"/>
            <a:ext cx="3960813" cy="3455987"/>
          </a:xfrm>
          <a:prstGeom prst="rect">
            <a:avLst/>
          </a:prstGeom>
          <a:noFill/>
        </p:spPr>
      </p:pic>
      <p:pic>
        <p:nvPicPr>
          <p:cNvPr id="4" name="Picture 11" descr="Великие равнин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2643182"/>
            <a:ext cx="4392613" cy="3527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</TotalTime>
  <Words>1158</Words>
  <Application>Microsoft Office PowerPoint</Application>
  <PresentationFormat>Экран (4:3)</PresentationFormat>
  <Paragraphs>158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Открытая</vt:lpstr>
      <vt:lpstr>Северная Америка</vt:lpstr>
      <vt:lpstr>История открытия и исследования материка.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Северная Америка</dc:title>
  <cp:lastModifiedBy>Admin</cp:lastModifiedBy>
  <cp:revision>14</cp:revision>
  <dcterms:modified xsi:type="dcterms:W3CDTF">2015-02-25T05:18:27Z</dcterms:modified>
</cp:coreProperties>
</file>