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279" r:id="rId37"/>
    <p:sldId id="280" r:id="rId38"/>
    <p:sldId id="281" r:id="rId39"/>
    <p:sldId id="282" r:id="rId40"/>
    <p:sldId id="284" r:id="rId41"/>
    <p:sldId id="285" r:id="rId42"/>
    <p:sldId id="286" r:id="rId43"/>
    <p:sldId id="287" r:id="rId44"/>
    <p:sldId id="28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-142900"/>
            <a:ext cx="4357718" cy="41434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Северная Америка</a:t>
            </a:r>
            <a:endParaRPr lang="ru-RU" sz="6000" dirty="0"/>
          </a:p>
        </p:txBody>
      </p:sp>
      <p:pic>
        <p:nvPicPr>
          <p:cNvPr id="4" name="Picture 6" descr="557px-North_America_satellite_orthographic"/>
          <p:cNvPicPr>
            <a:picLocks noChangeAspect="1" noChangeArrowheads="1"/>
          </p:cNvPicPr>
          <p:nvPr/>
        </p:nvPicPr>
        <p:blipFill>
          <a:blip r:embed="rId2" cstate="print">
            <a:lum bright="-16000" contrast="-26000"/>
          </a:blip>
          <a:srcRect/>
          <a:stretch>
            <a:fillRect/>
          </a:stretch>
        </p:blipFill>
        <p:spPr bwMode="auto">
          <a:xfrm>
            <a:off x="4500562" y="357166"/>
            <a:ext cx="450426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Rot="1" noChangeArrowheads="1"/>
          </p:cNvSpPr>
          <p:nvPr/>
        </p:nvSpPr>
        <p:spPr>
          <a:xfrm>
            <a:off x="301624" y="5013325"/>
            <a:ext cx="8842375" cy="15113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Центральные и Великие равнины лежат на осадочном чехле древней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Северо-Американской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платформе. Равнины и плоскогорья северо-восточной части расположены на древнем Канадском кристаллическом щите. Цепи Кордильер имеют сложное строение. Они образовались в мезозойскую складчатость, однако процессы горообразования здесь ещё продолжаются.</a:t>
            </a:r>
          </a:p>
        </p:txBody>
      </p:sp>
      <p:pic>
        <p:nvPicPr>
          <p:cNvPr id="3" name="Picture 7" descr="Тектоническая карта Северной Аме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188" y="0"/>
            <a:ext cx="7848600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01625" y="228600"/>
            <a:ext cx="8540750" cy="60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Система Кордильер.</a:t>
            </a:r>
          </a:p>
        </p:txBody>
      </p:sp>
      <p:pic>
        <p:nvPicPr>
          <p:cNvPr id="3" name="Picture 9" descr="Горы Кордильеры (с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981074"/>
            <a:ext cx="3512294" cy="2305049"/>
          </a:xfrm>
          <a:prstGeom prst="rect">
            <a:avLst/>
          </a:prstGeom>
          <a:noFill/>
        </p:spPr>
      </p:pic>
      <p:pic>
        <p:nvPicPr>
          <p:cNvPr id="4" name="Picture 10" descr="Горы на побережье Красного мор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642918"/>
            <a:ext cx="4211078" cy="2806701"/>
          </a:xfrm>
          <a:prstGeom prst="rect">
            <a:avLst/>
          </a:prstGeom>
          <a:noFill/>
        </p:spPr>
      </p:pic>
      <p:pic>
        <p:nvPicPr>
          <p:cNvPr id="5" name="Picture 11" descr="Горы Кордильеры (с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4212" y="3643315"/>
            <a:ext cx="3970451" cy="2535236"/>
          </a:xfrm>
          <a:prstGeom prst="rect">
            <a:avLst/>
          </a:prstGeom>
          <a:noFill/>
        </p:spPr>
      </p:pic>
      <p:pic>
        <p:nvPicPr>
          <p:cNvPr id="6" name="Picture 12" descr="Каньон Колорадо (с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06912" y="3857628"/>
            <a:ext cx="3589413" cy="2392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01625" y="228600"/>
            <a:ext cx="8540750" cy="679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Большой каньон Колорадо.</a:t>
            </a:r>
          </a:p>
        </p:txBody>
      </p:sp>
      <p:sp>
        <p:nvSpPr>
          <p:cNvPr id="3" name="Rectangle 7"/>
          <p:cNvSpPr txBox="1">
            <a:spLocks noRot="1" noChangeArrowheads="1"/>
          </p:cNvSpPr>
          <p:nvPr/>
        </p:nvSpPr>
        <p:spPr>
          <a:xfrm>
            <a:off x="5580063" y="981075"/>
            <a:ext cx="3262312" cy="51181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Северной Америке находится самое большое наземное ущелье Большой каньон Колорадо, который располагается на плато Колорадо. Это один из глубочайших каньонов мира.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каньона 446 км., глубина до 1600 м., ширина на уровне поверхности 8 – 25 км, близ дна менее 1 км.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Территория охраняется государством, здесь находится национальный парк Гранд-Каньон.</a:t>
            </a:r>
          </a:p>
        </p:txBody>
      </p:sp>
      <p:pic>
        <p:nvPicPr>
          <p:cNvPr id="4" name="Picture 8" descr="Географическое положение Кань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836614"/>
            <a:ext cx="4248150" cy="2190658"/>
          </a:xfrm>
          <a:prstGeom prst="rect">
            <a:avLst/>
          </a:prstGeom>
          <a:noFill/>
        </p:spPr>
      </p:pic>
      <p:pic>
        <p:nvPicPr>
          <p:cNvPr id="5" name="Picture 9" descr="Геологический разрез Кань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214686"/>
            <a:ext cx="578644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лок - диаграмма Кань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750" y="765175"/>
            <a:ext cx="3744913" cy="3036888"/>
          </a:xfrm>
          <a:prstGeom prst="rect">
            <a:avLst/>
          </a:prstGeom>
          <a:noFill/>
        </p:spPr>
      </p:pic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301625" y="4508500"/>
            <a:ext cx="8540750" cy="1590675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долин горных рек, текущих в Кордильерах, характерны крутые ступенчатые склоны. Ступени образовались в результате того, что мягкие горные породы разрушаются быстрее твердых и образуются осыпи.</a:t>
            </a:r>
          </a:p>
        </p:txBody>
      </p:sp>
      <p:pic>
        <p:nvPicPr>
          <p:cNvPr id="4" name="Picture 10" descr="0943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765175"/>
            <a:ext cx="4032250" cy="303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Мамонтовая пещера</a:t>
            </a:r>
          </a:p>
        </p:txBody>
      </p:sp>
      <p:pic>
        <p:nvPicPr>
          <p:cNvPr id="3" name="Picture 9" descr="Мамонтова пещ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183297"/>
            <a:ext cx="3886231" cy="2590191"/>
          </a:xfrm>
          <a:prstGeom prst="rect">
            <a:avLst/>
          </a:prstGeom>
          <a:noFill/>
        </p:spPr>
      </p:pic>
      <p:pic>
        <p:nvPicPr>
          <p:cNvPr id="4" name="Picture 10" descr="Строение пещ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9124" y="642918"/>
            <a:ext cx="4608872" cy="3071834"/>
          </a:xfrm>
          <a:prstGeom prst="rect">
            <a:avLst/>
          </a:prstGeom>
          <a:noFill/>
        </p:spPr>
      </p:pic>
      <p:sp>
        <p:nvSpPr>
          <p:cNvPr id="5" name="Rectangle 13"/>
          <p:cNvSpPr txBox="1">
            <a:spLocks noRot="1" noChangeArrowheads="1"/>
          </p:cNvSpPr>
          <p:nvPr/>
        </p:nvSpPr>
        <p:spPr>
          <a:xfrm>
            <a:off x="301625" y="3925888"/>
            <a:ext cx="8540750" cy="2173287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Мамонтова пещера, одна из крупнейших карстовых пещер мира. Глубина 300 м. общая длина полостей 74 км. В пещере имеются подземные реки, связанные с системой реки Грин-Ривер. Единая система пещер Флинт-Мамонтова достигает длины 535 км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ньон Колорадо (с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76825" cy="3141663"/>
          </a:xfrm>
          <a:prstGeom prst="rect">
            <a:avLst/>
          </a:prstGeom>
          <a:noFill/>
        </p:spPr>
      </p:pic>
      <p:pic>
        <p:nvPicPr>
          <p:cNvPr id="3" name="Picture 10" descr="Холмы на востоке С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620713"/>
            <a:ext cx="5113338" cy="3141662"/>
          </a:xfrm>
          <a:prstGeom prst="rect">
            <a:avLst/>
          </a:prstGeom>
          <a:noFill/>
        </p:spPr>
      </p:pic>
      <p:pic>
        <p:nvPicPr>
          <p:cNvPr id="4" name="Picture 11" descr="Тонкая ар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3141663"/>
            <a:ext cx="5219700" cy="3455987"/>
          </a:xfrm>
          <a:prstGeom prst="rect">
            <a:avLst/>
          </a:prstGeom>
          <a:noFill/>
        </p:spPr>
      </p:pic>
      <p:pic>
        <p:nvPicPr>
          <p:cNvPr id="5" name="Picture 12" descr="Национальный парк Гранд-Кань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83075" y="3573463"/>
            <a:ext cx="4860925" cy="328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калистые г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8640763" cy="6264275"/>
          </a:xfrm>
          <a:prstGeom prst="rect">
            <a:avLst/>
          </a:prstGeom>
          <a:noFill/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857375" y="3074988"/>
            <a:ext cx="5429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Климат Северной Америки.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а температур (зим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773488"/>
          </a:xfrm>
          <a:prstGeom prst="rect">
            <a:avLst/>
          </a:prstGeom>
          <a:noFill/>
        </p:spPr>
      </p:pic>
      <p:pic>
        <p:nvPicPr>
          <p:cNvPr id="3" name="Picture 9" descr="Карта температур (ле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773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0719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Материк расположен от арктического до субэкваториального поясов.</a:t>
            </a:r>
          </a:p>
          <a:p>
            <a:pPr algn="r"/>
            <a:r>
              <a:rPr lang="ru-RU" sz="2400" dirty="0" smtClean="0"/>
              <a:t>В </a:t>
            </a:r>
            <a:r>
              <a:rPr lang="ru-RU" sz="2400" dirty="0" err="1" smtClean="0"/>
              <a:t>Сев.Америке</a:t>
            </a:r>
            <a:r>
              <a:rPr lang="ru-RU" sz="2400" dirty="0" smtClean="0"/>
              <a:t> зафиксирован абсолютный максимум температуры в западном полушарии +56,7°С (Долина Смерти)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0"/>
            <a:ext cx="8892736" cy="5786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5786454"/>
            <a:ext cx="5572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Количество осадков изменяется в зависимости от рельефа и удаленности от океана (от 100-3000мм)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 столкновении арктических  воздушных масс и тропических создаются условия для образования ураганов, которые называют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торнадо.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15" descr="Тор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4787900" cy="5257800"/>
          </a:xfrm>
          <a:prstGeom prst="rect">
            <a:avLst/>
          </a:prstGeom>
          <a:noFill/>
        </p:spPr>
      </p:pic>
      <p:pic>
        <p:nvPicPr>
          <p:cNvPr id="4" name="Picture 18" descr="Торнадо (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628775"/>
            <a:ext cx="4176713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История открытия и исследования материка.</a:t>
            </a:r>
          </a:p>
        </p:txBody>
      </p:sp>
      <p:sp>
        <p:nvSpPr>
          <p:cNvPr id="5" name="Rectangle 13"/>
          <p:cNvSpPr txBox="1">
            <a:spLocks noRot="1" noChangeArrowheads="1"/>
          </p:cNvSpPr>
          <p:nvPr/>
        </p:nvSpPr>
        <p:spPr>
          <a:xfrm>
            <a:off x="6084168" y="692696"/>
            <a:ext cx="2663825" cy="4525963"/>
          </a:xfrm>
          <a:prstGeom prst="rect">
            <a:avLst/>
          </a:prstGeom>
        </p:spPr>
        <p:txBody>
          <a:bodyPr/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Эриксон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г.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Х. Колумб 1492-98гг.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 Кабот 1497 г.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Картез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1524 г.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 Беринг и А.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Чириков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1741 г.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Льюис и У Кларк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1805 г.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Маккензи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1843 г.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Р. Амундсен 1905 г.</a:t>
            </a:r>
          </a:p>
        </p:txBody>
      </p:sp>
      <p:pic>
        <p:nvPicPr>
          <p:cNvPr id="6" name="Picture 14" descr="Открытия и иссле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5616575" cy="4176712"/>
          </a:xfrm>
          <a:noFill/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166813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38271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6156325" y="17732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6156325" y="1989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6156325" y="2276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6156325" y="2565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6156325" y="28527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6156325" y="32845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6227763" y="37893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6227763" y="40767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Внутренние воды материка.</a:t>
            </a:r>
          </a:p>
        </p:txBody>
      </p:sp>
      <p:pic>
        <p:nvPicPr>
          <p:cNvPr id="3" name="Picture 14" descr="водоп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8353425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Rot="1" noChangeArrowheads="1"/>
          </p:cNvSpPr>
          <p:nvPr/>
        </p:nvSpPr>
        <p:spPr>
          <a:xfrm>
            <a:off x="357158" y="0"/>
            <a:ext cx="7699400" cy="2428868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Северная Америка богата внутренними водами. На материке большое количество рек и озер.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бассейну </a:t>
            </a:r>
            <a:r>
              <a:rPr kumimoji="0" lang="ru-RU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Северного Ледовитого 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океана относится  крупная река </a:t>
            </a:r>
            <a:r>
              <a:rPr kumimoji="0" lang="ru-RU" sz="2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Маккензи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Главной рекой бассейна  </a:t>
            </a:r>
            <a:r>
              <a:rPr kumimoji="0" lang="ru-RU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Атлантического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океана является Миссисипи.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бассейну </a:t>
            </a:r>
            <a:r>
              <a:rPr kumimoji="0" lang="ru-RU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Тихого океана 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относится река Колорадо.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Озеро Верхн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0"/>
            <a:ext cx="3571901" cy="249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Озеро Вик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28" y="4578166"/>
            <a:ext cx="3143272" cy="227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Озеро Мичиг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0314" y="4732223"/>
            <a:ext cx="3704595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Копия лондон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0430" y="2214554"/>
            <a:ext cx="3225477" cy="274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Rot="1" noChangeArrowheads="1"/>
          </p:cNvSpPr>
          <p:nvPr/>
        </p:nvSpPr>
        <p:spPr>
          <a:xfrm>
            <a:off x="0" y="4437063"/>
            <a:ext cx="9144000" cy="2160587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восточной части Северно-американского континента, на границе Канады и США, находится величайшее в мире скопление пресных вод – система Великих Американских озер.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Озера образуют грандиозное гидрологическое созвездие, единственное в мире по своей конфигурации, занимаемой площади и величине объема воды.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Великие Ам</a:t>
            </a: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ери</a:t>
            </a: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канские озера питаются водами небольших рек, а собранную воду от</a:t>
            </a: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дают</a:t>
            </a: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Атлантическому океану.</a:t>
            </a:r>
          </a:p>
        </p:txBody>
      </p:sp>
      <p:pic>
        <p:nvPicPr>
          <p:cNvPr id="3" name="Picture 7" descr="Озера Северной Америки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755650" y="0"/>
            <a:ext cx="7993063" cy="443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Rot="1" noChangeArrowheads="1"/>
          </p:cNvSpPr>
          <p:nvPr/>
        </p:nvSpPr>
        <p:spPr>
          <a:xfrm>
            <a:off x="4643438" y="0"/>
            <a:ext cx="4786346" cy="638177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Ниагарский водопад существует всего около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тыс. лет – сравнительно небольшой период.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закончился последний ледниковый период, массивные ледники отступая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остави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400" dirty="0" smtClean="0"/>
              <a:t>   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 за собой Великие  озера.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следствии особенностей речной системы вода из озера Эри перетекает по 56 километровой реке Ниагара в лежащее на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м. ниже озеро Онтарио.</a:t>
            </a:r>
          </a:p>
        </p:txBody>
      </p:sp>
      <p:pic>
        <p:nvPicPr>
          <p:cNvPr id="3" name="Picture 7" descr="Ниагарский водоп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42852"/>
            <a:ext cx="4899356" cy="487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Rot="1" noChangeArrowheads="1"/>
          </p:cNvSpPr>
          <p:nvPr/>
        </p:nvSpPr>
        <p:spPr>
          <a:xfrm>
            <a:off x="323850" y="3500438"/>
            <a:ext cx="4679950" cy="2598737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Северной Америке находится самый длинный горный ледник – Хаббард, который расположен в горах Святого Ильи на полуострове Аляска.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Ледник Хаббарда спускается к заливу. Длина его около 115 км., а площадь 20 тыс. кв.км.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7" descr="Ледник Хабб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0"/>
            <a:ext cx="4679950" cy="3429000"/>
          </a:xfrm>
          <a:prstGeom prst="rect">
            <a:avLst/>
          </a:prstGeom>
          <a:noFill/>
        </p:spPr>
      </p:pic>
      <p:pic>
        <p:nvPicPr>
          <p:cNvPr id="4" name="Picture 18" descr="Замерзшее озе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636838"/>
            <a:ext cx="3995737" cy="2894012"/>
          </a:xfrm>
          <a:prstGeom prst="rect">
            <a:avLst/>
          </a:prstGeom>
          <a:noFill/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940425" y="560387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Замершее озеро.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Органический мир Северной Аме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540875" cy="6858000"/>
          </a:xfrm>
          <a:prstGeom prst="rect">
            <a:avLst/>
          </a:prstGeom>
          <a:noFill/>
        </p:spPr>
      </p:pic>
      <p:pic>
        <p:nvPicPr>
          <p:cNvPr id="3" name="Picture 13" descr="Д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3141663"/>
            <a:ext cx="2219325" cy="1279525"/>
          </a:xfrm>
          <a:prstGeom prst="rect">
            <a:avLst/>
          </a:prstGeom>
          <a:noFill/>
        </p:spPr>
      </p:pic>
      <p:pic>
        <p:nvPicPr>
          <p:cNvPr id="4" name="Picture 16" descr="Кактусы в Ариз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5373688"/>
            <a:ext cx="2268538" cy="1484312"/>
          </a:xfrm>
          <a:prstGeom prst="rect">
            <a:avLst/>
          </a:prstGeom>
          <a:noFill/>
        </p:spPr>
      </p:pic>
      <p:pic>
        <p:nvPicPr>
          <p:cNvPr id="5" name="Picture 19" descr="Лед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35825" y="0"/>
            <a:ext cx="2305050" cy="1557338"/>
          </a:xfrm>
          <a:prstGeom prst="rect">
            <a:avLst/>
          </a:prstGeom>
          <a:noFill/>
        </p:spPr>
      </p:pic>
      <p:pic>
        <p:nvPicPr>
          <p:cNvPr id="6" name="Picture 22" descr="Калифорнийский рододендр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113"/>
            <a:ext cx="20510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3213" y="182563"/>
            <a:ext cx="8516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85% территории занимает ледяной щит, остальные 15%-береговое окаймление, покрытое мхами, лишайниками. Иногда встречаются жалкие карликовые березы, карликовые стелющиеся ивы </a:t>
            </a:r>
          </a:p>
        </p:txBody>
      </p:sp>
      <p:pic>
        <p:nvPicPr>
          <p:cNvPr id="3" name="Picture 5" descr="683px-Polar_Bears_Play_f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3044825"/>
            <a:ext cx="43402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Овцебы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89108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3213" y="5511800"/>
            <a:ext cx="2941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Арктические пустыни</a:t>
            </a:r>
          </a:p>
        </p:txBody>
      </p:sp>
      <p:pic>
        <p:nvPicPr>
          <p:cNvPr id="6" name="Picture 8" descr="800px-Phoca_vitulina_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988" y="1125538"/>
            <a:ext cx="36560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465296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Овцебыки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35375" y="4941888"/>
            <a:ext cx="1152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Белые медведи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3213" y="260350"/>
            <a:ext cx="8445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Температура января -20 </a:t>
            </a:r>
            <a:r>
              <a:rPr lang="en-US"/>
              <a:t>°</a:t>
            </a:r>
            <a:r>
              <a:rPr lang="ru-RU"/>
              <a:t> С, июля +8</a:t>
            </a:r>
            <a:r>
              <a:rPr lang="en-US">
                <a:cs typeface="Arial" charset="0"/>
              </a:rPr>
              <a:t>°</a:t>
            </a:r>
            <a:r>
              <a:rPr lang="ru-RU">
                <a:cs typeface="Arial" charset="0"/>
              </a:rPr>
              <a:t>С, годовое количество осадков 150-250 мм. Почвы торфяно-болотистые. Многолетняя мерзлота.</a:t>
            </a:r>
            <a:endParaRPr lang="en-US">
              <a:cs typeface="Arial" charset="0"/>
            </a:endParaRPr>
          </a:p>
        </p:txBody>
      </p:sp>
      <p:pic>
        <p:nvPicPr>
          <p:cNvPr id="3" name="Picture 7" descr="567px-Schneehase_2004-1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226379" cy="235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768px-Polarfuchs_1_2004-11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854318" cy="22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800px-Schneehuhn_2000-11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78218" y="3429000"/>
            <a:ext cx="4165782" cy="2714644"/>
          </a:xfrm>
          <a:prstGeom prst="rect">
            <a:avLst/>
          </a:prstGeom>
          <a:noFill/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000100" y="5786454"/>
            <a:ext cx="2727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Тундра и лесотундра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357818" y="6286520"/>
            <a:ext cx="326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Белая куропатка</a:t>
            </a:r>
          </a:p>
        </p:txBody>
      </p:sp>
      <p:pic>
        <p:nvPicPr>
          <p:cNvPr id="8" name="Picture 24" descr="олень кариб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214686"/>
            <a:ext cx="32607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2714612" y="1571612"/>
            <a:ext cx="176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Полярный заяц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000232" y="5429264"/>
            <a:ext cx="311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Олень -карибу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929322" y="3071810"/>
            <a:ext cx="239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Песец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4213" y="115888"/>
            <a:ext cx="8208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smtClean="0"/>
              <a:t>этой </a:t>
            </a:r>
            <a:r>
              <a:rPr lang="ru-RU" dirty="0"/>
              <a:t>природной зоны характерны чрезмерное увлажнение, суровая зима, непродолжительное лето, многообразие хвойных пород </a:t>
            </a:r>
            <a:r>
              <a:rPr lang="ru-RU" dirty="0" smtClean="0"/>
              <a:t>деревьев.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6" descr="800px-Wolverine_on_r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96975"/>
            <a:ext cx="3657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102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6799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718px-Mule_Deer_near_Wawona_in_YN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852863"/>
            <a:ext cx="28797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59788" y="1052513"/>
            <a:ext cx="3603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росомаха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23938" y="5799138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гризли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430" y="61436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Тайга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750" y="333375"/>
            <a:ext cx="7920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 smtClean="0"/>
              <a:t>кэтойакой</a:t>
            </a:r>
            <a:r>
              <a:rPr lang="ru-RU" sz="2400" dirty="0" smtClean="0"/>
              <a:t> </a:t>
            </a:r>
            <a:r>
              <a:rPr lang="ru-RU" sz="2400" dirty="0"/>
              <a:t>природной зоне рядом с хвойными деревьями растут дуб, бук, липа, осина, </a:t>
            </a:r>
            <a:r>
              <a:rPr lang="ru-RU" sz="2400" dirty="0" smtClean="0"/>
              <a:t>береза.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5" descr="ску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33321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99px-Lynx_lynx_po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049713"/>
            <a:ext cx="2016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431px-Procyon_lotor_7_-_am_Was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152525"/>
            <a:ext cx="309562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388" y="4048125"/>
            <a:ext cx="331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скунс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63938" y="6230938"/>
            <a:ext cx="309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енот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48488" y="3567113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072313" y="3567113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56413" y="3616325"/>
            <a:ext cx="210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рысь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8750" y="4986338"/>
            <a:ext cx="3178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Зона смешанных лесов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олонизация мате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8497887" cy="5954713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27313" y="609282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Колонизация материка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188" y="476250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этой </a:t>
            </a:r>
            <a:r>
              <a:rPr lang="ru-RU" sz="2400" dirty="0"/>
              <a:t>природной зоне растет несколько десятков видов дубов, а также каштаны, липы, клены и т. д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5" descr="800px-Fischotter,_Lutra_Lu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30480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00px-Hystrix_cristata_qt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410368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800px-Praeriehunde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5" y="3933825"/>
            <a:ext cx="28098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000875" y="3544888"/>
            <a:ext cx="193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Луговые собачки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64025" y="22479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Дикобраз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84525" y="1312863"/>
            <a:ext cx="868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Выдра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71538" y="5715016"/>
            <a:ext cx="499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Зона широколиственных лесов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3575" y="350838"/>
            <a:ext cx="8156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Этой местности свойственны низкие травы с преобладанием  ковыля, мятлика , пырея. По ним бродят стада бизонов, олени, койоты , лисицы.</a:t>
            </a:r>
          </a:p>
        </p:txBody>
      </p:sp>
      <p:pic>
        <p:nvPicPr>
          <p:cNvPr id="3" name="Picture 5" descr="800px-California_Death_Valley_Coy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42481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Bison_he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708275"/>
            <a:ext cx="489585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51363" y="1766888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Койот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67263" y="6381750"/>
            <a:ext cx="207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Степной бизон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9113" y="5535613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Степь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850" y="260350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Как называются степи Северной Америки</a:t>
            </a:r>
            <a:r>
              <a:rPr lang="ru-RU"/>
              <a:t>?</a:t>
            </a:r>
            <a:br>
              <a:rPr lang="ru-RU"/>
            </a:br>
            <a:endParaRPr lang="ru-RU"/>
          </a:p>
        </p:txBody>
      </p:sp>
      <p:pic>
        <p:nvPicPr>
          <p:cNvPr id="3" name="Picture 5" descr="800px-Prairie_g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85786" y="6072206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Прерии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4282" y="214290"/>
            <a:ext cx="8713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Одно </a:t>
            </a:r>
            <a:r>
              <a:rPr lang="ru-RU" sz="2400" dirty="0"/>
              <a:t>из самых высоких деревьев планеты, растущее в зоне жестколиственных лесов и</a:t>
            </a:r>
            <a:r>
              <a:rPr lang="ru-RU" sz="2400" b="0" dirty="0"/>
              <a:t> </a:t>
            </a:r>
            <a:r>
              <a:rPr lang="ru-RU" sz="2400" dirty="0" smtClean="0"/>
              <a:t>кустарников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5" descr="Гигантские секвойи в национальном парке  Секвой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33877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67175" y="1479550"/>
            <a:ext cx="3095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секвойя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67175" y="3789363"/>
            <a:ext cx="3603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гигантская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72000" y="1773238"/>
            <a:ext cx="45719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Самое высокое и большое в мире дерево-</a:t>
            </a:r>
          </a:p>
          <a:p>
            <a:r>
              <a:rPr lang="ru-RU" sz="2800" b="1" i="1" u="sng" dirty="0"/>
              <a:t>секвойя</a:t>
            </a:r>
            <a:r>
              <a:rPr lang="ru-RU" sz="2000" b="1" dirty="0"/>
              <a:t> « генерал </a:t>
            </a:r>
            <a:r>
              <a:rPr lang="ru-RU" sz="2000" b="1" dirty="0" err="1"/>
              <a:t>Шлиман</a:t>
            </a:r>
            <a:r>
              <a:rPr lang="ru-RU" sz="2000" b="1" dirty="0"/>
              <a:t>» -растет в Калифорнии. </a:t>
            </a:r>
          </a:p>
          <a:p>
            <a:r>
              <a:rPr lang="ru-RU" sz="2000" b="1" dirty="0"/>
              <a:t>Высота ее 84 м , диаметр ствола 35 м , толщина ветвей более 3 м, возраст около 2500 лет, вес 2500 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еквой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3529012" cy="4824412"/>
          </a:xfrm>
          <a:prstGeom prst="rect">
            <a:avLst/>
          </a:prstGeom>
          <a:noFill/>
        </p:spPr>
      </p:pic>
      <p:pic>
        <p:nvPicPr>
          <p:cNvPr id="3" name="Picture 5" descr="Tunnel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89138"/>
            <a:ext cx="4103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95825" y="5176838"/>
            <a:ext cx="3208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Тоннель в стволе секвойи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5248275"/>
            <a:ext cx="367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Секвойя в Национальном парке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24388" y="476250"/>
            <a:ext cx="434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Некоторые виды секвойи доживают до 4000 лет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850" y="476250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Эта </a:t>
            </a:r>
            <a:r>
              <a:rPr lang="ru-RU" sz="2400" dirty="0"/>
              <a:t>природная зона не образует сплошной полосы, а напоминает мозаику, где преобладают кактусы и </a:t>
            </a:r>
            <a:r>
              <a:rPr lang="ru-RU" sz="2400" dirty="0" smtClean="0"/>
              <a:t>агавы.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5" descr="Кактусы мексиканского нагор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49672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Молоч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2684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ага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149725"/>
            <a:ext cx="3671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8750" y="5080000"/>
            <a:ext cx="4989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Кактусы Мексиканского нагорья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87988" y="3808413"/>
            <a:ext cx="3656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Молочаи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2725" y="64008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Агава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08038" y="5680075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Тропические пустыни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Белый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24216" y="428604"/>
            <a:ext cx="3888004" cy="3071834"/>
          </a:xfrm>
          <a:prstGeom prst="rect">
            <a:avLst/>
          </a:prstGeom>
          <a:noFill/>
        </p:spPr>
      </p:pic>
      <p:pic>
        <p:nvPicPr>
          <p:cNvPr id="3" name="Picture 16" descr="Ры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4213" y="4652963"/>
            <a:ext cx="3548062" cy="2205037"/>
          </a:xfrm>
          <a:prstGeom prst="rect">
            <a:avLst/>
          </a:prstGeom>
          <a:noFill/>
        </p:spPr>
      </p:pic>
      <p:pic>
        <p:nvPicPr>
          <p:cNvPr id="4" name="Picture 17" descr="Кой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2562" y="4071942"/>
            <a:ext cx="4141438" cy="2786058"/>
          </a:xfrm>
          <a:prstGeom prst="rect">
            <a:avLst/>
          </a:prstGeom>
          <a:noFill/>
        </p:spPr>
      </p:pic>
      <p:pic>
        <p:nvPicPr>
          <p:cNvPr id="5" name="Picture 20" descr="Морж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0"/>
            <a:ext cx="43926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Вилоро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357430"/>
            <a:ext cx="3635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Ску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508500"/>
            <a:ext cx="3260725" cy="2173288"/>
          </a:xfrm>
          <a:prstGeom prst="rect">
            <a:avLst/>
          </a:prstGeom>
          <a:noFill/>
        </p:spPr>
      </p:pic>
      <p:pic>
        <p:nvPicPr>
          <p:cNvPr id="3" name="Picture 11" descr="Олень-кариб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3275" y="0"/>
            <a:ext cx="3260725" cy="2173288"/>
          </a:xfrm>
          <a:prstGeom prst="rect">
            <a:avLst/>
          </a:prstGeom>
          <a:noFill/>
        </p:spPr>
      </p:pic>
      <p:pic>
        <p:nvPicPr>
          <p:cNvPr id="4" name="Picture 12" descr="Росома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4508500"/>
            <a:ext cx="3260725" cy="2173288"/>
          </a:xfrm>
          <a:prstGeom prst="rect">
            <a:avLst/>
          </a:prstGeom>
          <a:noFill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940425" y="2276475"/>
            <a:ext cx="290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Олень-карибу.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076825" y="4076700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Росомаха.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68313" y="4005263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Скунс.</a:t>
            </a:r>
          </a:p>
        </p:txBody>
      </p:sp>
      <p:pic>
        <p:nvPicPr>
          <p:cNvPr id="8" name="Picture 19" descr="Бизон - житель прер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388" y="0"/>
            <a:ext cx="3024187" cy="2420938"/>
          </a:xfrm>
          <a:prstGeom prst="rect">
            <a:avLst/>
          </a:prstGeom>
          <a:noFill/>
        </p:spPr>
      </p:pic>
      <p:pic>
        <p:nvPicPr>
          <p:cNvPr id="9" name="Picture 22" descr="Фламинг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2205038"/>
            <a:ext cx="4032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735013" y="2363788"/>
            <a:ext cx="874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Бизон.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85720" y="0"/>
            <a:ext cx="85407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Население Северной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Америки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Численность – 540млн.чел</a:t>
            </a:r>
            <a:endParaRPr kumimoji="0" lang="ru-RU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Брисб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268413"/>
            <a:ext cx="3529013" cy="2520950"/>
          </a:xfrm>
          <a:prstGeom prst="rect">
            <a:avLst/>
          </a:prstGeom>
          <a:noFill/>
        </p:spPr>
      </p:pic>
      <p:pic>
        <p:nvPicPr>
          <p:cNvPr id="4" name="Picture 8" descr="Лос-Анджел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4076700"/>
            <a:ext cx="3529013" cy="2389188"/>
          </a:xfrm>
          <a:prstGeom prst="rect">
            <a:avLst/>
          </a:prstGeom>
          <a:noFill/>
        </p:spPr>
      </p:pic>
      <p:pic>
        <p:nvPicPr>
          <p:cNvPr id="5" name="Picture 9" descr="Статуя Свободы в Нью-Йор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196975"/>
            <a:ext cx="5148263" cy="525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Население Северной Аме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19700" cy="5246688"/>
          </a:xfrm>
          <a:prstGeom prst="rect">
            <a:avLst/>
          </a:prstGeom>
          <a:noFill/>
        </p:spPr>
      </p:pic>
      <p:pic>
        <p:nvPicPr>
          <p:cNvPr id="3" name="Picture 10" descr="Заселение материка (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2564420"/>
            <a:ext cx="4857752" cy="4293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357166"/>
            <a:ext cx="407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Средняя плотность -22 чел/1км2</a:t>
            </a:r>
          </a:p>
          <a:p>
            <a:r>
              <a:rPr lang="ru-RU" sz="2000" dirty="0" smtClean="0"/>
              <a:t>Население размещено неравномерно, меньше всего проживают на севере, из-за погодных условий и в горах.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Rot="1" noChangeArrowheads="1"/>
          </p:cNvSpPr>
          <p:nvPr/>
        </p:nvSpPr>
        <p:spPr>
          <a:xfrm>
            <a:off x="0" y="857208"/>
            <a:ext cx="4572000" cy="6000792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Площадь Северной Америки –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20,4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кв.км.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Береговая линия самая длинная 75600 км., сильно изрезана.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севере острова заходят далеко за полярный круг, а южная оконечность немного не доходит до экватора.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Северная Америка целиком лежит в Северном и Западном полушариях.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Омывается водами Атлантического, Тихого и Северного Ледовитого океанов.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северных  берегов находится острова Канадского Арктического архипелага и  остров Гренландия, покрытый ледяным куполом</a:t>
            </a:r>
          </a:p>
        </p:txBody>
      </p:sp>
      <p:pic>
        <p:nvPicPr>
          <p:cNvPr id="3" name="Picture 12" descr="Геогр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30" y="2071678"/>
            <a:ext cx="4643470" cy="3778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9"/>
          <p:cNvSpPr txBox="1">
            <a:spLocks noRot="1" noChangeArrowheads="1"/>
          </p:cNvSpPr>
          <p:nvPr/>
        </p:nvSpPr>
        <p:spPr>
          <a:xfrm>
            <a:off x="857224" y="0"/>
            <a:ext cx="10001319" cy="3428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Географическое положение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Северной Америки.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Древний город Майя - Чиченит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8913"/>
            <a:ext cx="3260725" cy="2173287"/>
          </a:xfrm>
          <a:prstGeom prst="rect">
            <a:avLst/>
          </a:prstGeom>
          <a:noFill/>
        </p:spPr>
      </p:pic>
      <p:pic>
        <p:nvPicPr>
          <p:cNvPr id="3" name="Picture 10" descr="Наскальные рису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88913"/>
            <a:ext cx="3260725" cy="2173287"/>
          </a:xfrm>
          <a:prstGeom prst="rect">
            <a:avLst/>
          </a:prstGeom>
          <a:noFill/>
        </p:spPr>
      </p:pic>
      <p:pic>
        <p:nvPicPr>
          <p:cNvPr id="4" name="Picture 11" descr="Петроглиф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2708275"/>
            <a:ext cx="3260725" cy="2173288"/>
          </a:xfrm>
          <a:prstGeom prst="rect">
            <a:avLst/>
          </a:prstGeom>
          <a:noFill/>
        </p:spPr>
      </p:pic>
      <p:pic>
        <p:nvPicPr>
          <p:cNvPr id="5" name="Picture 12" descr="Роспись на стенах акрополя Какакст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8313" y="2708275"/>
            <a:ext cx="3117850" cy="2173288"/>
          </a:xfrm>
          <a:prstGeom prst="rect">
            <a:avLst/>
          </a:prstGeom>
          <a:noFill/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3850" y="5100638"/>
            <a:ext cx="8823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Monotype Corsiva" pitchFamily="66" charset="0"/>
              </a:rPr>
              <a:t>На территории современной Мексики  были найдены наскальные рисунки</a:t>
            </a:r>
          </a:p>
          <a:p>
            <a:r>
              <a:rPr lang="ru-RU" sz="2000">
                <a:latin typeface="Monotype Corsiva" pitchFamily="66" charset="0"/>
              </a:rPr>
              <a:t> и древняя столица  народов ацтеков –Теночтитлан. А на полуострове Юкотан</a:t>
            </a:r>
          </a:p>
          <a:p>
            <a:r>
              <a:rPr lang="ru-RU" sz="2000">
                <a:latin typeface="Monotype Corsiva" pitchFamily="66" charset="0"/>
              </a:rPr>
              <a:t>древний город майя – Чиченетен.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7675" y="182563"/>
            <a:ext cx="830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Коренные народы Северной</a:t>
            </a:r>
            <a:r>
              <a:rPr lang="ru-RU" dirty="0" smtClean="0"/>
              <a:t> </a:t>
            </a:r>
            <a:r>
              <a:rPr lang="ru-RU" sz="2400" dirty="0"/>
              <a:t>Америки</a:t>
            </a:r>
          </a:p>
        </p:txBody>
      </p:sp>
      <p:pic>
        <p:nvPicPr>
          <p:cNvPr id="7" name="Picture 5" descr="Алеу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4040188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Инде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41148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Инде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708275"/>
            <a:ext cx="418782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180px-Inuit_women_19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620713"/>
            <a:ext cx="2286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728075" y="614363"/>
            <a:ext cx="4159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Эскимоска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51363" y="1455738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Алеутка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24388" y="5799138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Индейцы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Rot="1" noChangeArrowheads="1"/>
          </p:cNvSpPr>
          <p:nvPr/>
        </p:nvSpPr>
        <p:spPr>
          <a:xfrm>
            <a:off x="301625" y="228600"/>
            <a:ext cx="8540750" cy="60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Народы и страны Северной Америки.</a:t>
            </a:r>
          </a:p>
        </p:txBody>
      </p:sp>
      <p:pic>
        <p:nvPicPr>
          <p:cNvPr id="3" name="Picture 1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981075"/>
            <a:ext cx="9144000" cy="5876925"/>
          </a:xfrm>
          <a:prstGeom prst="rect">
            <a:avLst/>
          </a:prstGeom>
          <a:noFill/>
        </p:spPr>
      </p:pic>
      <p:pic>
        <p:nvPicPr>
          <p:cNvPr id="4" name="Picture 12" descr="Вашингтон, Белый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3141663"/>
            <a:ext cx="1787525" cy="1423987"/>
          </a:xfrm>
          <a:prstGeom prst="rect">
            <a:avLst/>
          </a:prstGeom>
          <a:noFill/>
        </p:spPr>
      </p:pic>
      <p:pic>
        <p:nvPicPr>
          <p:cNvPr id="5" name="Picture 14" descr="Лос-Анджел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0825" y="5445125"/>
            <a:ext cx="2149475" cy="1412875"/>
          </a:xfrm>
          <a:prstGeom prst="rect">
            <a:avLst/>
          </a:prstGeom>
          <a:noFill/>
        </p:spPr>
      </p:pic>
      <p:pic>
        <p:nvPicPr>
          <p:cNvPr id="6" name="Picture 16" descr="Статуя Свободы в Нью-Йор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80063" y="1052513"/>
            <a:ext cx="2036762" cy="1662112"/>
          </a:xfrm>
          <a:prstGeom prst="rect">
            <a:avLst/>
          </a:prstGeom>
          <a:noFill/>
        </p:spPr>
      </p:pic>
      <p:pic>
        <p:nvPicPr>
          <p:cNvPr id="7" name="Picture 19" descr="Чикаг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084763"/>
            <a:ext cx="2339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Мыс Канавер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0"/>
            <a:ext cx="3529012" cy="2520950"/>
          </a:xfrm>
          <a:prstGeom prst="rect">
            <a:avLst/>
          </a:prstGeom>
          <a:noFill/>
        </p:spPr>
      </p:pic>
      <p:pic>
        <p:nvPicPr>
          <p:cNvPr id="3" name="Picture 10" descr="Буровая платформа для добычи неф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72113" y="2492375"/>
            <a:ext cx="3671887" cy="2519363"/>
          </a:xfrm>
          <a:prstGeom prst="rect">
            <a:avLst/>
          </a:prstGeom>
          <a:noFill/>
        </p:spPr>
      </p:pic>
      <p:pic>
        <p:nvPicPr>
          <p:cNvPr id="4" name="Picture 11" descr="Распаханная пре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924175"/>
            <a:ext cx="3708400" cy="2809875"/>
          </a:xfrm>
          <a:prstGeom prst="rect">
            <a:avLst/>
          </a:prstGeom>
          <a:noFill/>
        </p:spPr>
      </p:pic>
      <p:pic>
        <p:nvPicPr>
          <p:cNvPr id="5" name="Picture 15" descr="Американский старат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987675" y="4076700"/>
            <a:ext cx="3924300" cy="2519363"/>
          </a:xfrm>
          <a:prstGeom prst="rect">
            <a:avLst/>
          </a:prstGeom>
          <a:noFill/>
        </p:spPr>
      </p:pic>
      <p:pic>
        <p:nvPicPr>
          <p:cNvPr id="6" name="Picture 16" descr="Стойбище индейце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0"/>
            <a:ext cx="39544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Rot="1" noChangeArrowheads="1"/>
          </p:cNvSpPr>
          <p:nvPr/>
        </p:nvSpPr>
        <p:spPr>
          <a:xfrm>
            <a:off x="301625" y="4149725"/>
            <a:ext cx="8540750" cy="2447925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►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Итак, Северная Америка – материк природных контрастов. Основную часть населения составляют выходцы из разных стран Европы. Большинство жителей говорит на английском языке. В Канаде – на английском и французском, в Мексике и Центральной Америке – в основном на испанском. Численность населения около 400 млн. человек.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7" descr="Брисб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0"/>
            <a:ext cx="8135937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01625" y="228600"/>
            <a:ext cx="8540750" cy="7778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Самое – самое  в Северной Америке.</a:t>
            </a:r>
          </a:p>
        </p:txBody>
      </p:sp>
      <p:pic>
        <p:nvPicPr>
          <p:cNvPr id="3" name="Picture 9" descr="Бере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052513"/>
            <a:ext cx="2914650" cy="2089150"/>
          </a:xfrm>
          <a:prstGeom prst="rect">
            <a:avLst/>
          </a:prstGeom>
          <a:noFill/>
        </p:spPr>
      </p:pic>
      <p:pic>
        <p:nvPicPr>
          <p:cNvPr id="4" name="Picture 12" descr="Река Ниаг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1263" y="3919538"/>
            <a:ext cx="3405187" cy="2078037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166813" y="3357563"/>
            <a:ext cx="2722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Самый большой остров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28728" y="5929330"/>
            <a:ext cx="272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charset="0"/>
              </a:rPr>
              <a:t>Самая длинная пещера</a:t>
            </a:r>
          </a:p>
        </p:txBody>
      </p:sp>
      <p:pic>
        <p:nvPicPr>
          <p:cNvPr id="7" name="Picture 17" descr="Сталактиты над озер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3738" y="3922713"/>
            <a:ext cx="3405187" cy="2001837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000" y="3429000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Самый глубокий каньон Гранд-каньон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787900" y="6092825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Самая крупная система озер</a:t>
            </a:r>
          </a:p>
        </p:txBody>
      </p:sp>
      <p:pic>
        <p:nvPicPr>
          <p:cNvPr id="10" name="Picture 21" descr="093700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3800" y="1052513"/>
            <a:ext cx="3303588" cy="218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22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Крайние точки материка</a:t>
            </a:r>
            <a:endParaRPr lang="ru-RU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7805" r="2998" b="7129"/>
          <a:stretch>
            <a:fillRect/>
          </a:stretch>
        </p:blipFill>
        <p:spPr bwMode="auto">
          <a:xfrm>
            <a:off x="1142975" y="1071546"/>
            <a:ext cx="6234589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2001095" y="3644038"/>
            <a:ext cx="5143536" cy="1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28794" y="3214686"/>
            <a:ext cx="3729064" cy="17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0297" y="2857496"/>
            <a:ext cx="178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5700км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971270" y="2189847"/>
            <a:ext cx="163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7400 км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5" y="1071546"/>
            <a:ext cx="17868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М.Принца Уэльского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8925" y="5429264"/>
            <a:ext cx="15431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М.Марьято</a:t>
            </a:r>
            <a:endParaRPr lang="ru-RU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572131" y="1928802"/>
            <a:ext cx="13983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М.Сент-Чарльз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1071546"/>
            <a:ext cx="17418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М.Мёрчисон</a:t>
            </a:r>
            <a:endParaRPr lang="ru-RU" b="1" dirty="0" smtClean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2357422" y="1857363"/>
            <a:ext cx="233066" cy="23379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6" name="Блок-схема: узел 15"/>
          <p:cNvSpPr/>
          <p:nvPr/>
        </p:nvSpPr>
        <p:spPr>
          <a:xfrm>
            <a:off x="2214546" y="3571875"/>
            <a:ext cx="233066" cy="233797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7" name="TextBox 16"/>
          <p:cNvSpPr txBox="1"/>
          <p:nvPr/>
        </p:nvSpPr>
        <p:spPr>
          <a:xfrm>
            <a:off x="2285983" y="3429000"/>
            <a:ext cx="194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Долина Смерти -86м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59" y="1857364"/>
            <a:ext cx="201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Г.Мак-Кинли,6194м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ньон Колорадо (с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713788" cy="6335712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 flipV="1">
            <a:off x="1600200" y="6946900"/>
            <a:ext cx="534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457325" y="2720975"/>
            <a:ext cx="622935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Особенности рельефа материка.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01625" y="228600"/>
            <a:ext cx="8540750" cy="7778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Рельеф и полезные ископаемые материка.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258888" y="1700213"/>
            <a:ext cx="25923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Arial" charset="0"/>
              </a:rPr>
              <a:t>Рельеф Северной Америки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288" y="2492375"/>
            <a:ext cx="13684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Arial" charset="0"/>
              </a:rPr>
              <a:t>Запад.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916238" y="2492375"/>
            <a:ext cx="14398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Arial" charset="0"/>
              </a:rPr>
              <a:t>Восток.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3850" y="3068638"/>
            <a:ext cx="1346200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Arial" charset="0"/>
              </a:rPr>
              <a:t>Подвижные</a:t>
            </a:r>
          </a:p>
          <a:p>
            <a:pPr algn="ctr"/>
            <a:r>
              <a:rPr lang="ru-RU" sz="1400">
                <a:latin typeface="Arial" charset="0"/>
              </a:rPr>
              <a:t> складчатые </a:t>
            </a:r>
          </a:p>
          <a:p>
            <a:pPr algn="ctr"/>
            <a:r>
              <a:rPr lang="ru-RU" sz="1400">
                <a:latin typeface="Arial" charset="0"/>
              </a:rPr>
              <a:t>области на </a:t>
            </a:r>
          </a:p>
          <a:p>
            <a:pPr algn="ctr"/>
            <a:r>
              <a:rPr lang="ru-RU" sz="1400">
                <a:latin typeface="Arial" charset="0"/>
              </a:rPr>
              <a:t>стыке двух</a:t>
            </a:r>
          </a:p>
          <a:p>
            <a:pPr algn="ctr"/>
            <a:r>
              <a:rPr lang="ru-RU" sz="1400">
                <a:latin typeface="Arial" charset="0"/>
              </a:rPr>
              <a:t> литосферных </a:t>
            </a:r>
          </a:p>
          <a:p>
            <a:pPr algn="ctr"/>
            <a:r>
              <a:rPr lang="ru-RU" sz="1400">
                <a:latin typeface="Arial" charset="0"/>
              </a:rPr>
              <a:t>плит</a:t>
            </a:r>
            <a:r>
              <a:rPr lang="ru-RU">
                <a:latin typeface="Arial" charset="0"/>
              </a:rPr>
              <a:t>.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35150" y="3213100"/>
            <a:ext cx="12954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Arial" charset="0"/>
              </a:rPr>
              <a:t>Платформа.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276600" y="3213100"/>
            <a:ext cx="15113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Arial" charset="0"/>
              </a:rPr>
              <a:t>Древняя </a:t>
            </a:r>
          </a:p>
          <a:p>
            <a:pPr algn="ctr"/>
            <a:r>
              <a:rPr lang="ru-RU" sz="1600">
                <a:latin typeface="Arial" charset="0"/>
              </a:rPr>
              <a:t>складчатость.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724400"/>
            <a:ext cx="1835150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Arial" charset="0"/>
              </a:rPr>
              <a:t>Кордильеры: </a:t>
            </a:r>
          </a:p>
          <a:p>
            <a:pPr algn="ctr"/>
            <a:r>
              <a:rPr lang="ru-RU" sz="1400">
                <a:latin typeface="Arial" charset="0"/>
              </a:rPr>
              <a:t>Скалистые горы, </a:t>
            </a:r>
          </a:p>
          <a:p>
            <a:pPr algn="ctr"/>
            <a:r>
              <a:rPr lang="ru-RU" sz="1400">
                <a:latin typeface="Arial" charset="0"/>
              </a:rPr>
              <a:t>Каскадные горы, </a:t>
            </a:r>
          </a:p>
          <a:p>
            <a:pPr algn="ctr"/>
            <a:r>
              <a:rPr lang="ru-RU" sz="1400">
                <a:latin typeface="Arial" charset="0"/>
              </a:rPr>
              <a:t>Береговые хребты,</a:t>
            </a:r>
          </a:p>
          <a:p>
            <a:pPr algn="ctr"/>
            <a:r>
              <a:rPr lang="ru-RU" sz="1400">
                <a:latin typeface="Arial" charset="0"/>
              </a:rPr>
              <a:t> Сьерра-Невада, </a:t>
            </a:r>
          </a:p>
          <a:p>
            <a:pPr algn="ctr"/>
            <a:r>
              <a:rPr lang="ru-RU" sz="1400">
                <a:latin typeface="Arial" charset="0"/>
              </a:rPr>
              <a:t>Большой Бассейн, </a:t>
            </a:r>
          </a:p>
          <a:p>
            <a:pPr algn="ctr"/>
            <a:r>
              <a:rPr lang="ru-RU" sz="1400">
                <a:latin typeface="Arial" charset="0"/>
              </a:rPr>
              <a:t>  Аляскинский хребет</a:t>
            </a:r>
            <a:r>
              <a:rPr lang="ru-RU">
                <a:latin typeface="Arial" charset="0"/>
              </a:rPr>
              <a:t>.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908175" y="3933825"/>
            <a:ext cx="1655763" cy="1366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latin typeface="Arial" charset="0"/>
              </a:rPr>
              <a:t>Великие равнины, </a:t>
            </a:r>
          </a:p>
          <a:p>
            <a:pPr algn="ctr"/>
            <a:r>
              <a:rPr lang="ru-RU" sz="1400" dirty="0">
                <a:latin typeface="Arial" charset="0"/>
              </a:rPr>
              <a:t>Центральные, </a:t>
            </a:r>
          </a:p>
          <a:p>
            <a:pPr algn="ctr"/>
            <a:r>
              <a:rPr lang="ru-RU" sz="1400" dirty="0" err="1">
                <a:latin typeface="Arial" charset="0"/>
              </a:rPr>
              <a:t>Примексиканская</a:t>
            </a:r>
            <a:r>
              <a:rPr lang="ru-RU" sz="1400" dirty="0">
                <a:latin typeface="Arial" charset="0"/>
              </a:rPr>
              <a:t>, </a:t>
            </a:r>
          </a:p>
          <a:p>
            <a:pPr algn="ctr"/>
            <a:r>
              <a:rPr lang="ru-RU" sz="1400" dirty="0">
                <a:latin typeface="Arial" charset="0"/>
              </a:rPr>
              <a:t>Приатлантическая,</a:t>
            </a:r>
          </a:p>
          <a:p>
            <a:pPr algn="ctr"/>
            <a:r>
              <a:rPr lang="ru-RU" sz="1400" dirty="0" err="1">
                <a:latin typeface="Arial" charset="0"/>
              </a:rPr>
              <a:t>Миссисипская</a:t>
            </a:r>
            <a:r>
              <a:rPr lang="ru-RU" sz="1400" dirty="0">
                <a:latin typeface="Arial" charset="0"/>
              </a:rPr>
              <a:t>.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708400" y="4076700"/>
            <a:ext cx="11509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Arial" charset="0"/>
              </a:rPr>
              <a:t>Аппалачи.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971550" y="2205038"/>
            <a:ext cx="5762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419475" y="2205038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900113" y="29241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900113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484438" y="2924175"/>
            <a:ext cx="574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3851275" y="2924175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211638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48443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003800" y="4581525"/>
            <a:ext cx="39608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600" b="1" i="1">
                <a:latin typeface="Arial" charset="0"/>
              </a:rPr>
              <a:t>Наивысшая отметка материка</a:t>
            </a:r>
          </a:p>
          <a:p>
            <a:r>
              <a:rPr lang="ru-RU" sz="1600" b="1" i="1">
                <a:latin typeface="Arial" charset="0"/>
              </a:rPr>
              <a:t> г. Мак-кинли 6194 м.</a:t>
            </a:r>
          </a:p>
          <a:p>
            <a:pPr>
              <a:buFontTx/>
              <a:buChar char="•"/>
            </a:pPr>
            <a:r>
              <a:rPr lang="ru-RU" sz="1600" b="1" i="1">
                <a:latin typeface="Arial" charset="0"/>
              </a:rPr>
              <a:t>Наименьшая  Долина Смерти -86 м.</a:t>
            </a:r>
          </a:p>
          <a:p>
            <a:pPr>
              <a:buFontTx/>
              <a:buChar char="•"/>
            </a:pPr>
            <a:r>
              <a:rPr lang="ru-RU" sz="1600" b="1" i="1">
                <a:latin typeface="Arial" charset="0"/>
              </a:rPr>
              <a:t>Самый высокий вулкан Орисабо 5700м. </a:t>
            </a:r>
          </a:p>
          <a:p>
            <a:endParaRPr lang="ru-RU" sz="1600" b="1" i="1">
              <a:latin typeface="Arial" charset="0"/>
            </a:endParaRPr>
          </a:p>
        </p:txBody>
      </p:sp>
      <p:pic>
        <p:nvPicPr>
          <p:cNvPr id="21" name="Picture 30" descr="Рельеф Северной Аме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49825" y="1268413"/>
            <a:ext cx="4194175" cy="2795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 В центре материка расположены Центральные равнины с высотами от 200 до 500 м. и относительно выровненной поверхностью. В рельефе северных и центральных районах сохранились следы древнего четвертичного оледенения.</a:t>
            </a:r>
            <a:endParaRPr lang="ru-RU" sz="2400" i="1" dirty="0"/>
          </a:p>
        </p:txBody>
      </p:sp>
      <p:pic>
        <p:nvPicPr>
          <p:cNvPr id="3" name="Picture 12" descr="Пусты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636838"/>
            <a:ext cx="3960813" cy="3455987"/>
          </a:xfrm>
          <a:prstGeom prst="rect">
            <a:avLst/>
          </a:prstGeom>
          <a:noFill/>
        </p:spPr>
      </p:pic>
      <p:pic>
        <p:nvPicPr>
          <p:cNvPr id="4" name="Picture 11" descr="Великие равн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643182"/>
            <a:ext cx="4392613" cy="352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1158</Words>
  <Application>Microsoft Office PowerPoint</Application>
  <PresentationFormat>Экран (4:3)</PresentationFormat>
  <Paragraphs>158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Открытая</vt:lpstr>
      <vt:lpstr>Северная Америка</vt:lpstr>
      <vt:lpstr>История открытия и исследования материка.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Америка</dc:title>
  <cp:lastModifiedBy>Admin</cp:lastModifiedBy>
  <cp:revision>14</cp:revision>
  <dcterms:modified xsi:type="dcterms:W3CDTF">2015-02-25T05:18:27Z</dcterms:modified>
</cp:coreProperties>
</file>