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259" r:id="rId5"/>
    <p:sldId id="281" r:id="rId6"/>
    <p:sldId id="260" r:id="rId7"/>
    <p:sldId id="275" r:id="rId8"/>
    <p:sldId id="276" r:id="rId9"/>
    <p:sldId id="279" r:id="rId10"/>
    <p:sldId id="283" r:id="rId11"/>
    <p:sldId id="284" r:id="rId12"/>
    <p:sldId id="285" r:id="rId13"/>
    <p:sldId id="28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60"/>
  </p:normalViewPr>
  <p:slideViewPr>
    <p:cSldViewPr>
      <p:cViewPr>
        <p:scale>
          <a:sx n="55" d="100"/>
          <a:sy n="55" d="100"/>
        </p:scale>
        <p:origin x="-1109" y="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7158E-CE57-4F1A-8A95-D8CAECB2C474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7CE9F-1209-4747-A9AE-801396202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56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1771-F9BE-4D07-BA3A-A2BB6A111C80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29C10-D4F2-41C1-9314-12A5A582B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9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678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72E56-EBCA-45AB-810A-BA371300B43E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34046-C6E9-48CA-A243-EEA176F5E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8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0E5C-11D4-42AF-A84D-1284DDD70669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91615-E598-4A5A-B05C-839667022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9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2A628-201A-4942-87CB-6657CA3A562C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2E254-5582-4F33-818C-EFD9BA65F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3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B8820-B1B6-4CE7-B16C-A50ABC347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38DA7-481A-4B34-B892-82FC72DF6D89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083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FAF0A-C100-4D2B-A7B4-34A839D22F1B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01A8-D586-4235-90E6-05440085F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9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BF636-9A6B-406D-9F3B-8E0C513B4E02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48DF4-5C6F-4C63-B8A9-A1646DA5D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10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C9819-8949-4582-A974-4B702882387A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53672-CF06-4B97-BA35-AC04CEB64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40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A54DB-3C58-4EEA-8241-AB268AD8B99B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56781-2E18-4608-94C2-769C69CE7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019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748CA-FD48-470C-AA19-D5B15DE8F3F4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D8093-E4F5-4A36-81AE-A295D79DC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86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3880E03-3335-47E2-9479-0FD76377C82E}" type="datetimeFigureOut">
              <a:rPr lang="ru-RU"/>
              <a:pPr>
                <a:defRPr/>
              </a:pPr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EB49A24-B6C0-4424-95D4-78D796CC1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691" r:id="rId3"/>
    <p:sldLayoutId id="2147483700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4;&#1050;&#1054;&#1051;&#1040;%202\4%20&#1050;&#1051;&#1040;&#1057;&#1057;\&#1050;&#1048;&#1056;&#1048;&#1051;&#1051;%20&#1048;%20&#1052;&#1045;&#1060;&#1054;&#1044;&#1048;&#1049;.&#1043;&#1048;&#1052;&#1053;\&#1075;&#1080;&#1084;&#1085;%20&#1082;&#1080;&#1088;&#1080;&#1083;&#1083;&#1091;%20&#1080;%20&#1084;&#1077;&#1092;&#1086;&#1076;&#1080;&#1102;.mp3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создатели славянской азбуки. 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8100" prst="slop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"Кирилл и </a:t>
            </a:r>
            <a:r>
              <a:rPr lang="ru-RU" b="1" spc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Мефодий</a:t>
            </a:r>
            <a:r>
              <a:rPr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"</a:t>
            </a: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  </a:t>
            </a:r>
            <a:endParaRPr lang="ru-RU" b="1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>
    <p:fad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yo_samara_pam_65800347222[1]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4563" y="1785938"/>
            <a:ext cx="4643437" cy="48577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6605" y="149526"/>
            <a:ext cx="8472870" cy="192301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Памятник святым равноапостольным братьям Кириллу и </a:t>
            </a:r>
            <a:r>
              <a:rPr lang="ru-RU" b="1" spc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Мефодию</a:t>
            </a: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Самаре.</a:t>
            </a:r>
            <a:b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0.pamyatnik_kirilu_i_mephodiu[1]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0313" y="1905000"/>
            <a:ext cx="4143375" cy="46672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9241" y="581460"/>
            <a:ext cx="7907807" cy="1705807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Памятник Кириллу и </a:t>
            </a:r>
            <a:r>
              <a:rPr lang="ru-RU" b="1" spc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Мефодию</a:t>
            </a: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Славянской площади в Москве. </a:t>
            </a:r>
            <a:b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p7105[1]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0" y="1524000"/>
            <a:ext cx="6643688" cy="50482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Памятник в Севастополе (открыт в 2008 г.)</a:t>
            </a:r>
            <a:b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pic>
        <p:nvPicPr>
          <p:cNvPr id="6" name="Содержимое 3" descr="solnet-ee-sp9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428625"/>
            <a:ext cx="4572000" cy="60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гимн кириллу и мефоди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451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90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1638" y="1557338"/>
            <a:ext cx="4608512" cy="45386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smtClean="0"/>
              <a:t>Ежегодно 24 мая во всех славянских странах торжественно прославляют святых Кирилла и Мефодия - создателей славянской письменности.</a:t>
            </a:r>
            <a:br>
              <a:rPr lang="ru-RU" altLang="ru-RU" sz="2400" smtClean="0"/>
            </a:br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/>
              <a:t>24 мая Церковь совершает память святых равноапостольных братьев Кирилла и Мефодия. Братья были православными монахами, славянскую азбуку создали в греческом монастыре.</a:t>
            </a:r>
            <a:br>
              <a:rPr lang="ru-RU" altLang="ru-RU" sz="2400" smtClean="0"/>
            </a:br>
            <a:r>
              <a:rPr lang="ru-RU" altLang="ru-RU" sz="2400" smtClean="0"/>
              <a:t/>
            </a:r>
            <a:br>
              <a:rPr lang="ru-RU" altLang="ru-RU" sz="2400" smtClean="0"/>
            </a:br>
            <a:endParaRPr lang="ru-RU" altLang="ru-RU" sz="2400" smtClean="0"/>
          </a:p>
        </p:txBody>
      </p:sp>
      <p:sp>
        <p:nvSpPr>
          <p:cNvPr id="5123" name="WordArt 5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135938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ДЕНЬ СЛАВЯНСКОЙ ПИСЬМЕННОСТИ </a:t>
            </a:r>
          </a:p>
          <a:p>
            <a:pPr algn="ctr"/>
            <a:r>
              <a:rPr lang="ru-RU" sz="2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   И КУЛЬТУРЫ</a:t>
            </a:r>
          </a:p>
        </p:txBody>
      </p:sp>
      <p:pic>
        <p:nvPicPr>
          <p:cNvPr id="5124" name="Picture 6" descr="щгепс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3465512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260350"/>
            <a:ext cx="4027487" cy="58658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smtClean="0"/>
              <a:t>Славянская письменность была создана в IX веке, около 862 года. Новый алфавит получил название </a:t>
            </a:r>
            <a:r>
              <a:rPr lang="ru-RU" altLang="ru-RU" sz="2400" smtClean="0">
                <a:solidFill>
                  <a:schemeClr val="accent2"/>
                </a:solidFill>
              </a:rPr>
              <a:t>«кириллица»</a:t>
            </a:r>
            <a:r>
              <a:rPr lang="ru-RU" altLang="ru-RU" sz="2400" smtClean="0"/>
              <a:t> по имени византийца Константина, который, приняв монашество, стал Кириллом. А помогал ему в богоугодном деле образования славянских народов старший брат Мефодий. </a:t>
            </a:r>
            <a:br>
              <a:rPr lang="ru-RU" altLang="ru-RU" sz="2400" smtClean="0"/>
            </a:br>
            <a:r>
              <a:rPr lang="ru-RU" altLang="ru-RU" sz="2400" smtClean="0"/>
              <a:t>Кирилл создал славянскую азбуку на основе греческой, существенно изменив ее, чтобы передать славянскую звуковую систему. Были созданы две азбуки - глаголица и кириллица.</a:t>
            </a:r>
          </a:p>
          <a:p>
            <a:pPr eaLnBrk="1" hangingPunct="1"/>
            <a:endParaRPr lang="ru-RU" altLang="ru-RU" sz="2400" smtClean="0"/>
          </a:p>
        </p:txBody>
      </p:sp>
      <p:pic>
        <p:nvPicPr>
          <p:cNvPr id="6147" name="Picture 4" descr="апо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8838" y="1773238"/>
            <a:ext cx="3860800" cy="3887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8313" y="1773238"/>
            <a:ext cx="8305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smtClean="0">
                <a:solidFill>
                  <a:srgbClr val="E7BC29"/>
                </a:solidFill>
                <a:latin typeface="Arial" charset="0"/>
              </a:rPr>
              <a:t>За что их </a:t>
            </a:r>
            <a:r>
              <a:rPr lang="ru-RU" altLang="ru-RU" sz="3200" smtClean="0">
                <a:solidFill>
                  <a:srgbClr val="E7BC29"/>
                </a:solidFill>
                <a:latin typeface="Arial" charset="0"/>
              </a:rPr>
              <a:t>чтят</a:t>
            </a:r>
            <a:r>
              <a:rPr lang="ru-RU" altLang="ru-RU" sz="3200" b="1" smtClean="0">
                <a:solidFill>
                  <a:srgbClr val="E7BC29"/>
                </a:solidFill>
                <a:latin typeface="Arial" charset="0"/>
              </a:rPr>
              <a:t> спустя столько веков?</a:t>
            </a:r>
            <a:endParaRPr lang="ru-RU" altLang="ru-RU" sz="3200" smtClean="0">
              <a:latin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01638" y="6569"/>
            <a:ext cx="8305800" cy="198120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/>
                <a:solidFill>
                  <a:schemeClr val="accent3"/>
                </a:solidFill>
                <a:effectLst/>
              </a:rPr>
              <a:t>Кто же такие Кирилл и </a:t>
            </a:r>
            <a:r>
              <a:rPr lang="ru-RU" b="1" spc="0" err="1" smtClean="0">
                <a:ln/>
                <a:solidFill>
                  <a:schemeClr val="accent3"/>
                </a:solidFill>
                <a:effectLst/>
              </a:rPr>
              <a:t>Мефодий</a:t>
            </a:r>
            <a:r>
              <a:rPr lang="ru-RU" b="1" spc="0" smtClean="0">
                <a:ln/>
                <a:solidFill>
                  <a:schemeClr val="accent3"/>
                </a:solidFill>
                <a:effectLst/>
              </a:rPr>
              <a:t>?</a:t>
            </a:r>
            <a:endParaRPr lang="ru-RU"/>
          </a:p>
        </p:txBody>
      </p:sp>
      <p:pic>
        <p:nvPicPr>
          <p:cNvPr id="7172" name="Picture 8" descr="=08н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420938"/>
            <a:ext cx="5329237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[1]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620713"/>
            <a:ext cx="3929062" cy="5572125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0" y="692150"/>
            <a:ext cx="3978275" cy="456882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2800" smtClean="0">
                <a:solidFill>
                  <a:schemeClr val="tx1"/>
                </a:solidFill>
              </a:rPr>
              <a:t>Кирилл и Мефодий происходили из византийского города Салоники (Солуни). В семье было семь сыновей, причём Мефодий — старший, а Кирилл — младший из них</a:t>
            </a:r>
            <a:r>
              <a:rPr lang="ru-RU" altLang="ru-RU" sz="2800" baseline="30000" smtClean="0">
                <a:solidFill>
                  <a:schemeClr val="tx1"/>
                </a:solidFill>
              </a:rPr>
              <a:t> </a:t>
            </a:r>
            <a:r>
              <a:rPr lang="ru-RU" altLang="ru-RU" sz="280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2800" smtClean="0">
                <a:solidFill>
                  <a:schemeClr val="tx1"/>
                </a:solidFill>
                <a:latin typeface="Arial" charset="0"/>
              </a:rPr>
              <a:t>И</a:t>
            </a:r>
            <a:r>
              <a:rPr lang="ru-RU" altLang="ru-RU" sz="2800" smtClean="0">
                <a:solidFill>
                  <a:schemeClr val="tx1"/>
                </a:solidFill>
              </a:rPr>
              <a:t>звестно, что Кирилл и Мефодий были болгарами . </a:t>
            </a:r>
            <a:endParaRPr lang="ru-RU" altLang="ru-RU" sz="2800" smtClean="0">
              <a:solidFill>
                <a:schemeClr val="tx1"/>
              </a:solidFill>
              <a:latin typeface="Arial" charset="0"/>
            </a:endParaRPr>
          </a:p>
          <a:p>
            <a:pPr eaLnBrk="1" hangingPunct="1"/>
            <a:endParaRPr lang="ru-RU" altLang="ru-RU" sz="2800" smtClean="0"/>
          </a:p>
        </p:txBody>
      </p:sp>
      <p:pic>
        <p:nvPicPr>
          <p:cNvPr id="2" name="Содержимое 4" descr="1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3929062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4" descr="1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3929062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1"/>
          </p:nvPr>
        </p:nvSpPr>
        <p:spPr>
          <a:xfrm>
            <a:off x="468313" y="476250"/>
            <a:ext cx="3816350" cy="6122988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latin typeface="Arial" charset="0"/>
              </a:rPr>
              <a:t>Будучи монахами, Константин и Мефодий переводили церковные книги с </a:t>
            </a:r>
            <a:r>
              <a:rPr lang="ru-RU" altLang="ru-RU" sz="2800" smtClean="0">
                <a:solidFill>
                  <a:schemeClr val="accent2"/>
                </a:solidFill>
                <a:latin typeface="Arial" charset="0"/>
              </a:rPr>
              <a:t>греческого </a:t>
            </a:r>
            <a:r>
              <a:rPr lang="ru-RU" altLang="ru-RU" sz="2800" smtClean="0">
                <a:latin typeface="Arial" charset="0"/>
              </a:rPr>
              <a:t>на </a:t>
            </a:r>
            <a:r>
              <a:rPr lang="ru-RU" altLang="ru-RU" sz="2800" smtClean="0">
                <a:solidFill>
                  <a:schemeClr val="accent2"/>
                </a:solidFill>
                <a:latin typeface="Arial" charset="0"/>
              </a:rPr>
              <a:t>славянский язык</a:t>
            </a:r>
            <a:r>
              <a:rPr lang="ru-RU" altLang="ru-RU" sz="2800" smtClean="0">
                <a:latin typeface="Arial" charset="0"/>
              </a:rPr>
              <a:t>, обучали славян чтению, письму и ведению богослужения на славянском языке..</a:t>
            </a:r>
          </a:p>
          <a:p>
            <a:pPr eaLnBrk="1" hangingPunct="1"/>
            <a:endParaRPr lang="ru-RU" altLang="ru-RU" sz="2800" smtClean="0">
              <a:latin typeface="Arial" charset="0"/>
            </a:endParaRPr>
          </a:p>
        </p:txBody>
      </p:sp>
      <p:pic>
        <p:nvPicPr>
          <p:cNvPr id="9219" name="Picture 6" descr="он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92150"/>
            <a:ext cx="3889375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Содержимое 1"/>
          <p:cNvSpPr>
            <a:spLocks/>
          </p:cNvSpPr>
          <p:nvPr/>
        </p:nvSpPr>
        <p:spPr bwMode="auto">
          <a:xfrm>
            <a:off x="468313" y="1484313"/>
            <a:ext cx="381635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/>
            <a:endParaRPr lang="ru-RU" alt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0" y="981075"/>
            <a:ext cx="4464050" cy="518795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Глаго́лица</a:t>
            </a:r>
            <a:r>
              <a:rPr lang="ru-RU" altLang="ru-RU" smtClean="0"/>
              <a:t> — одна из первых славянских азбук. Предполагается, что именно глаголицу создал славянский просветитель св. Константин (Кирилл), а кириллицу разработал его последователь Климент Охридский на основе греческого унциального письма (устава) 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50" y="-236538"/>
            <a:ext cx="8229600" cy="1219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глаголица?</a:t>
            </a:r>
            <a:endParaRPr lang="ru-RU" b="1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4" name="Picture 5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412875"/>
            <a:ext cx="4427538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0" y="1196975"/>
            <a:ext cx="4978400" cy="48275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3200" b="1" smtClean="0"/>
              <a:t>Кири́ллица</a:t>
            </a:r>
            <a:r>
              <a:rPr lang="ru-RU" altLang="ru-RU" sz="3200" smtClean="0"/>
              <a:t> —: одна из двух (наряду с глаголицей) древних азбук  для старославянского языка;</a:t>
            </a:r>
          </a:p>
          <a:p>
            <a:pPr eaLnBrk="1" hangingPunct="1">
              <a:lnSpc>
                <a:spcPct val="90000"/>
              </a:lnSpc>
            </a:pPr>
            <a:endParaRPr lang="ru-RU" altLang="ru-RU" sz="32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7663" y="6350"/>
            <a:ext cx="8229600" cy="1219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</a:t>
            </a:r>
            <a:r>
              <a:rPr lang="ru-RU" b="1" spc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кирилица</a:t>
            </a:r>
            <a:r>
              <a:rPr lang="ru-RU"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b="1" spc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8" name="Picture 5" descr="Kiev_Glagolitic_list_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341438"/>
            <a:ext cx="3379787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1985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04813"/>
            <a:ext cx="426720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1"/>
          <p:cNvSpPr>
            <a:spLocks noChangeArrowheads="1"/>
          </p:cNvSpPr>
          <p:nvPr/>
        </p:nvSpPr>
        <p:spPr bwMode="auto">
          <a:xfrm rot="10800000" flipV="1">
            <a:off x="322263" y="1905000"/>
            <a:ext cx="3602037" cy="31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  <a:r>
              <a:rPr lang="ru-RU" altLang="ru-RU" sz="2800"/>
              <a:t> памятник Кириллу и Мефодию.</a:t>
            </a:r>
          </a:p>
          <a:p>
            <a:pPr eaLnBrk="1" hangingPunct="1"/>
            <a:r>
              <a:rPr lang="ru-RU" altLang="ru-RU" sz="2800"/>
              <a:t>в Саратове </a:t>
            </a:r>
          </a:p>
          <a:p>
            <a:pPr eaLnBrk="1" hangingPunct="1"/>
            <a:r>
              <a:rPr lang="ru-RU" altLang="ru-RU" sz="2800">
                <a:solidFill>
                  <a:srgbClr val="FF9900"/>
                </a:solidFill>
              </a:rPr>
              <a:t>«ИМ МЫ ОБЯЗАНЫ ЯЗЫКОМ, ПИСЬМЕННОСТЬЮ, КУЛЬТУРОЙ»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348</TotalTime>
  <Words>230</Words>
  <Application>Microsoft Office PowerPoint</Application>
  <PresentationFormat>Экран (4:3)</PresentationFormat>
  <Paragraphs>23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Constantia</vt:lpstr>
      <vt:lpstr>Wingdings 2</vt:lpstr>
      <vt:lpstr>Calibri</vt:lpstr>
      <vt:lpstr>Бумажная</vt:lpstr>
      <vt:lpstr>"Кирилл и Мефодий"   </vt:lpstr>
      <vt:lpstr>Презентация PowerPoint</vt:lpstr>
      <vt:lpstr>Презентация PowerPoint</vt:lpstr>
      <vt:lpstr>Кто же такие Кирилл и Мефодий?</vt:lpstr>
      <vt:lpstr>Презентация PowerPoint</vt:lpstr>
      <vt:lpstr>Презентация PowerPoint</vt:lpstr>
      <vt:lpstr>Что такое глаголица?</vt:lpstr>
      <vt:lpstr>Что такое кирилица?</vt:lpstr>
      <vt:lpstr>Презентация PowerPoint</vt:lpstr>
      <vt:lpstr>Памятник святым равноапостольным братьям Кириллу и Мефодию в Самаре. </vt:lpstr>
      <vt:lpstr>Памятник Кириллу и Мефодию на Славянской площади в Москве.  </vt:lpstr>
      <vt:lpstr>Памятник в Севастополе (открыт в 2008 г.) </vt:lpstr>
      <vt:lpstr>Презентация PowerPoint</vt:lpstr>
    </vt:vector>
  </TitlesOfParts>
  <Company>RUSSIA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"Кирилл и Мефодий" - создатели славянской азбуки".</dc:title>
  <dc:creator>XP GAME 2007</dc:creator>
  <cp:lastModifiedBy>Татьяна Гондаренко</cp:lastModifiedBy>
  <cp:revision>24</cp:revision>
  <dcterms:created xsi:type="dcterms:W3CDTF">2009-04-27T17:42:44Z</dcterms:created>
  <dcterms:modified xsi:type="dcterms:W3CDTF">2020-04-13T17:46:06Z</dcterms:modified>
</cp:coreProperties>
</file>