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65" r:id="rId4"/>
    <p:sldId id="279" r:id="rId5"/>
    <p:sldId id="278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8;&#1072;&#1079;&#1085;&#1099;&#1077;%20&#1087;&#1088;&#1077;&#1079;&#1077;&#1085;&#1090;&#1072;&#1094;&#1080;&#1080;\8-9%20&#1082;&#1083;&#1072;&#1089;&#1089;\&#1079;&#1072;&#1087;&#1072;&#1076;&#1085;&#1072;&#1103;%20&#1089;&#1080;&#1073;&#1080;&#1088;&#1100;\11-&#1047;&#1072;&#1087;&#1072;&#1076;&#1085;&#1072;&#1103;%20&#1057;&#1080;&#1073;&#1080;&#1088;&#1100;.mp3" TargetMode="Externa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s.ru/i/novosibirsk_from_air/IMG_3366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hyperlink" Target="http://www.russ-dom.ru/IMAGES/svadba/svadba26.jpg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:\Documents and Settings\вячеслав\Рабочий стол\мама\сибирь\01.jpg"/>
          <p:cNvPicPr>
            <a:picLocks noChangeAspect="1" noChangeArrowheads="1"/>
          </p:cNvPicPr>
          <p:nvPr/>
        </p:nvPicPr>
        <p:blipFill>
          <a:blip r:embed="rId2" cstate="print"/>
          <a:srcRect b="54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err="1" smtClean="0">
                <a:solidFill>
                  <a:srgbClr val="0070C0"/>
                </a:solidFill>
                <a:latin typeface="Impact" pitchFamily="34" charset="0"/>
              </a:rPr>
              <a:t>Западно</a:t>
            </a:r>
            <a:r>
              <a:rPr lang="ru-RU" sz="7200" dirty="0" smtClean="0">
                <a:solidFill>
                  <a:srgbClr val="0070C0"/>
                </a:solidFill>
                <a:latin typeface="Impact" pitchFamily="34" charset="0"/>
              </a:rPr>
              <a:t> – Сибирская равнина</a:t>
            </a:r>
            <a:endParaRPr lang="ru-RU" sz="7200" dirty="0">
              <a:solidFill>
                <a:srgbClr val="0070C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142852"/>
            <a:ext cx="99298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b="1" dirty="0" smtClean="0">
                <a:solidFill>
                  <a:srgbClr val="0070C0"/>
                </a:solidFill>
                <a:latin typeface="Arial Black" pitchFamily="34" charset="0"/>
              </a:rPr>
              <a:t>Внутренние воды: другие типы</a:t>
            </a:r>
            <a:endParaRPr lang="ru-RU" sz="39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140200" y="1844675"/>
            <a:ext cx="5003800" cy="482441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В Западной Сибири много замкнутых неглубоких бессточных озерных котловин.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Крупнейшее озеро – Чаны.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На юге много соленых озер.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На Крайнем Севере до широты полярного круга имеется многолетняя мерзлота.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На глубине 800 – 3000м обнаружены подземные артезианские воды с </a:t>
            </a:r>
            <a:r>
              <a:rPr lang="en-US" dirty="0" smtClean="0">
                <a:latin typeface="Arial Black" pitchFamily="34" charset="0"/>
              </a:rPr>
              <a:t>t</a:t>
            </a:r>
            <a:r>
              <a:rPr lang="ru-RU" dirty="0" smtClean="0">
                <a:latin typeface="Arial Black" pitchFamily="34" charset="0"/>
              </a:rPr>
              <a:t>=25-100</a:t>
            </a:r>
            <a:r>
              <a:rPr lang="en-US" dirty="0" smtClean="0">
                <a:latin typeface="Arial Black" pitchFamily="34" charset="0"/>
                <a:cs typeface="Times New Roman"/>
              </a:rPr>
              <a:t>º</a:t>
            </a:r>
            <a:r>
              <a:rPr lang="ru-RU" dirty="0" smtClean="0">
                <a:latin typeface="Arial Black" pitchFamily="34" charset="0"/>
                <a:cs typeface="Times New Roman"/>
              </a:rPr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  <a:cs typeface="Times New Roman"/>
              </a:rPr>
              <a:t>Территория сильно заболочена: на площади 320 тыс. км² сосредоточено 1000км³ воды.</a:t>
            </a:r>
            <a:endParaRPr lang="ru-RU" dirty="0" smtClean="0">
              <a:latin typeface="Arial Black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557338"/>
            <a:ext cx="2808287" cy="4318000"/>
          </a:xfrm>
          <a:ln>
            <a:solidFill>
              <a:schemeClr val="accent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Picture 6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68863"/>
            <a:ext cx="4067175" cy="19891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348807" y="261245"/>
            <a:ext cx="8383852" cy="1012843"/>
          </a:xfrm>
          <a:prstGeom prst="rect">
            <a:avLst/>
          </a:prstGeom>
        </p:spPr>
        <p:txBody>
          <a:bodyPr wrap="none" lIns="80220" tIns="40110" rIns="80220" bIns="4011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Заболоченность Западной Сибири</a:t>
            </a: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3816023" y="3175440"/>
            <a:ext cx="1766265" cy="1458495"/>
          </a:xfrm>
          <a:prstGeom prst="hexagon">
            <a:avLst>
              <a:gd name="adj" fmla="val 3043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pPr algn="ctr"/>
            <a:r>
              <a:rPr lang="ru-RU" sz="2100" b="1" dirty="0"/>
              <a:t>Причины</a:t>
            </a:r>
            <a:r>
              <a:rPr lang="ru-RU" sz="2100" dirty="0"/>
              <a:t> </a:t>
            </a:r>
            <a:r>
              <a:rPr lang="ru-RU" sz="1600" dirty="0"/>
              <a:t> </a:t>
            </a: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475266" y="5583913"/>
            <a:ext cx="2755707" cy="57138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pPr algn="ctr"/>
            <a:r>
              <a:rPr lang="ru-RU" sz="1600" dirty="0"/>
              <a:t> </a:t>
            </a:r>
            <a:r>
              <a:rPr lang="ru-RU" b="1" dirty="0"/>
              <a:t>половодье на реках</a:t>
            </a:r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5769892" y="5583913"/>
            <a:ext cx="3151762" cy="568589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pPr algn="ctr"/>
            <a:r>
              <a:rPr lang="ru-RU" sz="1600" dirty="0"/>
              <a:t> </a:t>
            </a:r>
            <a:r>
              <a:rPr lang="ru-RU" b="1" dirty="0"/>
              <a:t>торф удерживает воды</a:t>
            </a:r>
          </a:p>
          <a:p>
            <a:pPr algn="ctr"/>
            <a:r>
              <a:rPr lang="ru-RU" b="1" dirty="0"/>
              <a:t>больше своего веса </a:t>
            </a:r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6210416" y="1781208"/>
            <a:ext cx="2269324" cy="56998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r>
              <a:rPr lang="ru-RU" b="1"/>
              <a:t>плоский рельеф</a:t>
            </a: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6399411" y="3745427"/>
            <a:ext cx="2269324" cy="50712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220" tIns="40110" rIns="80220" bIns="40110" anchor="ctr"/>
          <a:lstStyle/>
          <a:p>
            <a:endParaRPr lang="ru-RU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411341" y="3745426"/>
            <a:ext cx="2502788" cy="56998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pPr algn="ctr"/>
            <a:r>
              <a:rPr lang="ru-RU" sz="1600" dirty="0"/>
              <a:t> </a:t>
            </a:r>
            <a:r>
              <a:rPr lang="ru-RU" b="1" dirty="0"/>
              <a:t>низкие температуры</a:t>
            </a:r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915790" y="1846868"/>
            <a:ext cx="2249868" cy="56998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0132" tIns="40064" rIns="80132" bIns="40064" anchor="ctr"/>
          <a:lstStyle/>
          <a:p>
            <a:pPr algn="ctr"/>
            <a:r>
              <a:rPr lang="ru-RU" sz="1600" dirty="0"/>
              <a:t> </a:t>
            </a:r>
            <a:r>
              <a:rPr lang="ru-RU" b="1" dirty="0"/>
              <a:t>избыточное</a:t>
            </a:r>
          </a:p>
          <a:p>
            <a:pPr algn="ctr"/>
            <a:r>
              <a:rPr lang="ru-RU" b="1" dirty="0"/>
              <a:t> увлажнение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399411" y="3682560"/>
            <a:ext cx="2269324" cy="64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многолетняя    мерзлота</a:t>
            </a:r>
            <a:r>
              <a:rPr lang="ru-RU"/>
              <a:t> </a:t>
            </a:r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 flipH="1">
            <a:off x="3058655" y="4632537"/>
            <a:ext cx="1197892" cy="95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 flipV="1">
            <a:off x="5138984" y="2225462"/>
            <a:ext cx="1008897" cy="9499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5643433" y="3935422"/>
            <a:ext cx="7559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 flipH="1">
            <a:off x="2933585" y="3935422"/>
            <a:ext cx="882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5138984" y="4632537"/>
            <a:ext cx="882438" cy="95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 flipH="1" flipV="1">
            <a:off x="3185114" y="2351195"/>
            <a:ext cx="1071433" cy="8242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0220" tIns="40110" rIns="80220" bIns="4011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 animBg="1"/>
      <p:bldP spid="31752" grpId="0" animBg="1"/>
      <p:bldP spid="31753" grpId="0" animBg="1"/>
      <p:bldP spid="31755" grpId="0" animBg="1"/>
      <p:bldP spid="31756" grpId="0" animBg="1"/>
      <p:bldP spid="31757" grpId="0" animBg="1"/>
      <p:bldP spid="31758" grpId="0" animBg="1"/>
      <p:bldP spid="31759" grpId="0"/>
      <p:bldP spid="31761" grpId="0" animBg="1"/>
      <p:bldP spid="31762" grpId="0" animBg="1"/>
      <p:bldP spid="31763" grpId="0" animBg="1"/>
      <p:bldP spid="31764" grpId="0" animBg="1"/>
      <p:bldP spid="31765" grpId="0" animBg="1"/>
      <p:bldP spid="317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3203848" y="260648"/>
            <a:ext cx="5940152" cy="424847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Васюганские болота — одни из самых больших болот в мире, расположены в междуречье Оби и Иртыша, на территории Васюганской равнины.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Площадь 53 тыс. км², протяжённость с запада на восток — 573 км, с севера на юг — 320 км.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Возникли около 10 тысяч лет назад и с тех пор постоянно увеличиваются.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Являются основным источником пресной воды в регионе (400 км³), здесь расположены около 800 тыс. озёр, множество рек берут в них начало 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Болота содержат огромные запасы торфа и противодействуют парниковому эффекту, связывая углерод, являются домом для многочисленной местной фауны, в том числе редкой.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19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19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24400"/>
            <a:ext cx="9144000" cy="17287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0070C0"/>
                </a:solidFill>
                <a:latin typeface="Impact" pitchFamily="34" charset="0"/>
              </a:rPr>
              <a:t>Васюганские болота - гордость России</a:t>
            </a:r>
            <a:endParaRPr lang="ru-RU" sz="6000" b="1" dirty="0">
              <a:solidFill>
                <a:srgbClr val="0070C0"/>
              </a:solidFill>
              <a:latin typeface="Impact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3375"/>
            <a:ext cx="2736850" cy="19685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154" name="Picture 2" descr="C:\Documents and Settings\Admin\Рабочий стол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565400"/>
            <a:ext cx="2736850" cy="205422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западная сибирь\800px-Vasyug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42863"/>
            <a:ext cx="9144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западная сибирь\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500042"/>
            <a:ext cx="4417833" cy="33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11-Западная Сиби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вячеслав\Рабочий стол\мама\сибирь\2729266_IMG_387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28604"/>
            <a:ext cx="396353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вячеслав\Рабочий стол\мама\сибирь\trees1.jpg"/>
          <p:cNvPicPr>
            <a:picLocks noChangeAspect="1" noChangeArrowheads="1"/>
          </p:cNvPicPr>
          <p:nvPr/>
        </p:nvPicPr>
        <p:blipFill>
          <a:blip r:embed="rId8" cstate="print"/>
          <a:srcRect t="3750"/>
          <a:stretch>
            <a:fillRect/>
          </a:stretch>
        </p:blipFill>
        <p:spPr bwMode="auto">
          <a:xfrm>
            <a:off x="2223834" y="1785926"/>
            <a:ext cx="6610580" cy="477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западная сибирь\3.JPG"/>
          <p:cNvPicPr>
            <a:picLocks noChangeAspect="1" noChangeArrowheads="1"/>
          </p:cNvPicPr>
          <p:nvPr/>
        </p:nvPicPr>
        <p:blipFill>
          <a:blip r:embed="rId9" cstate="print"/>
          <a:srcRect l="13519"/>
          <a:stretch>
            <a:fillRect/>
          </a:stretch>
        </p:blipFill>
        <p:spPr bwMode="auto">
          <a:xfrm>
            <a:off x="3250708" y="319358"/>
            <a:ext cx="2830906" cy="58796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4" descr="C:\Documents and Settings\вячеслав\Рабочий стол\мама\сибирь\018.jpg"/>
          <p:cNvPicPr>
            <a:picLocks noChangeAspect="1" noChangeArrowheads="1"/>
          </p:cNvPicPr>
          <p:nvPr/>
        </p:nvPicPr>
        <p:blipFill>
          <a:blip r:embed="rId10" cstate="print"/>
          <a:srcRect b="7547"/>
          <a:stretch>
            <a:fillRect/>
          </a:stretch>
        </p:blipFill>
        <p:spPr bwMode="auto">
          <a:xfrm>
            <a:off x="428596" y="2285992"/>
            <a:ext cx="6365235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Documents and Settings\вячеслав\Рабочий стол\мама\сибирь\taiga.jpg"/>
          <p:cNvPicPr>
            <a:picLocks noChangeAspect="1" noChangeArrowheads="1"/>
          </p:cNvPicPr>
          <p:nvPr/>
        </p:nvPicPr>
        <p:blipFill>
          <a:blip r:embed="rId11" cstate="print"/>
          <a:srcRect t="5000"/>
          <a:stretch>
            <a:fillRect/>
          </a:stretch>
        </p:blipFill>
        <p:spPr bwMode="auto">
          <a:xfrm>
            <a:off x="785786" y="928670"/>
            <a:ext cx="7715304" cy="5497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 rot="21110522">
            <a:off x="1749893" y="2839802"/>
            <a:ext cx="5929312" cy="19288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FF0000"/>
                </a:solidFill>
              </a:rPr>
              <a:t>Западная Сибирь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вячеслав\Рабочий стол\мама\сибирь\zapadno-sibirskiy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6330" y="2214554"/>
            <a:ext cx="6566066" cy="392909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13" cy="868362"/>
          </a:xfrm>
        </p:spPr>
        <p:txBody>
          <a:bodyPr/>
          <a:lstStyle/>
          <a:p>
            <a:r>
              <a:rPr lang="ru-RU" b="1" dirty="0" smtClean="0"/>
              <a:t>Климатообразующие факторы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3071834" cy="164307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Положение преимущественно в умеренных широтах - небольшое количество солнечной радиации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357298"/>
            <a:ext cx="4572032" cy="107157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Удаленность от Тихого и Атлантического океанов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2875347" y="3053951"/>
            <a:ext cx="1928826" cy="392909"/>
          </a:xfrm>
          <a:prstGeom prst="notch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857496"/>
            <a:ext cx="4786346" cy="57150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</a:rPr>
              <a:t>Влияние арктического воздуха, проникающего далеко на юг</a:t>
            </a:r>
          </a:p>
        </p:txBody>
      </p:sp>
      <p:sp>
        <p:nvSpPr>
          <p:cNvPr id="9" name="Стрелка вправо с вырезом 8"/>
          <p:cNvSpPr/>
          <p:nvPr/>
        </p:nvSpPr>
        <p:spPr>
          <a:xfrm rot="19538384">
            <a:off x="2169672" y="5809195"/>
            <a:ext cx="1714169" cy="370958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5857892"/>
            <a:ext cx="5715040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</a:rPr>
              <a:t>Проникновение теплого воздуха из Средней Азии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143380"/>
            <a:ext cx="2571768" cy="78581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Уральские горы отгораживают от Атлантических ВМ</a:t>
            </a:r>
          </a:p>
        </p:txBody>
      </p:sp>
      <p:sp>
        <p:nvSpPr>
          <p:cNvPr id="16" name="Дуга 15"/>
          <p:cNvSpPr/>
          <p:nvPr/>
        </p:nvSpPr>
        <p:spPr>
          <a:xfrm rot="14121454">
            <a:off x="2864644" y="4126706"/>
            <a:ext cx="2128838" cy="1819275"/>
          </a:xfrm>
          <a:prstGeom prst="arc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013067" y="196982"/>
            <a:ext cx="7655668" cy="951374"/>
          </a:xfrm>
          <a:prstGeom prst="rect">
            <a:avLst/>
          </a:prstGeom>
        </p:spPr>
        <p:txBody>
          <a:bodyPr wrap="none" lIns="80220" tIns="40110" rIns="80220" bIns="4011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Особенности климата</a:t>
            </a:r>
          </a:p>
          <a:p>
            <a:pPr algn="ctr"/>
            <a:r>
              <a:rPr lang="ru-RU" sz="32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Западно-Сибирской</a:t>
            </a:r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равнины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14282" y="857232"/>
            <a:ext cx="8715404" cy="420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32" tIns="40064" rIns="80132" bIns="40064">
            <a:spAutoFit/>
          </a:bodyPr>
          <a:lstStyle/>
          <a:p>
            <a:pPr>
              <a:spcBef>
                <a:spcPct val="50000"/>
              </a:spcBef>
            </a:pPr>
            <a:endParaRPr lang="ru-RU" sz="2800" b="1" dirty="0">
              <a:solidFill>
                <a:srgbClr val="000066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Arial Black" pitchFamily="34" charset="0"/>
              </a:rPr>
              <a:t>1.Положение </a:t>
            </a:r>
            <a:r>
              <a:rPr lang="ru-RU" sz="2400" b="1" dirty="0">
                <a:latin typeface="Arial Black" pitchFamily="34" charset="0"/>
              </a:rPr>
              <a:t>преимущественно  в умеренных     широтах.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2.Удалённость от Атлантического 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 и Тихого океана.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3.Влияние Северного  Ледовитого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 океана.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4.Горы по периферии. </a:t>
            </a:r>
          </a:p>
        </p:txBody>
      </p:sp>
      <p:pic>
        <p:nvPicPr>
          <p:cNvPr id="24583" name="Picture 7" descr="27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l="9555" t="6308" b="5334"/>
          <a:stretch>
            <a:fillRect/>
          </a:stretch>
        </p:blipFill>
        <p:spPr bwMode="auto">
          <a:xfrm>
            <a:off x="6286512" y="3542420"/>
            <a:ext cx="2643174" cy="305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00336" y="1591213"/>
            <a:ext cx="8005864" cy="32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04451" name="WordArt 3"/>
          <p:cNvSpPr>
            <a:spLocks noChangeArrowheads="1" noChangeShapeType="1" noTextEdit="1"/>
          </p:cNvSpPr>
          <p:nvPr/>
        </p:nvSpPr>
        <p:spPr bwMode="auto">
          <a:xfrm>
            <a:off x="537801" y="196982"/>
            <a:ext cx="8068399" cy="1204236"/>
          </a:xfrm>
          <a:prstGeom prst="rect">
            <a:avLst/>
          </a:prstGeom>
        </p:spPr>
        <p:txBody>
          <a:bodyPr wrap="none" lIns="80220" tIns="40110" rIns="80220" bIns="4011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Особенности климата</a:t>
            </a:r>
          </a:p>
          <a:p>
            <a:pPr algn="ctr"/>
            <a:r>
              <a:rPr lang="ru-RU" sz="32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Западно</a:t>
            </a:r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- Сибирской равнины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14282" y="1500174"/>
            <a:ext cx="5925534" cy="544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>
              <a:spcBef>
                <a:spcPct val="50000"/>
              </a:spcBef>
            </a:pPr>
            <a:endParaRPr lang="ru-RU" sz="2100" b="1" dirty="0"/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Arial Black" pitchFamily="34" charset="0"/>
              </a:rPr>
              <a:t>5. </a:t>
            </a:r>
            <a:r>
              <a:rPr lang="ru-RU" sz="2000" b="1" dirty="0" smtClean="0">
                <a:solidFill>
                  <a:srgbClr val="000066"/>
                </a:solidFill>
                <a:latin typeface="Arial Black" pitchFamily="34" charset="0"/>
              </a:rPr>
              <a:t>Климат континентальный и довольно  </a:t>
            </a:r>
            <a:r>
              <a:rPr lang="ru-RU" sz="2000" b="1" dirty="0" smtClean="0">
                <a:solidFill>
                  <a:srgbClr val="000066"/>
                </a:solidFill>
                <a:latin typeface="Arial Black" pitchFamily="34" charset="0"/>
              </a:rPr>
              <a:t>суровый.</a:t>
            </a:r>
            <a:r>
              <a:rPr lang="en-US" sz="2000" b="1" dirty="0" smtClean="0">
                <a:solidFill>
                  <a:srgbClr val="000066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latin typeface="Arial Black" pitchFamily="34" charset="0"/>
              </a:rPr>
              <a:t>Континентальность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ru-RU" sz="2000" b="1" dirty="0">
                <a:latin typeface="Arial Black" pitchFamily="34" charset="0"/>
              </a:rPr>
              <a:t>возрастает при движении с севера на юг.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Arial Black" pitchFamily="34" charset="0"/>
              </a:rPr>
              <a:t> 6. Уменьшается количество осадков.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Arial Black" pitchFamily="34" charset="0"/>
              </a:rPr>
              <a:t>7. На севере равнины - длительная суровая зима и  прохладное влажное лето.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Arial Black" pitchFamily="34" charset="0"/>
              </a:rPr>
              <a:t>8. В южных районах – умеренно холодная зима и тёплое лето.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Arial Black" pitchFamily="34" charset="0"/>
              </a:rPr>
              <a:t>9.  Более 80% территории – имеет избыточное  увлажнение.</a:t>
            </a:r>
          </a:p>
          <a:p>
            <a:pPr>
              <a:spcBef>
                <a:spcPct val="50000"/>
              </a:spcBef>
            </a:pPr>
            <a:endParaRPr lang="ru-RU" sz="2500" b="1" dirty="0"/>
          </a:p>
        </p:txBody>
      </p:sp>
      <p:pic>
        <p:nvPicPr>
          <p:cNvPr id="36869" name="Picture 5" descr="010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1422" y="2035467"/>
            <a:ext cx="3122578" cy="367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nimBg="1"/>
      <p:bldP spid="1044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497887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Климат Западной Сибири</a:t>
            </a:r>
            <a:endParaRPr lang="ru-RU" sz="4000" b="1" dirty="0">
              <a:solidFill>
                <a:srgbClr val="0070C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4663" y="1844675"/>
            <a:ext cx="4679950" cy="48244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ru-RU" b="1" dirty="0" smtClean="0">
                <a:latin typeface="Arial Black" pitchFamily="34" charset="0"/>
              </a:rPr>
              <a:t>Север территории расположен в арктическом и субарктическом поясе.</a:t>
            </a:r>
          </a:p>
          <a:p>
            <a:pPr>
              <a:defRPr/>
            </a:pPr>
            <a:r>
              <a:rPr lang="ru-RU" b="1" dirty="0" smtClean="0">
                <a:latin typeface="Arial Black" pitchFamily="34" charset="0"/>
              </a:rPr>
              <a:t>Большая часть Западной Сибири, как и России,  расположена  в  умеренном поясе.</a:t>
            </a:r>
          </a:p>
          <a:p>
            <a:pPr eaLnBrk="1" hangingPunct="1">
              <a:defRPr/>
            </a:pPr>
            <a:r>
              <a:rPr lang="ru-RU" dirty="0" smtClean="0">
                <a:latin typeface="Arial Black" pitchFamily="34" charset="0"/>
              </a:rPr>
              <a:t>Южные районы получают тепла в 2 раза больше, чем северные.</a:t>
            </a:r>
          </a:p>
          <a:p>
            <a:pPr eaLnBrk="1" hangingPunct="1">
              <a:defRPr/>
            </a:pPr>
            <a:r>
              <a:rPr lang="ru-RU" dirty="0" smtClean="0">
                <a:latin typeface="Arial Black" pitchFamily="34" charset="0"/>
              </a:rPr>
              <a:t>Осадков в 3 раза меньше, чем на Восточно-Европейской равнине: климат континентальный, с сухим теплым летом и холодной малоснежной зимой.</a:t>
            </a:r>
          </a:p>
          <a:p>
            <a:pPr eaLnBrk="1" hangingPunct="1">
              <a:defRPr/>
            </a:pPr>
            <a:r>
              <a:rPr lang="ru-RU" dirty="0" smtClean="0">
                <a:latin typeface="Arial Black" pitchFamily="34" charset="0"/>
              </a:rPr>
              <a:t>Холодный арктический воздух может проникать далеко вглубь страны.</a:t>
            </a:r>
          </a:p>
        </p:txBody>
      </p:sp>
      <p:pic>
        <p:nvPicPr>
          <p:cNvPr id="17412" name="Picture 4" descr="C:\Documents and Settings\Admin\Рабочий стол\Рисуно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916113"/>
            <a:ext cx="3527425" cy="4465637"/>
          </a:xfr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1" name="Picture 8" descr="D:\КАРТИНКИ\Коллекция картинок4\j02834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365625"/>
            <a:ext cx="20161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4760995" y="1464083"/>
            <a:ext cx="4099514" cy="32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0244" name="Text Box 9"/>
          <p:cNvSpPr txBox="1">
            <a:spLocks noChangeArrowheads="1"/>
          </p:cNvSpPr>
          <p:nvPr/>
        </p:nvSpPr>
        <p:spPr bwMode="auto">
          <a:xfrm>
            <a:off x="789330" y="1654079"/>
            <a:ext cx="7941940" cy="32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0" y="1500174"/>
            <a:ext cx="9144000" cy="619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32" tIns="40064" rIns="80132" bIns="40064">
            <a:spAutoFit/>
          </a:bodyPr>
          <a:lstStyle/>
          <a:p>
            <a:pPr marL="299434" indent="-299434">
              <a:spcBef>
                <a:spcPct val="50000"/>
              </a:spcBef>
            </a:pPr>
            <a:r>
              <a:rPr lang="ru-RU" sz="2500" b="1" dirty="0"/>
              <a:t> </a:t>
            </a:r>
            <a:r>
              <a:rPr lang="ru-RU" sz="2400" b="1" dirty="0">
                <a:latin typeface="Arial Black" pitchFamily="34" charset="0"/>
              </a:rPr>
              <a:t>1. Территория равнины богата реками, озёрами, болотами, подземными водами.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2. Река Обь с притоком Иртыш – главная водная магистраль Западной Сибири.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3. Весной реки разливаются на тысячи км.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4. Реки текут на север.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5. Течение тихое, медленное, спокойное, 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6. Замерзают на длительное время.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>
                <a:latin typeface="Arial Black" pitchFamily="34" charset="0"/>
              </a:rPr>
              <a:t>  7. Крупнейшее из озёр равнины – Чаны</a:t>
            </a:r>
            <a:r>
              <a:rPr lang="ru-RU" sz="2400" b="1" dirty="0" smtClean="0">
                <a:latin typeface="Arial Black" pitchFamily="34" charset="0"/>
              </a:rPr>
              <a:t>.</a:t>
            </a:r>
          </a:p>
          <a:p>
            <a:pPr marL="299434" indent="-299434">
              <a:spcBef>
                <a:spcPct val="50000"/>
              </a:spcBef>
            </a:pPr>
            <a:r>
              <a:rPr lang="ru-RU" sz="2400" b="1" dirty="0" smtClean="0">
                <a:latin typeface="Arial Black" pitchFamily="34" charset="0"/>
              </a:rPr>
              <a:t>  8. </a:t>
            </a:r>
            <a:r>
              <a:rPr lang="ru-RU" sz="2400" b="1" dirty="0" smtClean="0">
                <a:latin typeface="Arial Black" pitchFamily="34" charset="0"/>
              </a:rPr>
              <a:t>Васюганские болота — одни из самых больших болот в мире</a:t>
            </a:r>
            <a:endParaRPr lang="ru-RU" sz="2400" b="1" dirty="0">
              <a:latin typeface="Arial Black" pitchFamily="34" charset="0"/>
            </a:endParaRPr>
          </a:p>
          <a:p>
            <a:pPr marL="299434" indent="-299434">
              <a:spcBef>
                <a:spcPct val="5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246" name="WordArt 16"/>
          <p:cNvSpPr>
            <a:spLocks noChangeArrowheads="1" noChangeShapeType="1" noTextEdit="1"/>
          </p:cNvSpPr>
          <p:nvPr/>
        </p:nvSpPr>
        <p:spPr bwMode="auto">
          <a:xfrm>
            <a:off x="357158" y="500042"/>
            <a:ext cx="8193469" cy="831231"/>
          </a:xfrm>
          <a:prstGeom prst="rect">
            <a:avLst/>
          </a:prstGeom>
        </p:spPr>
        <p:txBody>
          <a:bodyPr wrap="none" lIns="80220" tIns="40110" rIns="80220" bIns="4011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Особенности в</a:t>
            </a:r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нутренних вод</a:t>
            </a:r>
          </a:p>
          <a:p>
            <a:pPr algn="ctr"/>
            <a:r>
              <a:rPr lang="ru-RU" sz="3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Западной Сибири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29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29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29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29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29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29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29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435975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Внутренние воды: реки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5363" name="Содержимое 4"/>
          <p:cNvSpPr>
            <a:spLocks noGrp="1"/>
          </p:cNvSpPr>
          <p:nvPr>
            <p:ph sz="half" idx="2"/>
          </p:nvPr>
        </p:nvSpPr>
        <p:spPr>
          <a:xfrm>
            <a:off x="4211638" y="1916113"/>
            <a:ext cx="4752975" cy="4752975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smtClean="0">
                <a:latin typeface="Arial Black" pitchFamily="34" charset="0"/>
              </a:rPr>
              <a:t>Почти все реки относятся к бассейну Оби (искл. Таз и Пур); это один из крупнейших бассейнов планеты.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Реки имеют очень медленное течение.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Большие реки (Обь, Иртыш, Тобол) начинаются в горах (Алтай, Саяны).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На реках часто бывают заторы из-за неравномерного ледохода.</a:t>
            </a:r>
          </a:p>
          <a:p>
            <a:pPr eaLnBrk="1" hangingPunct="1"/>
            <a:r>
              <a:rPr lang="ru-RU" smtClean="0">
                <a:latin typeface="Arial Black" pitchFamily="34" charset="0"/>
              </a:rPr>
              <a:t>Зимой на реках происходит «замор» - гибель речной рыбы.</a:t>
            </a:r>
          </a:p>
          <a:p>
            <a:pPr eaLnBrk="1" hangingPunct="1"/>
            <a:endParaRPr lang="ru-RU" smtClean="0">
              <a:latin typeface="Arial Black" pitchFamily="34" charset="0"/>
            </a:endParaRPr>
          </a:p>
          <a:p>
            <a:pPr eaLnBrk="1" hangingPunct="1"/>
            <a:endParaRPr lang="ru-RU" smtClean="0">
              <a:latin typeface="Arial Black" pitchFamily="34" charset="0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2575" y="1916113"/>
            <a:ext cx="3660775" cy="4608512"/>
          </a:xfr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1268413"/>
            <a:ext cx="2328862" cy="174625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3203848" y="260648"/>
            <a:ext cx="5940152" cy="4248472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Обь — главная река Западной Сибири. Образуется на Алтае слиянием рек Бии и Катуни. Длина Оби от их слияния - 3650км, а от истока Иртыша — 5410км. Обь с Иртышем — самая протяжённая река в России и вторая по протяжённости в Азии.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Площадь бассейна - 2990 тыс. км² (1-е место в России).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Обь является 3-ей по водоносности рекой России (после Енисея и Лены).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4508500"/>
            <a:ext cx="8893175" cy="18002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Обь – главная река Западной Сибири</a:t>
            </a:r>
            <a:endParaRPr lang="ru-RU" sz="5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79874" name="Picture 2" descr="Картинка 9 из 1456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9500"/>
            <a:ext cx="2916238" cy="208756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880" name="Picture 8" descr="Картинка 25 из 2011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916238" cy="210661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593</Words>
  <PresentationFormat>Экран (4:3)</PresentationFormat>
  <Paragraphs>75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Климатообразующие факторы</vt:lpstr>
      <vt:lpstr>Слайд 4</vt:lpstr>
      <vt:lpstr>Слайд 5</vt:lpstr>
      <vt:lpstr>Климат Западной Сибири</vt:lpstr>
      <vt:lpstr>Слайд 7</vt:lpstr>
      <vt:lpstr>Внутренние воды: реки</vt:lpstr>
      <vt:lpstr>Обь – главная река Западной Сибири</vt:lpstr>
      <vt:lpstr>Внутренние воды: другие типы</vt:lpstr>
      <vt:lpstr>Слайд 11</vt:lpstr>
      <vt:lpstr>Васюганские болота - гордость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Владимировна</dc:creator>
  <cp:lastModifiedBy>Admin</cp:lastModifiedBy>
  <cp:revision>14</cp:revision>
  <dcterms:created xsi:type="dcterms:W3CDTF">2017-08-20T08:34:37Z</dcterms:created>
  <dcterms:modified xsi:type="dcterms:W3CDTF">2020-04-09T21:22:21Z</dcterms:modified>
</cp:coreProperties>
</file>