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sldIdLst>
    <p:sldId id="257" r:id="rId3"/>
    <p:sldId id="275" r:id="rId4"/>
    <p:sldId id="258" r:id="rId5"/>
    <p:sldId id="259" r:id="rId6"/>
    <p:sldId id="265" r:id="rId7"/>
    <p:sldId id="260" r:id="rId8"/>
    <p:sldId id="261" r:id="rId9"/>
    <p:sldId id="276" r:id="rId10"/>
    <p:sldId id="277" r:id="rId11"/>
    <p:sldId id="278" r:id="rId12"/>
    <p:sldId id="280" r:id="rId13"/>
    <p:sldId id="282" r:id="rId14"/>
    <p:sldId id="284" r:id="rId15"/>
    <p:sldId id="285" r:id="rId16"/>
    <p:sldId id="286" r:id="rId17"/>
    <p:sldId id="288" r:id="rId18"/>
    <p:sldId id="289" r:id="rId19"/>
    <p:sldId id="290" r:id="rId20"/>
    <p:sldId id="291" r:id="rId21"/>
    <p:sldId id="287" r:id="rId22"/>
    <p:sldId id="292" r:id="rId23"/>
    <p:sldId id="293" r:id="rId24"/>
    <p:sldId id="262" r:id="rId25"/>
    <p:sldId id="263" r:id="rId26"/>
    <p:sldId id="266" r:id="rId27"/>
    <p:sldId id="267" r:id="rId28"/>
    <p:sldId id="269" r:id="rId29"/>
    <p:sldId id="29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2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28.03.2018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160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28.03.2018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07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39D"/>
                </a:solidFill>
              </a:rPr>
              <a:pPr/>
              <a:t>28.03.2018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517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28.03.2018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02170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28.03.2018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0567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28.03.2018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87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28.03.2018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414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28.03.2018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46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28.03.2018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36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28.03.2018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2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28.03.2018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1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ED8FA-DCD6-44C8-8D32-57FECD53F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85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28.03.2018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02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1" y="1340769"/>
            <a:ext cx="5723468" cy="194421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Муниципальное бюджетное </a:t>
            </a:r>
            <a:r>
              <a:rPr lang="ru-RU" sz="280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общеобразовательное  </a:t>
            </a:r>
            <a:r>
              <a:rPr lang="ru-RU" sz="280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учреждение города </a:t>
            </a:r>
            <a:r>
              <a:rPr lang="ru-RU" sz="2800" dirty="0">
                <a:solidFill>
                  <a:schemeClr val="accent2"/>
                </a:solidFill>
                <a:latin typeface="Monotype Corsiva" panose="03010101010201010101" pitchFamily="66" charset="0"/>
              </a:rPr>
              <a:t>Ростова-на-Дону </a:t>
            </a:r>
            <a:r>
              <a:rPr lang="ru-RU" sz="2800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«Лицей № 51 имени  Капустина Бориса Владиславовича»</a:t>
            </a:r>
            <a:endParaRPr lang="ru-RU" sz="2800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7200" y="3284984"/>
            <a:ext cx="5712179" cy="19756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t="22989" r="9006" b="14467"/>
          <a:stretch/>
        </p:blipFill>
        <p:spPr>
          <a:xfrm>
            <a:off x="1763688" y="3356992"/>
            <a:ext cx="5832648" cy="18722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6350" stA="50000" endA="300" endPos="90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374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Заместитель директора  «Лицея №51» по ВР – председатель школьной комиссии «За безопасность движения»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2894033"/>
            <a:ext cx="3294337" cy="2798125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Червякова Таисия </a:t>
            </a:r>
            <a:r>
              <a:rPr lang="ru-RU" dirty="0" smtClean="0">
                <a:solidFill>
                  <a:srgbClr val="002060"/>
                </a:solidFill>
              </a:rPr>
              <a:t>Юрьевна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    Руководит работой по профилактике ДДТТ 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F:\ЮИД\смотр отрядов ЮИД 51 лицей\Таис Юрьев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1" t="10087" r="16962"/>
          <a:stretch/>
        </p:blipFill>
        <p:spPr bwMode="auto">
          <a:xfrm>
            <a:off x="1187624" y="2708920"/>
            <a:ext cx="317748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67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84230"/>
            <a:ext cx="7205424" cy="1623080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>
                <a:solidFill>
                  <a:srgbClr val="FFC000"/>
                </a:solidFill>
              </a:rPr>
              <a:t>            </a:t>
            </a:r>
            <a:r>
              <a:rPr lang="ru-RU" sz="2000" b="1" u="sng" dirty="0">
                <a:solidFill>
                  <a:srgbClr val="FFC000"/>
                </a:solidFill>
              </a:rPr>
              <a:t>НАШИ ПРЕДШЕСТВЕННИКИ </a:t>
            </a:r>
            <a:r>
              <a:rPr lang="ru-RU" sz="2000" b="1" u="sng" dirty="0" smtClean="0">
                <a:solidFill>
                  <a:srgbClr val="FFC000"/>
                </a:solidFill>
              </a:rPr>
              <a:t/>
            </a:r>
            <a:br>
              <a:rPr lang="ru-RU" sz="2000" b="1" u="sng" dirty="0" smtClean="0">
                <a:solidFill>
                  <a:srgbClr val="FFC000"/>
                </a:solidFill>
              </a:rPr>
            </a:br>
            <a:r>
              <a:rPr lang="ru-RU" sz="2000" i="1" dirty="0" smtClean="0">
                <a:solidFill>
                  <a:srgbClr val="C00000"/>
                </a:solidFill>
              </a:rPr>
              <a:t>ЮИДОВСКОЕ ДВИЖЕНИЕ В МБОУ «ЛИЦЕЕ                           № 51» </a:t>
            </a:r>
            <a:br>
              <a:rPr lang="ru-RU" sz="2000" i="1" dirty="0" smtClean="0">
                <a:solidFill>
                  <a:srgbClr val="C00000"/>
                </a:solidFill>
              </a:rPr>
            </a:br>
            <a:r>
              <a:rPr lang="ru-RU" sz="2000" i="1" dirty="0" smtClean="0">
                <a:solidFill>
                  <a:srgbClr val="00B050"/>
                </a:solidFill>
              </a:rPr>
              <a:t>              ИСТОРИЯ ОТРЯДА ,  ДЕЙСТВУЮЩЕГО </a:t>
            </a:r>
            <a:br>
              <a:rPr lang="ru-RU" sz="2000" i="1" dirty="0" smtClean="0">
                <a:solidFill>
                  <a:srgbClr val="00B050"/>
                </a:solidFill>
              </a:rPr>
            </a:br>
            <a:r>
              <a:rPr lang="ru-RU" sz="2000" i="1" dirty="0">
                <a:solidFill>
                  <a:srgbClr val="00B050"/>
                </a:solidFill>
              </a:rPr>
              <a:t> </a:t>
            </a:r>
            <a:r>
              <a:rPr lang="ru-RU" sz="2000" i="1" dirty="0" smtClean="0">
                <a:solidFill>
                  <a:srgbClr val="00B050"/>
                </a:solidFill>
              </a:rPr>
              <a:t>             С 1998 ПО 2017 (официально зарегистрирован в 2008 году) </a:t>
            </a:r>
            <a:r>
              <a:rPr lang="ru-RU" sz="2400" i="1" dirty="0" smtClean="0">
                <a:solidFill>
                  <a:srgbClr val="92D050"/>
                </a:solidFill>
              </a:rPr>
              <a:t/>
            </a:r>
            <a:br>
              <a:rPr lang="ru-RU" sz="2400" i="1" dirty="0" smtClean="0">
                <a:solidFill>
                  <a:srgbClr val="92D050"/>
                </a:solidFill>
              </a:rPr>
            </a:br>
            <a:endParaRPr lang="ru-RU" sz="2400" i="1" dirty="0">
              <a:solidFill>
                <a:srgbClr val="92D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08920"/>
            <a:ext cx="4531953" cy="3455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8" y="2588616"/>
            <a:ext cx="2549826" cy="3072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621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052736"/>
            <a:ext cx="7520940" cy="758984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Ребята 5 «а» 2008 года  класса разработали для отряда  </a:t>
            </a:r>
            <a:r>
              <a:rPr lang="ru-RU" sz="2400" b="1" i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Юид</a:t>
            </a:r>
            <a:r>
              <a:rPr lang="ru-RU" sz="24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 такую форму </a:t>
            </a:r>
            <a:endParaRPr lang="ru-RU" sz="2400" b="1" i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2384884"/>
            <a:ext cx="5400600" cy="3723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трелка вниз 4"/>
          <p:cNvSpPr/>
          <p:nvPr/>
        </p:nvSpPr>
        <p:spPr>
          <a:xfrm>
            <a:off x="4133552" y="1800387"/>
            <a:ext cx="396044" cy="39604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03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755">
            <a:off x="4944058" y="1662870"/>
            <a:ext cx="2938521" cy="21638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3310">
            <a:off x="917497" y="788794"/>
            <a:ext cx="3584777" cy="24171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92329"/>
            <a:ext cx="4643054" cy="2432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918286">
            <a:off x="998254" y="1069830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Выбрали штаб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ЮИДа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956593">
            <a:off x="4800503" y="1009675"/>
            <a:ext cx="3932557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Началась продуктивная работа 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7925" y="3789040"/>
            <a:ext cx="2152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У</a:t>
            </a:r>
            <a:r>
              <a:rPr lang="ru-RU" sz="2400" dirty="0" smtClean="0">
                <a:solidFill>
                  <a:srgbClr val="FFFF00"/>
                </a:solidFill>
              </a:rPr>
              <a:t>влекательная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3789040"/>
            <a:ext cx="1415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полезная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0009" y="4263489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Нужная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933056"/>
            <a:ext cx="2302829" cy="2302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7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256584" cy="37467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89" y="3861048"/>
            <a:ext cx="4067944" cy="2885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6760" y="196857"/>
            <a:ext cx="3435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Хорошо изучили </a:t>
            </a:r>
          </a:p>
          <a:p>
            <a:r>
              <a:rPr lang="ru-RU" sz="2000" b="1" cap="all" dirty="0" smtClean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дорожные знаки</a:t>
            </a:r>
            <a:r>
              <a:rPr lang="ru-RU" sz="2800" b="1" cap="all" dirty="0" smtClean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! </a:t>
            </a:r>
            <a:endParaRPr lang="ru-RU" sz="2800" b="1" cap="all" dirty="0">
              <a:ln w="9000" cmpd="sng">
                <a:solidFill>
                  <a:srgbClr val="F5CD2D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5CD2D">
                      <a:shade val="20000"/>
                      <a:satMod val="245000"/>
                    </a:srgbClr>
                  </a:gs>
                  <a:gs pos="43000">
                    <a:srgbClr val="F5CD2D">
                      <a:satMod val="255000"/>
                    </a:srgbClr>
                  </a:gs>
                  <a:gs pos="48000">
                    <a:srgbClr val="F5CD2D">
                      <a:shade val="85000"/>
                      <a:satMod val="255000"/>
                    </a:srgbClr>
                  </a:gs>
                  <a:gs pos="100000">
                    <a:srgbClr val="F5CD2D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293095"/>
            <a:ext cx="5038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Поделились своими знаниями </a:t>
            </a:r>
          </a:p>
          <a:p>
            <a:r>
              <a:rPr lang="ru-RU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с младшими   </a:t>
            </a:r>
            <a:endParaRPr lang="ru-RU" b="1" cap="all" dirty="0">
              <a:ln w="9000" cmpd="sng">
                <a:solidFill>
                  <a:srgbClr val="F5CD2D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5CD2D">
                      <a:shade val="20000"/>
                      <a:satMod val="245000"/>
                    </a:srgbClr>
                  </a:gs>
                  <a:gs pos="43000">
                    <a:srgbClr val="F5CD2D">
                      <a:satMod val="255000"/>
                    </a:srgbClr>
                  </a:gs>
                  <a:gs pos="48000">
                    <a:srgbClr val="F5CD2D">
                      <a:shade val="85000"/>
                      <a:satMod val="255000"/>
                    </a:srgbClr>
                  </a:gs>
                  <a:gs pos="100000">
                    <a:srgbClr val="F5CD2D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700808"/>
            <a:ext cx="1868692" cy="1865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060668"/>
            <a:ext cx="2115916" cy="177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7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709480" cy="119103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Регулярно по плану работы проводили конкурсы на лучший рисунок в лицее № 51</a:t>
            </a:r>
            <a:endParaRPr lang="ru-RU" sz="2400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264695" cy="4459792"/>
          </a:xfrm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60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89594"/>
            <a:ext cx="3744417" cy="17901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65375"/>
            <a:ext cx="4248472" cy="3240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817" y="836712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Самый любимый конкурс в лицее- </a:t>
            </a:r>
          </a:p>
          <a:p>
            <a:r>
              <a:rPr lang="ru-RU" sz="2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«Сказка в стране ПДД»</a:t>
            </a:r>
            <a:endParaRPr lang="ru-RU" sz="24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072" y="3068960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Книжка-раскладушка , </a:t>
            </a:r>
          </a:p>
          <a:p>
            <a:r>
              <a:rPr lang="ru-RU" sz="2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победившая в конкурсе сказок </a:t>
            </a:r>
          </a:p>
          <a:p>
            <a:r>
              <a:rPr lang="ru-RU" sz="24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</a:t>
            </a:r>
            <a:r>
              <a:rPr lang="ru-RU" sz="2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 тему по ПДД </a:t>
            </a:r>
            <a:endParaRPr lang="ru-RU" sz="24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Двойная стрелка влево/вверх 7"/>
          <p:cNvSpPr/>
          <p:nvPr/>
        </p:nvSpPr>
        <p:spPr>
          <a:xfrm>
            <a:off x="6084168" y="4990572"/>
            <a:ext cx="1152128" cy="1296144"/>
          </a:xfrm>
          <a:prstGeom prst="lef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47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88840"/>
            <a:ext cx="7019215" cy="410445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Пособие , изготовленное ребятами вместе с учителем физики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520940" cy="1479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Перед  выступлениями  на районных соревнованиях  отряд  </a:t>
            </a:r>
            <a:r>
              <a:rPr lang="ru-RU" sz="2400" b="1" i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Юид</a:t>
            </a:r>
            <a:r>
              <a:rPr lang="ru-RU" sz="24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</a:t>
            </a:r>
            <a:r>
              <a:rPr lang="ru-RU" sz="24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ицея № 51 были в себе  всегда  уверенны  и  часто  приносили победы   </a:t>
            </a:r>
            <a:endParaRPr lang="ru-RU" b="1" i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6772237" cy="3528392"/>
          </a:xfrm>
        </p:spPr>
      </p:pic>
    </p:spTree>
    <p:extLst>
      <p:ext uri="{BB962C8B-B14F-4D97-AF65-F5344CB8AC3E}">
        <p14:creationId xmlns:p14="http://schemas.microsoft.com/office/powerpoint/2010/main" val="176615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683056"/>
            <a:ext cx="4320480" cy="397819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Мы приняли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 эстафету интересной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 работы и яркой организационной деятельности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 в пропаганде знаний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по ПДД 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764704"/>
            <a:ext cx="4536504" cy="4752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1098281"/>
            <a:ext cx="2232248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2010-2013</a:t>
            </a:r>
            <a:endParaRPr lang="ru-RU" sz="32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46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Отряд ЮИД «Лицея №51»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5814" y="1988840"/>
            <a:ext cx="6293632" cy="373422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B0F0"/>
                </a:solidFill>
              </a:rPr>
              <a:t>«ВИРАЖ»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1026" name="Picture 2" descr="F:\ЮИД\смотр отрядов ЮИД 51 лицей\форма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t="33740" r="18987" b="9100"/>
          <a:stretch/>
        </p:blipFill>
        <p:spPr bwMode="auto">
          <a:xfrm>
            <a:off x="1365813" y="2592728"/>
            <a:ext cx="6041984" cy="293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59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784" y="570331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2016 год смотр отрядов ЮИД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F:\ЮИД\смотр отрядов ЮИД 51 лицей\форма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3"/>
          <a:stretch/>
        </p:blipFill>
        <p:spPr bwMode="auto">
          <a:xfrm>
            <a:off x="1043608" y="1772816"/>
            <a:ext cx="7148016" cy="44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11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341" y="498323"/>
            <a:ext cx="6965245" cy="120248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20.11.2016 года День памяти жертв ДТП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F:\ЮИД\смотр отрядов ЮИД 51 лицей\20.11.16. День памяти жертв ДТП\image-21-11-16-11-28-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321982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ЮИД\смотр отрядов ЮИД 51 лицей\20.11.16. День памяти жертв ДТП\image-21-11-16-11-2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165816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390" y="823988"/>
            <a:ext cx="7592724" cy="120248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Посвящение первоклассников в пешеходы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F:\ЮИД\смотр отрядов ЮИД 51 лицей\IMAG0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48847"/>
            <a:ext cx="7020272" cy="39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81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Акция «Засветись вместе с пандой»  сентябрь 2017</a:t>
            </a:r>
            <a:endParaRPr lang="ru-RU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F:\ЮИД\смотр отрядов ЮИД 51 лицей\панд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0" r="18760"/>
          <a:stretch/>
        </p:blipFill>
        <p:spPr bwMode="auto">
          <a:xfrm>
            <a:off x="755576" y="1988840"/>
            <a:ext cx="2801075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ЮИД\смотр отрядов ЮИД 51 лицей\светоотражающие эл-т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723" y="2027683"/>
            <a:ext cx="4053183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2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1" y="1340769"/>
            <a:ext cx="5723468" cy="86409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Цель акции:</a:t>
            </a:r>
            <a:endParaRPr lang="ru-RU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7200" y="2276872"/>
            <a:ext cx="5712179" cy="2983750"/>
          </a:xfrm>
        </p:spPr>
        <p:txBody>
          <a:bodyPr>
            <a:normAutofit fontScale="92500" lnSpcReduction="20000"/>
          </a:bodyPr>
          <a:lstStyle/>
          <a:p>
            <a:r>
              <a:rPr lang="ru-RU" sz="4800" dirty="0" smtClean="0">
                <a:latin typeface="Monotype Corsiva" panose="03010101010201010101" pitchFamily="66" charset="0"/>
              </a:rPr>
              <a:t>Развивать устойчивые навыки безопасного поведения на улице, использование </a:t>
            </a:r>
            <a:r>
              <a:rPr lang="ru-RU" sz="4800" dirty="0" err="1" smtClean="0">
                <a:latin typeface="Monotype Corsiva" panose="03010101010201010101" pitchFamily="66" charset="0"/>
              </a:rPr>
              <a:t>фликеров</a:t>
            </a:r>
            <a:r>
              <a:rPr lang="ru-RU" sz="4800" dirty="0" smtClean="0">
                <a:latin typeface="Monotype Corsiva" panose="03010101010201010101" pitchFamily="66" charset="0"/>
              </a:rPr>
              <a:t> в темное время суток</a:t>
            </a:r>
            <a:endParaRPr lang="ru-RU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7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965245" cy="1202485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I</a:t>
            </a:r>
            <a:r>
              <a:rPr lang="ru-RU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 этап: Подготовительный.</a:t>
            </a:r>
            <a:endParaRPr lang="ru-RU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1223798"/>
            <a:ext cx="5472608" cy="3603812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Подготовка памяток и </a:t>
            </a:r>
            <a:r>
              <a:rPr lang="ru-RU" dirty="0" err="1" smtClean="0">
                <a:solidFill>
                  <a:srgbClr val="002060"/>
                </a:solidFill>
              </a:rPr>
              <a:t>фликеров</a:t>
            </a:r>
            <a:r>
              <a:rPr lang="ru-RU" dirty="0" smtClean="0">
                <a:solidFill>
                  <a:srgbClr val="002060"/>
                </a:solidFill>
              </a:rPr>
              <a:t> к акции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Инструктаж перед началом акции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Крепление </a:t>
            </a:r>
            <a:r>
              <a:rPr lang="ru-RU" dirty="0" err="1" smtClean="0">
                <a:solidFill>
                  <a:srgbClr val="002060"/>
                </a:solidFill>
              </a:rPr>
              <a:t>фликеров</a:t>
            </a:r>
            <a:r>
              <a:rPr lang="ru-RU" dirty="0" smtClean="0">
                <a:solidFill>
                  <a:srgbClr val="002060"/>
                </a:solidFill>
              </a:rPr>
              <a:t> на портфели первоклассникам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4" name="Picture 2" descr="F:\ЮИД\смотр отрядов ЮИД 51 лицей\IMAG05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3"/>
          <a:stretch/>
        </p:blipFill>
        <p:spPr bwMode="auto">
          <a:xfrm>
            <a:off x="899592" y="1278834"/>
            <a:ext cx="1656184" cy="250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ЮИД\смотр отрядов ЮИД 51 лицей\IMAG05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9" t="15139" r="20759"/>
          <a:stretch/>
        </p:blipFill>
        <p:spPr bwMode="auto">
          <a:xfrm>
            <a:off x="4355977" y="3284984"/>
            <a:ext cx="3744416" cy="284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ЮИД\смотр отрядов ЮИД 51 лицей\IMAG05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/>
          <a:stretch/>
        </p:blipFill>
        <p:spPr bwMode="auto">
          <a:xfrm>
            <a:off x="1043608" y="3724047"/>
            <a:ext cx="3464566" cy="220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71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64875"/>
            <a:ext cx="6965245" cy="1202485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II </a:t>
            </a:r>
            <a:r>
              <a:rPr lang="ru-RU" sz="5400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этап: Основной</a:t>
            </a:r>
            <a:endParaRPr lang="ru-RU" sz="5400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0" name="Picture 4" descr="F:\ЮИД\смотр отрядов ЮИД 51 лицей\Акция Засветись с пандой\IMG_83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5522" r="16961"/>
          <a:stretch/>
        </p:blipFill>
        <p:spPr bwMode="auto">
          <a:xfrm>
            <a:off x="812666" y="1628800"/>
            <a:ext cx="3246004" cy="30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ЮИД\смотр отрядов ЮИД 51 лицей\Акция Засветись с пандой\IMG_83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1" r="14557"/>
          <a:stretch/>
        </p:blipFill>
        <p:spPr bwMode="auto">
          <a:xfrm>
            <a:off x="4644008" y="1844824"/>
            <a:ext cx="3600951" cy="39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1"/>
          <a:stretch/>
        </p:blipFill>
        <p:spPr bwMode="auto">
          <a:xfrm>
            <a:off x="1691680" y="4149080"/>
            <a:ext cx="3632448" cy="209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1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Monotype Corsiva" panose="03010101010201010101" pitchFamily="66" charset="0"/>
              </a:rPr>
              <a:t>III</a:t>
            </a:r>
            <a:r>
              <a:rPr lang="ru-RU" dirty="0">
                <a:solidFill>
                  <a:schemeClr val="accent2"/>
                </a:solidFill>
                <a:latin typeface="Monotype Corsiva" panose="03010101010201010101" pitchFamily="66" charset="0"/>
              </a:rPr>
              <a:t> этап: Заключительный</a:t>
            </a:r>
            <a:endParaRPr lang="ru-RU" dirty="0"/>
          </a:p>
        </p:txBody>
      </p:sp>
      <p:pic>
        <p:nvPicPr>
          <p:cNvPr id="6" name="Picture 3" descr="F:\ЮИД\смотр отрядов ЮИД 51 лицей\Акция Засветись с пандой\IMG_84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10677"/>
          <a:stretch/>
        </p:blipFill>
        <p:spPr bwMode="auto">
          <a:xfrm>
            <a:off x="2123728" y="2290266"/>
            <a:ext cx="5464570" cy="344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49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469965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Спасибо за внимание!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Соблюдайте правила дорожного движения! Берегите себя!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4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47664" y="1052736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ЭМБЛЕМА </a:t>
            </a:r>
            <a:r>
              <a:rPr lang="ru-RU" sz="3200" dirty="0" smtClean="0">
                <a:solidFill>
                  <a:srgbClr val="FF0000"/>
                </a:solidFill>
              </a:rPr>
              <a:t>ОТРЯДА «ВИРАЖ</a:t>
            </a:r>
            <a:r>
              <a:rPr lang="ru-RU" sz="3200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11" name="Рисунок 10" descr="C:\Users\ЗавВР\Desktop\bezopasnoe_koleso-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4049246" cy="3378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5656" y="141277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u="sng" dirty="0">
                <a:solidFill>
                  <a:srgbClr val="002060"/>
                </a:solidFill>
              </a:rPr>
              <a:t>ДЕВИЗ </a:t>
            </a:r>
            <a:r>
              <a:rPr lang="ru-RU" sz="3600" u="sng" dirty="0" smtClean="0">
                <a:solidFill>
                  <a:srgbClr val="002060"/>
                </a:solidFill>
              </a:rPr>
              <a:t>ОТРЯДА</a:t>
            </a:r>
          </a:p>
          <a:p>
            <a:endParaRPr lang="ru-RU" sz="3600" dirty="0">
              <a:solidFill>
                <a:srgbClr val="002060"/>
              </a:solidFill>
            </a:endParaRPr>
          </a:p>
          <a:p>
            <a:r>
              <a:rPr lang="ru-RU" sz="3600" dirty="0">
                <a:solidFill>
                  <a:srgbClr val="002060"/>
                </a:solidFill>
              </a:rPr>
              <a:t>ДВИГАЯСЬ ВПЕРЁД - 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СОБЛЮДАЙ </a:t>
            </a:r>
            <a:endParaRPr lang="ru-RU" sz="3600" dirty="0" smtClean="0">
              <a:solidFill>
                <a:srgbClr val="002060"/>
              </a:solidFill>
            </a:endParaRPr>
          </a:p>
          <a:p>
            <a:r>
              <a:rPr lang="ru-RU" sz="3600" dirty="0" smtClean="0">
                <a:solidFill>
                  <a:srgbClr val="002060"/>
                </a:solidFill>
              </a:rPr>
              <a:t>ДОРОЖНЫЕ</a:t>
            </a:r>
          </a:p>
          <a:p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>
                <a:solidFill>
                  <a:srgbClr val="002060"/>
                </a:solidFill>
              </a:rPr>
              <a:t>ЗНАКИ!</a:t>
            </a:r>
          </a:p>
        </p:txBody>
      </p:sp>
      <p:pic>
        <p:nvPicPr>
          <p:cNvPr id="6" name="Рисунок 5" descr="Список отряда ЮИД / МБОУ &quot;Староянашевская ООШ&quot; Яльчикского района / Портал образования ЧР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96952"/>
            <a:ext cx="2016224" cy="2560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7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1052737"/>
            <a:ext cx="6552728" cy="429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u="sng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РЕЧЁВКА ОТРЯДА</a:t>
            </a:r>
            <a:endParaRPr lang="ru-RU" sz="900" dirty="0">
              <a:latin typeface="Calibri"/>
              <a:ea typeface="Calibri"/>
              <a:cs typeface="Times New Roman"/>
            </a:endParaRPr>
          </a:p>
          <a:p>
            <a:pPr algn="ctr">
              <a:spcBef>
                <a:spcPts val="750"/>
              </a:spcBef>
              <a:spcAft>
                <a:spcPts val="1125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 </a:t>
            </a:r>
            <a:endParaRPr lang="ru-RU" sz="1000" dirty="0">
              <a:latin typeface="Times New Roman"/>
              <a:ea typeface="Times New Roman"/>
            </a:endParaRPr>
          </a:p>
          <a:p>
            <a:pPr algn="ctr">
              <a:spcBef>
                <a:spcPts val="750"/>
              </a:spcBef>
              <a:spcAft>
                <a:spcPts val="1125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/>
                <a:ea typeface="Times New Roman"/>
              </a:rPr>
              <a:t>Эй! Пешеход! Смелей вперед!</a:t>
            </a:r>
            <a:endParaRPr lang="ru-RU" sz="3600" dirty="0">
              <a:latin typeface="Times New Roman"/>
              <a:ea typeface="Times New Roman"/>
            </a:endParaRPr>
          </a:p>
          <a:p>
            <a:pPr algn="ctr">
              <a:spcBef>
                <a:spcPts val="750"/>
              </a:spcBef>
              <a:spcAft>
                <a:spcPts val="1125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/>
                <a:ea typeface="Times New Roman"/>
              </a:rPr>
              <a:t>Вперед к дорожным знаниям!</a:t>
            </a:r>
            <a:endParaRPr lang="ru-RU" sz="3600" dirty="0">
              <a:latin typeface="Times New Roman"/>
              <a:ea typeface="Times New Roman"/>
            </a:endParaRPr>
          </a:p>
          <a:p>
            <a:pPr algn="ctr">
              <a:spcBef>
                <a:spcPts val="750"/>
              </a:spcBef>
              <a:spcAft>
                <a:spcPts val="1125"/>
              </a:spcAft>
            </a:pPr>
            <a:r>
              <a:rPr lang="ru-RU" sz="3600" dirty="0" err="1">
                <a:solidFill>
                  <a:srgbClr val="002060"/>
                </a:solidFill>
                <a:latin typeface="Times New Roman"/>
                <a:ea typeface="Times New Roman"/>
              </a:rPr>
              <a:t>ЮИДовцев</a:t>
            </a:r>
            <a:r>
              <a:rPr lang="ru-RU" sz="3600" dirty="0">
                <a:solidFill>
                  <a:srgbClr val="002060"/>
                </a:solidFill>
                <a:latin typeface="Times New Roman"/>
                <a:ea typeface="Times New Roman"/>
              </a:rPr>
              <a:t> отряд ведет</a:t>
            </a:r>
            <a:endParaRPr lang="ru-RU" sz="3600" dirty="0">
              <a:latin typeface="Times New Roman"/>
              <a:ea typeface="Times New Roman"/>
            </a:endParaRPr>
          </a:p>
          <a:p>
            <a:pPr algn="ctr">
              <a:spcBef>
                <a:spcPts val="750"/>
              </a:spcBef>
              <a:spcAft>
                <a:spcPts val="1125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/>
                <a:ea typeface="Times New Roman"/>
              </a:rPr>
              <a:t>Автомобиль познания.</a:t>
            </a:r>
            <a:endParaRPr lang="ru-RU" sz="3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313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903040"/>
            <a:ext cx="6768752" cy="4977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endParaRPr lang="ru-RU" sz="1600" dirty="0" smtClean="0">
              <a:solidFill>
                <a:srgbClr val="1F497D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1600" dirty="0" smtClean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Песня </a:t>
            </a:r>
            <a:r>
              <a:rPr lang="ru-RU" sz="1600" dirty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отряда </a:t>
            </a:r>
            <a:r>
              <a:rPr lang="ru-RU" sz="1600" dirty="0" smtClean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ЮИД</a:t>
            </a:r>
            <a:endParaRPr lang="ru-RU" sz="1600" i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Припев</a:t>
            </a:r>
            <a:r>
              <a:rPr lang="ru-RU" sz="16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: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Если правила не любишь –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без них жизни нет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Пешеходу и водителю – один ответ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(2 раза)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533400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Порой, мы не можем найти покой</a:t>
            </a:r>
            <a:endParaRPr lang="ru-RU" sz="1600" dirty="0">
              <a:latin typeface="Times New Roman"/>
              <a:ea typeface="Times New Roman"/>
            </a:endParaRPr>
          </a:p>
          <a:p>
            <a:pPr marL="533400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Ведет нас команда ЮИД за собой</a:t>
            </a:r>
            <a:endParaRPr lang="ru-RU" sz="1600" dirty="0">
              <a:latin typeface="Times New Roman"/>
              <a:ea typeface="Times New Roman"/>
            </a:endParaRPr>
          </a:p>
          <a:p>
            <a:pPr marL="533400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Успеть сказать, важно правила соблюдать</a:t>
            </a:r>
            <a:endParaRPr lang="ru-RU" sz="1600" dirty="0">
              <a:latin typeface="Times New Roman"/>
              <a:ea typeface="Times New Roman"/>
            </a:endParaRPr>
          </a:p>
          <a:p>
            <a:pPr marL="533400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И всем понять, лучше их не нарушать</a:t>
            </a:r>
            <a:endParaRPr lang="ru-RU" sz="1600" dirty="0">
              <a:latin typeface="Times New Roman"/>
              <a:ea typeface="Times New Roman"/>
            </a:endParaRPr>
          </a:p>
          <a:p>
            <a:pPr marL="533400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Идешь ли пешком, сидишь за рулем</a:t>
            </a:r>
            <a:endParaRPr lang="ru-RU" sz="1600" dirty="0">
              <a:latin typeface="Times New Roman"/>
              <a:ea typeface="Times New Roman"/>
            </a:endParaRPr>
          </a:p>
          <a:p>
            <a:pPr marL="533400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Будьте внимательны и в ночь и днем</a:t>
            </a:r>
            <a:endParaRPr lang="ru-RU" sz="1600" dirty="0">
              <a:latin typeface="Times New Roman"/>
              <a:ea typeface="Times New Roman"/>
            </a:endParaRPr>
          </a:p>
          <a:p>
            <a:pPr marL="533400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И правила учить мы за собою зовем</a:t>
            </a:r>
            <a:endParaRPr lang="ru-RU" sz="1600" dirty="0">
              <a:latin typeface="Times New Roman"/>
              <a:ea typeface="Times New Roman"/>
            </a:endParaRPr>
          </a:p>
          <a:p>
            <a:pPr marL="533400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И мы же знаем, что с вами поем</a:t>
            </a:r>
            <a:endParaRPr lang="ru-RU" sz="1600" dirty="0">
              <a:latin typeface="Times New Roman"/>
              <a:ea typeface="Times New Roman"/>
            </a:endParaRPr>
          </a:p>
          <a:p>
            <a:pPr marL="533400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И хочешь иль не хочешь,</a:t>
            </a:r>
            <a:endParaRPr lang="ru-RU" sz="1600" dirty="0">
              <a:latin typeface="Times New Roman"/>
              <a:ea typeface="Times New Roman"/>
            </a:endParaRPr>
          </a:p>
          <a:p>
            <a:pPr marL="533400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 а без правил нам жить нельзя </a:t>
            </a:r>
            <a:endParaRPr lang="ru-RU" sz="1600" dirty="0">
              <a:latin typeface="Times New Roman"/>
              <a:ea typeface="Times New Roman"/>
            </a:endParaRPr>
          </a:p>
          <a:p>
            <a:pPr marL="533400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</a:rPr>
              <a:t>И будет эта песня для 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тебя</a:t>
            </a:r>
            <a:r>
              <a:rPr lang="ru-RU" sz="1600" dirty="0" smtClean="0">
                <a:latin typeface="Times New Roman"/>
                <a:ea typeface="Times New Roman"/>
              </a:rPr>
              <a:t>                             </a:t>
            </a:r>
            <a:r>
              <a:rPr lang="ru-RU" sz="1600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Припев</a:t>
            </a:r>
            <a:r>
              <a:rPr lang="ru-RU" sz="16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: (2 раза)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b="1" i="1" dirty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9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155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9792" y="1340768"/>
            <a:ext cx="252028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Уголок ЮИД</a:t>
            </a:r>
            <a:endParaRPr lang="ru-RU" sz="32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 descr="C:\Users\user\Desktop\отряд юид\IMAG057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 r="19172"/>
          <a:stretch/>
        </p:blipFill>
        <p:spPr bwMode="auto">
          <a:xfrm>
            <a:off x="1979712" y="2060848"/>
            <a:ext cx="4945161" cy="35522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573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Уголок БДД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9"/>
          <a:stretch/>
        </p:blipFill>
        <p:spPr bwMode="auto">
          <a:xfrm>
            <a:off x="1560513" y="1886673"/>
            <a:ext cx="6022975" cy="371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03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7221393" cy="1202485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Руководитель отряда ЮИД «ВИРАЖ»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Овчар Людмила Леонидовна  с сентября 2017 года активно и творчески  продолжает  традиции отряда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844824"/>
            <a:ext cx="6480720" cy="4464496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1600" dirty="0"/>
          </a:p>
          <a:p>
            <a:r>
              <a:rPr lang="ru-RU" smtClean="0">
                <a:solidFill>
                  <a:srgbClr val="002060"/>
                </a:solidFill>
              </a:rPr>
              <a:t>Акция «Засветись </a:t>
            </a:r>
            <a:r>
              <a:rPr lang="ru-RU" dirty="0" smtClean="0">
                <a:solidFill>
                  <a:srgbClr val="002060"/>
                </a:solidFill>
              </a:rPr>
              <a:t>вместе с пандой»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F:\ЮИД\смотр отрядов ЮИД 51 лицей\Акция Засветись с пандой\20170930_1906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9918"/>
          <a:stretch/>
        </p:blipFill>
        <p:spPr bwMode="auto">
          <a:xfrm>
            <a:off x="2051720" y="2060848"/>
            <a:ext cx="4953965" cy="352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8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292</TotalTime>
  <Words>349</Words>
  <Application>Microsoft Office PowerPoint</Application>
  <PresentationFormat>Экран (4:3)</PresentationFormat>
  <Paragraphs>87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Кнопка</vt:lpstr>
      <vt:lpstr>Эркер</vt:lpstr>
      <vt:lpstr>Муниципальное бюджетное общеобразовательное  учреждение города Ростова-на-Дону «Лицей № 51 имени  Капустина Бориса Владиславовича»</vt:lpstr>
      <vt:lpstr>Отряд ЮИД «Лицея №51»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Уголок БДД</vt:lpstr>
      <vt:lpstr>Руководитель отряда ЮИД «ВИРАЖ»  Овчар Людмила Леонидовна  с сентября 2017 года активно и творчески  продолжает  традиции отряда </vt:lpstr>
      <vt:lpstr> Заместитель директора  «Лицея №51» по ВР – председатель школьной комиссии «За безопасность движения»</vt:lpstr>
      <vt:lpstr>            НАШИ ПРЕДШЕСТВЕННИКИ  ЮИДОВСКОЕ ДВИЖЕНИЕ В МБОУ «ЛИЦЕЕ                           № 51»                ИСТОРИЯ ОТРЯДА ,  ДЕЙСТВУЮЩЕГО                С 1998 ПО 2017 (официально зарегистрирован в 2008 году)  </vt:lpstr>
      <vt:lpstr>Ребята 5 «а» 2008 года  класса разработали для отряда  Юид такую форму </vt:lpstr>
      <vt:lpstr>Презентация PowerPoint</vt:lpstr>
      <vt:lpstr>Презентация PowerPoint</vt:lpstr>
      <vt:lpstr>Регулярно по плану работы проводили конкурсы на лучший рисунок в лицее № 51</vt:lpstr>
      <vt:lpstr>Презентация PowerPoint</vt:lpstr>
      <vt:lpstr>Пособие , изготовленное ребятами вместе с учителем физики</vt:lpstr>
      <vt:lpstr>Перед  выступлениями  на районных соревнованиях  отряд  Юид  Лицея № 51 были в себе  всегда  уверенны  и  часто  приносили победы   </vt:lpstr>
      <vt:lpstr>Мы приняли  эстафету интересной  работы и яркой организационной деятельности  в пропаганде знаний  по ПДД .</vt:lpstr>
      <vt:lpstr>2016 год смотр отрядов ЮИД</vt:lpstr>
      <vt:lpstr>20.11.2016 года День памяти жертв ДТП</vt:lpstr>
      <vt:lpstr>Посвящение первоклассников в пешеходы</vt:lpstr>
      <vt:lpstr>Акция «Засветись вместе с пандой»  сентябрь 2017</vt:lpstr>
      <vt:lpstr>Цель акции:</vt:lpstr>
      <vt:lpstr>I этап: Подготовительный.</vt:lpstr>
      <vt:lpstr>II этап: Основной</vt:lpstr>
      <vt:lpstr>III этап: Заключительный</vt:lpstr>
      <vt:lpstr>Спасибо за внимание! Соблюдайте правила дорожного движения! Берегите себя!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 учреждение лицей № 51 имени Б.В. Капустина Кировского района города Ростова-на-Дону</dc:title>
  <dc:creator>ЗавВР</dc:creator>
  <cp:lastModifiedBy>user</cp:lastModifiedBy>
  <cp:revision>33</cp:revision>
  <dcterms:created xsi:type="dcterms:W3CDTF">2014-09-24T11:01:03Z</dcterms:created>
  <dcterms:modified xsi:type="dcterms:W3CDTF">2018-03-28T08:56:57Z</dcterms:modified>
</cp:coreProperties>
</file>