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89" r:id="rId2"/>
    <p:sldId id="290" r:id="rId3"/>
    <p:sldId id="301" r:id="rId4"/>
    <p:sldId id="300" r:id="rId5"/>
    <p:sldId id="302" r:id="rId6"/>
    <p:sldId id="303" r:id="rId7"/>
    <p:sldId id="304" r:id="rId8"/>
    <p:sldId id="305" r:id="rId9"/>
    <p:sldId id="306" r:id="rId10"/>
    <p:sldId id="293" r:id="rId11"/>
    <p:sldId id="307" r:id="rId12"/>
    <p:sldId id="308" r:id="rId13"/>
    <p:sldId id="309" r:id="rId14"/>
    <p:sldId id="310" r:id="rId15"/>
    <p:sldId id="311" r:id="rId16"/>
    <p:sldId id="312" r:id="rId17"/>
    <p:sldId id="313" r:id="rId18"/>
    <p:sldId id="29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585" autoAdjust="0"/>
  </p:normalViewPr>
  <p:slideViewPr>
    <p:cSldViewPr>
      <p:cViewPr varScale="1">
        <p:scale>
          <a:sx n="67" d="100"/>
          <a:sy n="67" d="100"/>
        </p:scale>
        <p:origin x="-1267" y="-9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4FC32A-406B-4A29-B505-23D00CC5DB5F}" type="datetimeFigureOut">
              <a:rPr lang="ru-RU" smtClean="0"/>
              <a:t>30.09.2014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02596C-F393-4687-B8CF-8A590C383FEE}" type="slidenum">
              <a:rPr lang="ru-RU" smtClean="0"/>
              <a:t>‹#›</a:t>
            </a:fld>
            <a:endParaRPr lang="ru-RU"/>
          </a:p>
        </p:txBody>
      </p:sp>
    </p:spTree>
    <p:extLst>
      <p:ext uri="{BB962C8B-B14F-4D97-AF65-F5344CB8AC3E}">
        <p14:creationId xmlns:p14="http://schemas.microsoft.com/office/powerpoint/2010/main" val="1863312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Интересно, что подобная притча есть и в Евангелии от Луки (19:11-28), но вместо талантов в ней говорится о денежной единице меньшего размера – минах. Если бы история слов сложилась чуть иначе, мы бы говорили не «талант закопал в землю» и «талант не пропьешь», а «мину закопал в землю» и «мину не пропьешь».</a:t>
            </a:r>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2</a:t>
            </a:fld>
            <a:endParaRPr lang="ru-RU"/>
          </a:p>
        </p:txBody>
      </p:sp>
    </p:spTree>
    <p:extLst>
      <p:ext uri="{BB962C8B-B14F-4D97-AF65-F5344CB8AC3E}">
        <p14:creationId xmlns:p14="http://schemas.microsoft.com/office/powerpoint/2010/main" val="3602536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Что можно было купить на один талант? Талант равнялся 60 минам, 1 мина – ста драхмам, 1 драхма – 6 оболам. В V веке до нашей эры прожиточный минимум афинской семьи составлял примерно 2 обола в день. Значит на один талант семья могла прожить почти 50 лет! Один талант – это жалование архонта за 25 лет или члена афинского Совета за 19 лет, воина-гоплита за 50 лет. Заработок гончара составил бы один талант за 16 лет работы. За один талант можно было купить 120 быков, или 50 лошадей, или 400 овец, или 30 неквалифицированных рабов, или 12 рабов, обученных какому-нибудь ремеслу или грамоте. А вот роскошь всегда дорога: рабынь, умеющих играть на флейте, за один талант можно было купить всего трех. Известно, что дом, принадлежавший отцу Демосфена, стоил 3000 драхм, то есть всего </a:t>
            </a:r>
            <a:r>
              <a:rPr lang="ru-RU" dirty="0" err="1" smtClean="0"/>
              <a:t>полталанта</a:t>
            </a:r>
            <a:r>
              <a:rPr lang="ru-RU" dirty="0" smtClean="0"/>
              <a:t>. Одним талантом можно было оплатить обучение трех тысяч детей в начальной школе.</a:t>
            </a:r>
          </a:p>
          <a:p>
            <a:r>
              <a:rPr lang="ru-RU" dirty="0" smtClean="0"/>
              <a:t>Сейчас известно выражение «талант не пропьешь», а сколько нужно было бы выпить, чтобы в буквальном смысле пропить один талант серебра? Цены на вино в греческих полисах V века до н. э. различались довольно сильно. Дорогое </a:t>
            </a:r>
            <a:r>
              <a:rPr lang="ru-RU" dirty="0" err="1" smtClean="0"/>
              <a:t>хиосское</a:t>
            </a:r>
            <a:r>
              <a:rPr lang="ru-RU" dirty="0" smtClean="0"/>
              <a:t> вино стоило 100 драхм за </a:t>
            </a:r>
            <a:r>
              <a:rPr lang="ru-RU" dirty="0" err="1" smtClean="0"/>
              <a:t>метрет</a:t>
            </a:r>
            <a:r>
              <a:rPr lang="ru-RU" dirty="0" smtClean="0"/>
              <a:t> (39,46 литра), дешевое фракийское – 2 драхмы. Следовательно, если пропивать талант при помощи дорогого вина, то понадобилось бы 2367 с небольшим литров, а если обходиться дешевым вином, то нужно целых 118380 литров. Действительно, пропить талант непросто.</a:t>
            </a:r>
          </a:p>
        </p:txBody>
      </p:sp>
      <p:sp>
        <p:nvSpPr>
          <p:cNvPr id="4" name="Номер слайда 3"/>
          <p:cNvSpPr>
            <a:spLocks noGrp="1"/>
          </p:cNvSpPr>
          <p:nvPr>
            <p:ph type="sldNum" sz="quarter" idx="10"/>
          </p:nvPr>
        </p:nvSpPr>
        <p:spPr/>
        <p:txBody>
          <a:bodyPr/>
          <a:lstStyle/>
          <a:p>
            <a:fld id="{AC71B598-1C32-41D4-9DF5-3B167BEB1658}" type="slidenum">
              <a:rPr lang="ru-RU" smtClean="0"/>
              <a:t>3</a:t>
            </a:fld>
            <a:endParaRPr lang="ru-RU"/>
          </a:p>
        </p:txBody>
      </p:sp>
    </p:spTree>
    <p:extLst>
      <p:ext uri="{BB962C8B-B14F-4D97-AF65-F5344CB8AC3E}">
        <p14:creationId xmlns:p14="http://schemas.microsoft.com/office/powerpoint/2010/main" val="2489156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4</a:t>
            </a:fld>
            <a:endParaRPr lang="ru-RU"/>
          </a:p>
        </p:txBody>
      </p:sp>
    </p:spTree>
    <p:extLst>
      <p:ext uri="{BB962C8B-B14F-4D97-AF65-F5344CB8AC3E}">
        <p14:creationId xmlns:p14="http://schemas.microsoft.com/office/powerpoint/2010/main" val="2489156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5</a:t>
            </a:fld>
            <a:endParaRPr lang="ru-RU"/>
          </a:p>
        </p:txBody>
      </p:sp>
    </p:spTree>
    <p:extLst>
      <p:ext uri="{BB962C8B-B14F-4D97-AF65-F5344CB8AC3E}">
        <p14:creationId xmlns:p14="http://schemas.microsoft.com/office/powerpoint/2010/main" val="2489156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6</a:t>
            </a:fld>
            <a:endParaRPr lang="ru-RU"/>
          </a:p>
        </p:txBody>
      </p:sp>
    </p:spTree>
    <p:extLst>
      <p:ext uri="{BB962C8B-B14F-4D97-AF65-F5344CB8AC3E}">
        <p14:creationId xmlns:p14="http://schemas.microsoft.com/office/powerpoint/2010/main" val="248915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7</a:t>
            </a:fld>
            <a:endParaRPr lang="ru-RU"/>
          </a:p>
        </p:txBody>
      </p:sp>
    </p:spTree>
    <p:extLst>
      <p:ext uri="{BB962C8B-B14F-4D97-AF65-F5344CB8AC3E}">
        <p14:creationId xmlns:p14="http://schemas.microsoft.com/office/powerpoint/2010/main" val="2489156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8</a:t>
            </a:fld>
            <a:endParaRPr lang="ru-RU"/>
          </a:p>
        </p:txBody>
      </p:sp>
    </p:spTree>
    <p:extLst>
      <p:ext uri="{BB962C8B-B14F-4D97-AF65-F5344CB8AC3E}">
        <p14:creationId xmlns:p14="http://schemas.microsoft.com/office/powerpoint/2010/main" val="2489156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C71B598-1C32-41D4-9DF5-3B167BEB1658}" type="slidenum">
              <a:rPr lang="ru-RU" smtClean="0"/>
              <a:t>9</a:t>
            </a:fld>
            <a:endParaRPr lang="ru-RU"/>
          </a:p>
        </p:txBody>
      </p:sp>
    </p:spTree>
    <p:extLst>
      <p:ext uri="{BB962C8B-B14F-4D97-AF65-F5344CB8AC3E}">
        <p14:creationId xmlns:p14="http://schemas.microsoft.com/office/powerpoint/2010/main" val="2489156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30.09.2014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30.09.2014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slide" Target="slide2.xml"/><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8.jp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hyperlink" Target="http://azbyka.ru/biblia/" TargetMode="External"/><Relationship Id="rId2" Type="http://schemas.openxmlformats.org/officeDocument/2006/relationships/hyperlink" Target="http://svetoch-opk.ru/"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slide" Target="slide4.xml"/><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slide" Target="slide5.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slide" Target="slide7.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slide" Target="slide8.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slide" Target="slide9.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slide" Target="slide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 y="0"/>
            <a:ext cx="9134910" cy="6857999"/>
          </a:xfrm>
          <a:prstGeom prst="rect">
            <a:avLst/>
          </a:prstGeom>
        </p:spPr>
      </p:pic>
      <p:grpSp>
        <p:nvGrpSpPr>
          <p:cNvPr id="10" name="Группа 9"/>
          <p:cNvGrpSpPr/>
          <p:nvPr/>
        </p:nvGrpSpPr>
        <p:grpSpPr>
          <a:xfrm>
            <a:off x="674523" y="201706"/>
            <a:ext cx="7794954" cy="1499348"/>
            <a:chOff x="612271" y="201706"/>
            <a:chExt cx="7794954" cy="1499348"/>
          </a:xfrm>
        </p:grpSpPr>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271" y="201706"/>
              <a:ext cx="1137994" cy="1440000"/>
            </a:xfrm>
            <a:prstGeom prst="rect">
              <a:avLst/>
            </a:prstGeom>
            <a:effectLst>
              <a:glow rad="63500">
                <a:schemeClr val="accent6">
                  <a:satMod val="175000"/>
                  <a:alpha val="20000"/>
                </a:schemeClr>
              </a:glow>
              <a:innerShdw blurRad="63500" dist="50800" dir="16200000">
                <a:prstClr val="black">
                  <a:alpha val="50000"/>
                </a:prstClr>
              </a:innerShdw>
            </a:effec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3092" y="627904"/>
              <a:ext cx="4713287" cy="1073150"/>
            </a:xfrm>
            <a:prstGeom prst="rect">
              <a:avLst/>
            </a:prstGeom>
            <a:noFill/>
            <a:ln>
              <a:noFill/>
            </a:ln>
            <a:effectLst>
              <a:glow rad="63500">
                <a:schemeClr val="accent6">
                  <a:satMod val="175000"/>
                  <a:alpha val="2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1248" y="201706"/>
              <a:ext cx="981058" cy="1440000"/>
            </a:xfrm>
            <a:prstGeom prst="rect">
              <a:avLst/>
            </a:prstGeom>
            <a:effectLst>
              <a:glow rad="63500">
                <a:schemeClr val="accent6">
                  <a:satMod val="175000"/>
                  <a:alpha val="20000"/>
                </a:schemeClr>
              </a:glow>
              <a:innerShdw blurRad="63500" dist="50800" dir="16200000">
                <a:prstClr val="black">
                  <a:alpha val="50000"/>
                </a:prstClr>
              </a:innerShdw>
            </a:effec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0000" y="624080"/>
              <a:ext cx="1927225" cy="1073150"/>
            </a:xfrm>
            <a:prstGeom prst="rect">
              <a:avLst/>
            </a:prstGeom>
            <a:noFill/>
            <a:ln>
              <a:noFill/>
            </a:ln>
            <a:effectLst>
              <a:glow rad="63500">
                <a:schemeClr val="accent6">
                  <a:satMod val="175000"/>
                  <a:alpha val="2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Стрелка вправо 3">
            <a:hlinkClick r:id="rId7" action="ppaction://hlinksldjump"/>
          </p:cNvPr>
          <p:cNvSpPr/>
          <p:nvPr/>
        </p:nvSpPr>
        <p:spPr>
          <a:xfrm>
            <a:off x="8172400" y="6237312"/>
            <a:ext cx="648072" cy="360040"/>
          </a:xfrm>
          <a:prstGeom prst="rightArrow">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90196" y="1733975"/>
            <a:ext cx="999661" cy="4717914"/>
          </a:xfrm>
          <a:prstGeom prst="rect">
            <a:avLst/>
          </a:prstGeom>
          <a:effectLst>
            <a:glow rad="63500">
              <a:schemeClr val="accent6">
                <a:satMod val="175000"/>
                <a:alpha val="20000"/>
              </a:schemeClr>
            </a:glow>
            <a:innerShdw blurRad="63500" dist="50800" dir="16200000">
              <a:prstClr val="black">
                <a:alpha val="50000"/>
              </a:prstClr>
            </a:innerShdw>
          </a:effectLst>
        </p:spPr>
      </p:pic>
      <p:pic>
        <p:nvPicPr>
          <p:cNvPr id="11"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95736" y="2116162"/>
            <a:ext cx="5822950" cy="4121150"/>
          </a:xfrm>
          <a:prstGeom prst="rect">
            <a:avLst/>
          </a:prstGeom>
          <a:noFill/>
          <a:ln>
            <a:noFill/>
          </a:ln>
          <a:effectLst>
            <a:glow rad="63500">
              <a:schemeClr val="accent6">
                <a:satMod val="175000"/>
                <a:alpha val="2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188714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359" y="969690"/>
            <a:ext cx="8535283" cy="5686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descr="krest_12.jpg"/>
          <p:cNvPicPr>
            <a:picLocks noChangeAspect="1"/>
          </p:cNvPicPr>
          <p:nvPr/>
        </p:nvPicPr>
        <p:blipFill>
          <a:blip r:embed="rId3"/>
          <a:stretch>
            <a:fillRect/>
          </a:stretch>
        </p:blipFill>
        <p:spPr>
          <a:xfrm>
            <a:off x="0" y="0"/>
            <a:ext cx="9144000" cy="831273"/>
          </a:xfrm>
          <a:prstGeom prst="rect">
            <a:avLst/>
          </a:prstGeom>
        </p:spPr>
      </p:pic>
      <p:sp>
        <p:nvSpPr>
          <p:cNvPr id="9" name="Стрелка вправо 8">
            <a:hlinkClick r:id="rId4"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Рисунок 1" descr="krest_12.jpg"/>
          <p:cNvPicPr>
            <a:picLocks noChangeAspect="1"/>
          </p:cNvPicPr>
          <p:nvPr/>
        </p:nvPicPr>
        <p:blipFill>
          <a:blip r:embed="rId2"/>
          <a:stretch>
            <a:fillRect/>
          </a:stretch>
        </p:blipFill>
        <p:spPr>
          <a:xfrm>
            <a:off x="0" y="0"/>
            <a:ext cx="9144000" cy="831273"/>
          </a:xfrm>
          <a:prstGeom prst="rect">
            <a:avLst/>
          </a:prstGeom>
        </p:spPr>
      </p:pic>
      <p:sp>
        <p:nvSpPr>
          <p:cNvPr id="9" name="Стрелка вправо 8">
            <a:hlinkClick r:id="rId3"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313" y="1124744"/>
            <a:ext cx="8461375"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20722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057" y="874606"/>
            <a:ext cx="8497887" cy="5720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descr="krest_12.jpg"/>
          <p:cNvPicPr>
            <a:picLocks noChangeAspect="1"/>
          </p:cNvPicPr>
          <p:nvPr/>
        </p:nvPicPr>
        <p:blipFill>
          <a:blip r:embed="rId3"/>
          <a:stretch>
            <a:fillRect/>
          </a:stretch>
        </p:blipFill>
        <p:spPr>
          <a:xfrm>
            <a:off x="0" y="0"/>
            <a:ext cx="9144000" cy="831273"/>
          </a:xfrm>
          <a:prstGeom prst="rect">
            <a:avLst/>
          </a:prstGeom>
        </p:spPr>
      </p:pic>
      <p:sp>
        <p:nvSpPr>
          <p:cNvPr id="9" name="Стрелка вправо 8">
            <a:hlinkClick r:id="rId4"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992863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1079398"/>
            <a:ext cx="8559800" cy="534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descr="krest_12.jpg"/>
          <p:cNvPicPr>
            <a:picLocks noChangeAspect="1"/>
          </p:cNvPicPr>
          <p:nvPr/>
        </p:nvPicPr>
        <p:blipFill>
          <a:blip r:embed="rId3"/>
          <a:stretch>
            <a:fillRect/>
          </a:stretch>
        </p:blipFill>
        <p:spPr>
          <a:xfrm>
            <a:off x="0" y="0"/>
            <a:ext cx="9144000" cy="831273"/>
          </a:xfrm>
          <a:prstGeom prst="rect">
            <a:avLst/>
          </a:prstGeom>
        </p:spPr>
      </p:pic>
      <p:sp>
        <p:nvSpPr>
          <p:cNvPr id="9" name="Стрелка вправо 8">
            <a:hlinkClick r:id="rId4"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077001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057" y="937932"/>
            <a:ext cx="8497887" cy="565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descr="krest_12.jpg"/>
          <p:cNvPicPr>
            <a:picLocks noChangeAspect="1"/>
          </p:cNvPicPr>
          <p:nvPr/>
        </p:nvPicPr>
        <p:blipFill>
          <a:blip r:embed="rId3"/>
          <a:stretch>
            <a:fillRect/>
          </a:stretch>
        </p:blipFill>
        <p:spPr>
          <a:xfrm>
            <a:off x="0" y="0"/>
            <a:ext cx="9144000" cy="831273"/>
          </a:xfrm>
          <a:prstGeom prst="rect">
            <a:avLst/>
          </a:prstGeom>
        </p:spPr>
      </p:pic>
      <p:sp>
        <p:nvSpPr>
          <p:cNvPr id="9" name="Стрелка вправо 8">
            <a:hlinkClick r:id="rId4"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98065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307" y="923076"/>
            <a:ext cx="8053387" cy="5750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descr="krest_12.jpg"/>
          <p:cNvPicPr>
            <a:picLocks noChangeAspect="1"/>
          </p:cNvPicPr>
          <p:nvPr/>
        </p:nvPicPr>
        <p:blipFill>
          <a:blip r:embed="rId3"/>
          <a:stretch>
            <a:fillRect/>
          </a:stretch>
        </p:blipFill>
        <p:spPr>
          <a:xfrm>
            <a:off x="0" y="0"/>
            <a:ext cx="9144000" cy="831273"/>
          </a:xfrm>
          <a:prstGeom prst="rect">
            <a:avLst/>
          </a:prstGeom>
        </p:spPr>
      </p:pic>
      <p:sp>
        <p:nvSpPr>
          <p:cNvPr id="9" name="Стрелка вправо 8">
            <a:hlinkClick r:id="rId4"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248879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282" y="838938"/>
            <a:ext cx="8199437" cy="593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descr="krest_12.jpg"/>
          <p:cNvPicPr>
            <a:picLocks noChangeAspect="1"/>
          </p:cNvPicPr>
          <p:nvPr/>
        </p:nvPicPr>
        <p:blipFill>
          <a:blip r:embed="rId3"/>
          <a:stretch>
            <a:fillRect/>
          </a:stretch>
        </p:blipFill>
        <p:spPr>
          <a:xfrm>
            <a:off x="0" y="0"/>
            <a:ext cx="9144000" cy="831273"/>
          </a:xfrm>
          <a:prstGeom prst="rect">
            <a:avLst/>
          </a:prstGeom>
        </p:spPr>
      </p:pic>
      <p:sp>
        <p:nvSpPr>
          <p:cNvPr id="9" name="Стрелка вправо 8">
            <a:hlinkClick r:id="rId4"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727893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Рисунок 1" descr="krest_12.jpg"/>
          <p:cNvPicPr>
            <a:picLocks noChangeAspect="1"/>
          </p:cNvPicPr>
          <p:nvPr/>
        </p:nvPicPr>
        <p:blipFill>
          <a:blip r:embed="rId2"/>
          <a:stretch>
            <a:fillRect/>
          </a:stretch>
        </p:blipFill>
        <p:spPr>
          <a:xfrm>
            <a:off x="0" y="0"/>
            <a:ext cx="9144000" cy="831273"/>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7" y="188640"/>
            <a:ext cx="8388424"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7" y="1052736"/>
            <a:ext cx="7705725"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55" y="3427256"/>
            <a:ext cx="7301487" cy="2955944"/>
          </a:xfrm>
          <a:prstGeom prst="rect">
            <a:avLst/>
          </a:prstGeom>
        </p:spPr>
      </p:pic>
      <p:pic>
        <p:nvPicPr>
          <p:cNvPr id="8" name="Рисунок 7">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73090" y="6430395"/>
            <a:ext cx="438779" cy="398483"/>
          </a:xfrm>
          <a:prstGeom prst="rect">
            <a:avLst/>
          </a:prstGeom>
        </p:spPr>
      </p:pic>
    </p:spTree>
    <p:extLst>
      <p:ext uri="{BB962C8B-B14F-4D97-AF65-F5344CB8AC3E}">
        <p14:creationId xmlns:p14="http://schemas.microsoft.com/office/powerpoint/2010/main" val="12875279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Прямоугольник 2"/>
          <p:cNvSpPr/>
          <p:nvPr/>
        </p:nvSpPr>
        <p:spPr>
          <a:xfrm>
            <a:off x="928662" y="5715016"/>
            <a:ext cx="7000924" cy="830997"/>
          </a:xfrm>
          <a:prstGeom prst="rect">
            <a:avLst/>
          </a:prstGeom>
        </p:spPr>
        <p:txBody>
          <a:bodyPr wrap="square">
            <a:spAutoFit/>
          </a:bodyPr>
          <a:lstStyle/>
          <a:p>
            <a:pPr algn="ctr"/>
            <a:r>
              <a:rPr lang="ru-RU" sz="1600" dirty="0" smtClean="0"/>
              <a:t>Презентация выполнена для сайта:</a:t>
            </a:r>
          </a:p>
          <a:p>
            <a:pPr algn="ctr"/>
            <a:r>
              <a:rPr lang="ru-RU" sz="1600" b="1" dirty="0" smtClean="0"/>
              <a:t>«</a:t>
            </a:r>
            <a:r>
              <a:rPr lang="ru-RU" sz="1600" b="1" dirty="0" err="1" smtClean="0"/>
              <a:t>Свѣточъ</a:t>
            </a:r>
            <a:r>
              <a:rPr lang="ru-RU" sz="1600" b="1" dirty="0" smtClean="0"/>
              <a:t>. Основы православной веры в презентациях»</a:t>
            </a:r>
          </a:p>
          <a:p>
            <a:pPr algn="ctr"/>
            <a:r>
              <a:rPr lang="en-US" sz="1600" dirty="0" smtClean="0">
                <a:hlinkClick r:id="rId2"/>
              </a:rPr>
              <a:t>http://svetoch-opk.ru</a:t>
            </a:r>
            <a:r>
              <a:rPr lang="ru-RU" sz="1600" dirty="0" smtClean="0"/>
              <a:t> </a:t>
            </a:r>
            <a:endParaRPr lang="ru-RU" sz="1600" dirty="0"/>
          </a:p>
        </p:txBody>
      </p:sp>
      <p:sp>
        <p:nvSpPr>
          <p:cNvPr id="4" name="TextBox 3"/>
          <p:cNvSpPr txBox="1"/>
          <p:nvPr/>
        </p:nvSpPr>
        <p:spPr>
          <a:xfrm>
            <a:off x="2345691" y="476672"/>
            <a:ext cx="4578346" cy="584775"/>
          </a:xfrm>
          <a:prstGeom prst="rect">
            <a:avLst/>
          </a:prstGeom>
          <a:noFill/>
          <a:effectLst/>
        </p:spPr>
        <p:txBody>
          <a:bodyPr wrap="square" rtlCol="0">
            <a:spAutoFit/>
          </a:bodyPr>
          <a:lstStyle/>
          <a:p>
            <a:pPr algn="ctr"/>
            <a:r>
              <a:rPr lang="ru-RU" sz="1600" dirty="0" smtClean="0"/>
              <a:t>Библия на церковнославянском языке</a:t>
            </a:r>
          </a:p>
          <a:p>
            <a:pPr algn="ctr"/>
            <a:r>
              <a:rPr lang="en-US" sz="1600" dirty="0">
                <a:hlinkClick r:id="rId3"/>
              </a:rPr>
              <a:t>http://azbyka.ru/biblia</a:t>
            </a:r>
            <a:r>
              <a:rPr lang="en-US" sz="1600" dirty="0" smtClean="0">
                <a:hlinkClick r:id="rId3"/>
              </a:rPr>
              <a:t>/</a:t>
            </a:r>
            <a:r>
              <a:rPr lang="ru-RU" sz="1600" dirty="0" smtClean="0"/>
              <a:t> </a:t>
            </a:r>
          </a:p>
        </p:txBody>
      </p:sp>
    </p:spTree>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04" y="1375"/>
            <a:ext cx="4198189" cy="6855249"/>
          </a:xfrm>
          <a:prstGeom prst="rect">
            <a:avLst/>
          </a:prstGeom>
        </p:spPr>
      </p:pic>
      <p:sp>
        <p:nvSpPr>
          <p:cNvPr id="1025" name="Rectangle 1"/>
          <p:cNvSpPr>
            <a:spLocks noChangeArrowheads="1"/>
          </p:cNvSpPr>
          <p:nvPr/>
        </p:nvSpPr>
        <p:spPr bwMode="auto">
          <a:xfrm>
            <a:off x="4563682" y="130394"/>
            <a:ext cx="4268353" cy="5355264"/>
          </a:xfrm>
          <a:prstGeom prst="rect">
            <a:avLst/>
          </a:prstGeom>
          <a:noFill/>
          <a:ln w="9525">
            <a:noFill/>
            <a:miter lim="800000"/>
            <a:headEnd/>
            <a:tailEnd/>
          </a:ln>
          <a:effectLst/>
        </p:spPr>
        <p:txBody>
          <a:bodyPr vert="horz" wrap="square" lIns="91440" tIns="152352" rIns="91440" bIns="0" numCol="1" anchor="ctr" anchorCtr="0" compatLnSpc="1">
            <a:prstTxWarp prst="textNoShape">
              <a:avLst/>
            </a:prstTxWarp>
            <a:spAutoFit/>
          </a:bodyPr>
          <a:lstStyle/>
          <a:p>
            <a:pPr algn="just"/>
            <a:r>
              <a:rPr lang="ru-RU" sz="2600" b="1" dirty="0" smtClean="0">
                <a:solidFill>
                  <a:schemeClr val="accent2">
                    <a:lumMod val="50000"/>
                  </a:schemeClr>
                </a:solidFill>
                <a:cs typeface="Arial" pitchFamily="34" charset="0"/>
              </a:rPr>
              <a:t>Выражение «</a:t>
            </a:r>
            <a:r>
              <a:rPr lang="ru-RU" sz="2600" b="1" dirty="0" smtClean="0">
                <a:solidFill>
                  <a:srgbClr val="C00000"/>
                </a:solidFill>
                <a:cs typeface="Arial" pitchFamily="34" charset="0"/>
              </a:rPr>
              <a:t>зарыть талант в землю</a:t>
            </a:r>
            <a:r>
              <a:rPr lang="ru-RU" sz="2600" b="1" dirty="0" smtClean="0">
                <a:solidFill>
                  <a:schemeClr val="accent2">
                    <a:lumMod val="50000"/>
                  </a:schemeClr>
                </a:solidFill>
                <a:cs typeface="Arial" pitchFamily="34" charset="0"/>
              </a:rPr>
              <a:t>" произошло </a:t>
            </a:r>
            <a:r>
              <a:rPr lang="ru-RU" sz="2600" b="1" dirty="0">
                <a:solidFill>
                  <a:schemeClr val="accent2">
                    <a:lumMod val="50000"/>
                  </a:schemeClr>
                </a:solidFill>
                <a:cs typeface="Arial" pitchFamily="34" charset="0"/>
              </a:rPr>
              <a:t>из евангельской </a:t>
            </a:r>
            <a:r>
              <a:rPr lang="ru-RU" sz="2600" b="1" dirty="0" smtClean="0">
                <a:solidFill>
                  <a:schemeClr val="accent2">
                    <a:lumMod val="50000"/>
                  </a:schemeClr>
                </a:solidFill>
                <a:cs typeface="Arial" pitchFamily="34" charset="0"/>
              </a:rPr>
              <a:t>притчи о </a:t>
            </a:r>
            <a:r>
              <a:rPr lang="ru-RU" sz="2600" b="1" dirty="0">
                <a:solidFill>
                  <a:schemeClr val="accent2">
                    <a:lumMod val="50000"/>
                  </a:schemeClr>
                </a:solidFill>
                <a:cs typeface="Arial" pitchFamily="34" charset="0"/>
              </a:rPr>
              <a:t>человеке, который получил деньги и закопал их, побоявшись вложить в </a:t>
            </a:r>
            <a:r>
              <a:rPr lang="ru-RU" sz="2600" b="1" dirty="0" smtClean="0">
                <a:solidFill>
                  <a:schemeClr val="accent2">
                    <a:lumMod val="50000"/>
                  </a:schemeClr>
                </a:solidFill>
                <a:cs typeface="Arial" pitchFamily="34" charset="0"/>
              </a:rPr>
              <a:t>дело (Мф.25:14-30). В </a:t>
            </a:r>
            <a:r>
              <a:rPr lang="ru-RU" sz="2600" b="1" dirty="0">
                <a:solidFill>
                  <a:schemeClr val="accent2">
                    <a:lumMod val="50000"/>
                  </a:schemeClr>
                </a:solidFill>
                <a:cs typeface="Arial" pitchFamily="34" charset="0"/>
              </a:rPr>
              <a:t>связи с новым значением слова </a:t>
            </a:r>
            <a:r>
              <a:rPr lang="ru-RU" sz="2600" b="1" dirty="0" smtClean="0">
                <a:solidFill>
                  <a:schemeClr val="accent2">
                    <a:lumMod val="50000"/>
                  </a:schemeClr>
                </a:solidFill>
                <a:cs typeface="Arial" pitchFamily="34" charset="0"/>
              </a:rPr>
              <a:t>«талант» - «дар Божий</a:t>
            </a:r>
            <a:r>
              <a:rPr lang="ru-RU" sz="2600" b="1" dirty="0">
                <a:solidFill>
                  <a:schemeClr val="accent2">
                    <a:lumMod val="50000"/>
                  </a:schemeClr>
                </a:solidFill>
                <a:cs typeface="Arial" pitchFamily="34" charset="0"/>
              </a:rPr>
              <a:t>» выражение приобрело </a:t>
            </a:r>
            <a:r>
              <a:rPr lang="ru-RU" sz="2600" b="1" dirty="0" smtClean="0">
                <a:solidFill>
                  <a:schemeClr val="accent2">
                    <a:lumMod val="50000"/>
                  </a:schemeClr>
                </a:solidFill>
                <a:cs typeface="Arial" pitchFamily="34" charset="0"/>
              </a:rPr>
              <a:t>переносное значение: </a:t>
            </a:r>
            <a:r>
              <a:rPr lang="ru-RU" sz="2600" b="1" dirty="0">
                <a:solidFill>
                  <a:srgbClr val="C00000"/>
                </a:solidFill>
                <a:cs typeface="Arial" pitchFamily="34" charset="0"/>
              </a:rPr>
              <a:t>не </a:t>
            </a:r>
            <a:r>
              <a:rPr lang="ru-RU" sz="2600" b="1" dirty="0" smtClean="0">
                <a:solidFill>
                  <a:srgbClr val="C00000"/>
                </a:solidFill>
                <a:cs typeface="Arial" pitchFamily="34" charset="0"/>
              </a:rPr>
              <a:t>заботиться </a:t>
            </a:r>
            <a:r>
              <a:rPr lang="ru-RU" sz="2600" b="1" dirty="0">
                <a:solidFill>
                  <a:srgbClr val="C00000"/>
                </a:solidFill>
                <a:cs typeface="Arial" pitchFamily="34" charset="0"/>
              </a:rPr>
              <a:t>о развитии своих </a:t>
            </a:r>
            <a:r>
              <a:rPr lang="ru-RU" sz="2600" b="1" dirty="0" smtClean="0">
                <a:solidFill>
                  <a:srgbClr val="C00000"/>
                </a:solidFill>
                <a:cs typeface="Arial" pitchFamily="34" charset="0"/>
              </a:rPr>
              <a:t>способностей</a:t>
            </a:r>
            <a:r>
              <a:rPr lang="ru-RU" sz="2600" b="1" dirty="0" smtClean="0">
                <a:solidFill>
                  <a:schemeClr val="accent2">
                    <a:lumMod val="50000"/>
                  </a:schemeClr>
                </a:solidFill>
                <a:cs typeface="Arial" pitchFamily="34" charset="0"/>
              </a:rPr>
              <a:t>.</a:t>
            </a:r>
            <a:endParaRPr lang="ru-RU" sz="2600" b="1" dirty="0">
              <a:solidFill>
                <a:schemeClr val="accent2">
                  <a:lumMod val="50000"/>
                </a:schemeClr>
              </a:solidFill>
              <a:cs typeface="Arial" pitchFamily="34" charset="0"/>
            </a:endParaRPr>
          </a:p>
        </p:txBody>
      </p:sp>
      <p:sp>
        <p:nvSpPr>
          <p:cNvPr id="6" name="Управляющая кнопка: далее 5">
            <a:hlinkClick r:id="" action="ppaction://hlinkshowjump?jump=nextslide" highlightClick="1"/>
          </p:cNvPr>
          <p:cNvSpPr/>
          <p:nvPr/>
        </p:nvSpPr>
        <p:spPr>
          <a:xfrm>
            <a:off x="4336094" y="6483080"/>
            <a:ext cx="288000" cy="288000"/>
          </a:xfrm>
          <a:prstGeom prst="actionButtonForwardNex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a:hlinkClick r:id="rId5" action="ppaction://hlinksldjump"/>
          </p:cNvPr>
          <p:cNvSpPr txBox="1"/>
          <p:nvPr/>
        </p:nvSpPr>
        <p:spPr>
          <a:xfrm>
            <a:off x="4542333" y="6413602"/>
            <a:ext cx="1368152" cy="369332"/>
          </a:xfrm>
          <a:prstGeom prst="rect">
            <a:avLst/>
          </a:prstGeom>
          <a:noFill/>
        </p:spPr>
        <p:txBody>
          <a:bodyPr wrap="square" rtlCol="0">
            <a:spAutoFit/>
          </a:bodyPr>
          <a:lstStyle/>
          <a:p>
            <a:pPr algn="ctr"/>
            <a:r>
              <a:rPr lang="ru-RU" b="1" dirty="0" smtClean="0">
                <a:solidFill>
                  <a:schemeClr val="accent6">
                    <a:lumMod val="50000"/>
                  </a:schemeClr>
                </a:solidFill>
              </a:rPr>
              <a:t>На русском</a:t>
            </a:r>
            <a:endParaRPr lang="ru-RU" b="1" dirty="0">
              <a:solidFill>
                <a:schemeClr val="accent6">
                  <a:lumMod val="50000"/>
                </a:schemeClr>
              </a:solidFill>
            </a:endParaRPr>
          </a:p>
        </p:txBody>
      </p:sp>
      <p:sp>
        <p:nvSpPr>
          <p:cNvPr id="11" name="Управляющая кнопка: далее 10">
            <a:hlinkClick r:id="" action="ppaction://hlinkshowjump?jump=nextslide" highlightClick="1"/>
          </p:cNvPr>
          <p:cNvSpPr/>
          <p:nvPr/>
        </p:nvSpPr>
        <p:spPr>
          <a:xfrm>
            <a:off x="5851170" y="6483080"/>
            <a:ext cx="288000" cy="288000"/>
          </a:xfrm>
          <a:prstGeom prst="actionButtonForwardNex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a:hlinkClick r:id="rId6" action="ppaction://hlinksldjump"/>
          </p:cNvPr>
          <p:cNvSpPr txBox="1"/>
          <p:nvPr/>
        </p:nvSpPr>
        <p:spPr>
          <a:xfrm>
            <a:off x="6092184" y="6413602"/>
            <a:ext cx="2624500" cy="369332"/>
          </a:xfrm>
          <a:prstGeom prst="rect">
            <a:avLst/>
          </a:prstGeom>
          <a:noFill/>
        </p:spPr>
        <p:txBody>
          <a:bodyPr wrap="square" rtlCol="0">
            <a:spAutoFit/>
          </a:bodyPr>
          <a:lstStyle/>
          <a:p>
            <a:pPr algn="ctr"/>
            <a:r>
              <a:rPr lang="ru-RU" b="1" dirty="0" smtClean="0">
                <a:solidFill>
                  <a:schemeClr val="accent6">
                    <a:lumMod val="50000"/>
                  </a:schemeClr>
                </a:solidFill>
              </a:rPr>
              <a:t>На церковнославянском</a:t>
            </a:r>
            <a:endParaRPr lang="ru-RU" b="1" dirty="0">
              <a:solidFill>
                <a:schemeClr val="accent6">
                  <a:lumMod val="50000"/>
                </a:schemeClr>
              </a:solidFill>
            </a:endParaRPr>
          </a:p>
        </p:txBody>
      </p:sp>
      <p:sp>
        <p:nvSpPr>
          <p:cNvPr id="3" name="Управляющая кнопка: справка 2">
            <a:hlinkClick r:id="rId7" action="ppaction://hlinksldjump" highlightClick="1"/>
          </p:cNvPr>
          <p:cNvSpPr/>
          <p:nvPr/>
        </p:nvSpPr>
        <p:spPr>
          <a:xfrm>
            <a:off x="8356684" y="5347466"/>
            <a:ext cx="360000" cy="360040"/>
          </a:xfrm>
          <a:prstGeom prst="actionButtonHelp">
            <a:avLst/>
          </a:prstGeom>
          <a:solidFill>
            <a:schemeClr val="bg2"/>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5" y="0"/>
            <a:ext cx="9134910" cy="6857999"/>
          </a:xfrm>
          <a:prstGeom prst="rect">
            <a:avLst/>
          </a:prstGeom>
        </p:spPr>
      </p:pic>
      <p:sp>
        <p:nvSpPr>
          <p:cNvPr id="3" name="Скругленный прямоугольник 2"/>
          <p:cNvSpPr/>
          <p:nvPr/>
        </p:nvSpPr>
        <p:spPr>
          <a:xfrm>
            <a:off x="215516" y="260648"/>
            <a:ext cx="8712968" cy="5904656"/>
          </a:xfrm>
          <a:prstGeom prst="roundRect">
            <a:avLst/>
          </a:prstGeom>
          <a:solidFill>
            <a:schemeClr val="bg2"/>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450174" y="403222"/>
            <a:ext cx="8243652" cy="5632311"/>
          </a:xfrm>
          <a:prstGeom prst="rect">
            <a:avLst/>
          </a:prstGeom>
        </p:spPr>
        <p:txBody>
          <a:bodyPr wrap="square">
            <a:spAutoFit/>
          </a:bodyPr>
          <a:lstStyle/>
          <a:p>
            <a:pPr algn="just" hangingPunct="0"/>
            <a:r>
              <a:rPr lang="ru-RU" sz="2400" b="1" dirty="0">
                <a:solidFill>
                  <a:schemeClr val="bg2">
                    <a:lumMod val="10000"/>
                  </a:schemeClr>
                </a:solidFill>
                <a:cs typeface="Arial" pitchFamily="34" charset="0"/>
              </a:rPr>
              <a:t>Сегодня «</a:t>
            </a:r>
            <a:r>
              <a:rPr lang="ru-RU" sz="2400" b="1" dirty="0">
                <a:solidFill>
                  <a:srgbClr val="C00000"/>
                </a:solidFill>
                <a:cs typeface="Arial" pitchFamily="34" charset="0"/>
              </a:rPr>
              <a:t>талантом</a:t>
            </a:r>
            <a:r>
              <a:rPr lang="ru-RU" sz="2400" b="1" dirty="0">
                <a:solidFill>
                  <a:schemeClr val="bg2">
                    <a:lumMod val="10000"/>
                  </a:schemeClr>
                </a:solidFill>
                <a:cs typeface="Arial" pitchFamily="34" charset="0"/>
              </a:rPr>
              <a:t>» называют выдающиеся способности человека, позволяющие ему достичь совершенства в сфере его деятельности. П</a:t>
            </a:r>
            <a:r>
              <a:rPr lang="ru-RU" sz="2400" b="1" dirty="0" smtClean="0">
                <a:solidFill>
                  <a:schemeClr val="bg2">
                    <a:lumMod val="10000"/>
                  </a:schemeClr>
                </a:solidFill>
                <a:cs typeface="Arial" pitchFamily="34" charset="0"/>
              </a:rPr>
              <a:t>ервоначально же </a:t>
            </a:r>
            <a:r>
              <a:rPr lang="ru-RU" sz="2400" b="1" dirty="0">
                <a:solidFill>
                  <a:schemeClr val="bg2">
                    <a:lumMod val="10000"/>
                  </a:schemeClr>
                </a:solidFill>
                <a:cs typeface="Arial" pitchFamily="34" charset="0"/>
              </a:rPr>
              <a:t>в древности в Малой </a:t>
            </a:r>
            <a:r>
              <a:rPr lang="ru-RU" sz="2400" b="1" dirty="0" smtClean="0">
                <a:solidFill>
                  <a:schemeClr val="bg2">
                    <a:lumMod val="10000"/>
                  </a:schemeClr>
                </a:solidFill>
                <a:cs typeface="Arial" pitchFamily="34" charset="0"/>
              </a:rPr>
              <a:t>Азии это слово (от греческого </a:t>
            </a:r>
            <a:r>
              <a:rPr lang="ru-RU" sz="2400" b="1" dirty="0" err="1">
                <a:solidFill>
                  <a:schemeClr val="bg2">
                    <a:lumMod val="10000"/>
                  </a:schemeClr>
                </a:solidFill>
                <a:cs typeface="Arial" pitchFamily="34" charset="0"/>
              </a:rPr>
              <a:t>τάλ</a:t>
            </a:r>
            <a:r>
              <a:rPr lang="ru-RU" sz="2400" b="1" dirty="0">
                <a:solidFill>
                  <a:schemeClr val="bg2">
                    <a:lumMod val="10000"/>
                  </a:schemeClr>
                </a:solidFill>
                <a:cs typeface="Arial" pitchFamily="34" charset="0"/>
              </a:rPr>
              <a:t>αντον </a:t>
            </a:r>
            <a:r>
              <a:rPr lang="ru-RU" sz="2400" b="1" dirty="0" smtClean="0">
                <a:solidFill>
                  <a:schemeClr val="bg2">
                    <a:lumMod val="10000"/>
                  </a:schemeClr>
                </a:solidFill>
                <a:cs typeface="Arial" pitchFamily="34" charset="0"/>
              </a:rPr>
              <a:t>(та́лантон) – вес) означало самую крупную весовую единицу для металлов. Эта единица </a:t>
            </a:r>
            <a:r>
              <a:rPr lang="ru-RU" sz="2400" b="1" dirty="0">
                <a:solidFill>
                  <a:schemeClr val="bg2">
                    <a:lumMod val="10000"/>
                  </a:schemeClr>
                </a:solidFill>
                <a:cs typeface="Arial" pitchFamily="34" charset="0"/>
              </a:rPr>
              <a:t>изменялась в различные времена и в различных местах. К примеру, </a:t>
            </a:r>
            <a:r>
              <a:rPr lang="ru-RU" sz="2400" b="1" dirty="0" err="1">
                <a:solidFill>
                  <a:schemeClr val="bg2">
                    <a:lumMod val="10000"/>
                  </a:schemeClr>
                </a:solidFill>
                <a:cs typeface="Arial" pitchFamily="34" charset="0"/>
              </a:rPr>
              <a:t>древнеаттический</a:t>
            </a:r>
            <a:r>
              <a:rPr lang="ru-RU" sz="2400" b="1" dirty="0">
                <a:solidFill>
                  <a:schemeClr val="bg2">
                    <a:lumMod val="10000"/>
                  </a:schemeClr>
                </a:solidFill>
                <a:cs typeface="Arial" pitchFamily="34" charset="0"/>
              </a:rPr>
              <a:t> талант был равен 39,3 </a:t>
            </a:r>
            <a:r>
              <a:rPr lang="ru-RU" sz="2400" b="1" dirty="0" smtClean="0">
                <a:solidFill>
                  <a:schemeClr val="bg2">
                    <a:lumMod val="10000"/>
                  </a:schemeClr>
                </a:solidFill>
                <a:cs typeface="Arial" pitchFamily="34" charset="0"/>
              </a:rPr>
              <a:t>кг, </a:t>
            </a:r>
            <a:r>
              <a:rPr lang="ru-RU" sz="2400" b="1" dirty="0">
                <a:solidFill>
                  <a:schemeClr val="bg2">
                    <a:lumMod val="10000"/>
                  </a:schemeClr>
                </a:solidFill>
                <a:cs typeface="Arial" pitchFamily="34" charset="0"/>
              </a:rPr>
              <a:t>вавилонский – 30,12 кг, при Александре Македонском – 25,9 кг. Помимо </a:t>
            </a:r>
            <a:r>
              <a:rPr lang="ru-RU" sz="2400" b="1" dirty="0" smtClean="0">
                <a:solidFill>
                  <a:schemeClr val="bg2">
                    <a:lumMod val="10000"/>
                  </a:schemeClr>
                </a:solidFill>
                <a:cs typeface="Arial" pitchFamily="34" charset="0"/>
              </a:rPr>
              <a:t>весовой единицы слово </a:t>
            </a:r>
            <a:r>
              <a:rPr lang="ru-RU" sz="2400" b="1" dirty="0">
                <a:solidFill>
                  <a:schemeClr val="bg2">
                    <a:lumMod val="10000"/>
                  </a:schemeClr>
                </a:solidFill>
                <a:cs typeface="Arial" pitchFamily="34" charset="0"/>
              </a:rPr>
              <a:t>τ</a:t>
            </a:r>
            <a:r>
              <a:rPr lang="el-GR" sz="2400" b="1" dirty="0">
                <a:solidFill>
                  <a:schemeClr val="bg2">
                    <a:lumMod val="10000"/>
                  </a:schemeClr>
                </a:solidFill>
                <a:cs typeface="Arial" pitchFamily="34" charset="0"/>
              </a:rPr>
              <a:t>ά</a:t>
            </a:r>
            <a:r>
              <a:rPr lang="ru-RU" sz="2400" b="1" dirty="0">
                <a:solidFill>
                  <a:schemeClr val="bg2">
                    <a:lumMod val="10000"/>
                  </a:schemeClr>
                </a:solidFill>
                <a:cs typeface="Arial" pitchFamily="34" charset="0"/>
              </a:rPr>
              <a:t>λα</a:t>
            </a:r>
            <a:r>
              <a:rPr lang="ru-RU" sz="2400" b="1" dirty="0" err="1">
                <a:solidFill>
                  <a:schemeClr val="bg2">
                    <a:lumMod val="10000"/>
                  </a:schemeClr>
                </a:solidFill>
                <a:cs typeface="Arial" pitchFamily="34" charset="0"/>
              </a:rPr>
              <a:t>ντον</a:t>
            </a:r>
            <a:r>
              <a:rPr lang="ru-RU" sz="2400" b="1" dirty="0">
                <a:solidFill>
                  <a:schemeClr val="bg2">
                    <a:lumMod val="10000"/>
                  </a:schemeClr>
                </a:solidFill>
                <a:cs typeface="Arial" pitchFamily="34" charset="0"/>
              </a:rPr>
              <a:t> </a:t>
            </a:r>
            <a:r>
              <a:rPr lang="ru-RU" sz="2400" b="1" dirty="0" smtClean="0">
                <a:solidFill>
                  <a:schemeClr val="bg2">
                    <a:lumMod val="10000"/>
                  </a:schemeClr>
                </a:solidFill>
                <a:cs typeface="Arial" pitchFamily="34" charset="0"/>
              </a:rPr>
              <a:t>обозначало также и денежно-счетную единицу, соответствующую серебру весом в один талант. Монеты </a:t>
            </a:r>
            <a:r>
              <a:rPr lang="ru-RU" sz="2400" b="1" dirty="0">
                <a:solidFill>
                  <a:schemeClr val="bg2">
                    <a:lumMod val="10000"/>
                  </a:schemeClr>
                </a:solidFill>
                <a:cs typeface="Arial" pitchFamily="34" charset="0"/>
              </a:rPr>
              <a:t>такого номинала не существовало – она была бы слишком неудобной в использовании. В</a:t>
            </a:r>
            <a:r>
              <a:rPr lang="ru-RU" sz="2400" b="1" dirty="0" smtClean="0">
                <a:solidFill>
                  <a:schemeClr val="bg2">
                    <a:lumMod val="10000"/>
                  </a:schemeClr>
                </a:solidFill>
                <a:cs typeface="Arial" pitchFamily="34" charset="0"/>
              </a:rPr>
              <a:t>о </a:t>
            </a:r>
            <a:r>
              <a:rPr lang="ru-RU" sz="2400" b="1" dirty="0">
                <a:solidFill>
                  <a:schemeClr val="bg2">
                    <a:lumMod val="10000"/>
                  </a:schemeClr>
                </a:solidFill>
                <a:cs typeface="Arial" pitchFamily="34" charset="0"/>
              </a:rPr>
              <a:t>время земной жизни Господа приблизительная ценность </a:t>
            </a:r>
            <a:r>
              <a:rPr lang="ru-RU" sz="2400" b="1" dirty="0" smtClean="0">
                <a:solidFill>
                  <a:schemeClr val="bg2">
                    <a:lumMod val="10000"/>
                  </a:schemeClr>
                </a:solidFill>
                <a:cs typeface="Arial" pitchFamily="34" charset="0"/>
              </a:rPr>
              <a:t>еврейского таланта </a:t>
            </a:r>
            <a:r>
              <a:rPr lang="ru-RU" sz="2400" b="1" dirty="0">
                <a:solidFill>
                  <a:schemeClr val="bg2">
                    <a:lumMod val="10000"/>
                  </a:schemeClr>
                </a:solidFill>
                <a:cs typeface="Arial" pitchFamily="34" charset="0"/>
              </a:rPr>
              <a:t>на наши деньги была в </a:t>
            </a:r>
            <a:r>
              <a:rPr lang="ru-RU" sz="2400" b="1" dirty="0" smtClean="0">
                <a:solidFill>
                  <a:schemeClr val="bg2">
                    <a:lumMod val="10000"/>
                  </a:schemeClr>
                </a:solidFill>
                <a:cs typeface="Arial" pitchFamily="34" charset="0"/>
              </a:rPr>
              <a:t>1,3 млн. руб. </a:t>
            </a:r>
            <a:endParaRPr lang="ru-RU" sz="2400" b="1" dirty="0">
              <a:solidFill>
                <a:schemeClr val="bg2">
                  <a:lumMod val="10000"/>
                </a:schemeClr>
              </a:solidFill>
              <a:cs typeface="Arial" pitchFamily="34" charset="0"/>
            </a:endParaRPr>
          </a:p>
        </p:txBody>
      </p:sp>
      <p:pic>
        <p:nvPicPr>
          <p:cNvPr id="9" name="Рисунок 8">
            <a:hlinkClick r:id="rId4" action="ppaction://hlinksldjump"/>
          </p:cNvPr>
          <p:cNvPicPr>
            <a:picLocks noChangeAspect="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8496436" y="6229953"/>
            <a:ext cx="643019" cy="583967"/>
          </a:xfrm>
          <a:prstGeom prst="rect">
            <a:avLst/>
          </a:prstGeom>
          <a:ln>
            <a:noFill/>
          </a:ln>
        </p:spPr>
      </p:pic>
    </p:spTree>
    <p:extLst>
      <p:ext uri="{BB962C8B-B14F-4D97-AF65-F5344CB8AC3E}">
        <p14:creationId xmlns:p14="http://schemas.microsoft.com/office/powerpoint/2010/main" val="83281969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49240" y="0"/>
            <a:ext cx="3794760" cy="5223510"/>
          </a:xfrm>
          <a:prstGeom prst="rect">
            <a:avLst/>
          </a:prstGeom>
        </p:spPr>
      </p:pic>
      <p:sp>
        <p:nvSpPr>
          <p:cNvPr id="2" name="Прямоугольник 1"/>
          <p:cNvSpPr/>
          <p:nvPr/>
        </p:nvSpPr>
        <p:spPr>
          <a:xfrm>
            <a:off x="1547663" y="191746"/>
            <a:ext cx="3672408" cy="4832092"/>
          </a:xfrm>
          <a:prstGeom prst="rect">
            <a:avLst/>
          </a:prstGeom>
        </p:spPr>
        <p:txBody>
          <a:bodyPr wrap="square">
            <a:spAutoFit/>
          </a:bodyPr>
          <a:lstStyle/>
          <a:p>
            <a:pPr algn="just" hangingPunct="0"/>
            <a:r>
              <a:rPr lang="ru-RU" sz="2800" b="1" dirty="0">
                <a:solidFill>
                  <a:srgbClr val="441918"/>
                </a:solidFill>
                <a:cs typeface="Arial" pitchFamily="34" charset="0"/>
              </a:rPr>
              <a:t>Итак, бодрствуйте, потому что не знаете ни дня, ни часа, в который </a:t>
            </a:r>
            <a:r>
              <a:rPr lang="ru-RU" sz="2800" b="1" dirty="0" err="1">
                <a:solidFill>
                  <a:srgbClr val="441918"/>
                </a:solidFill>
                <a:cs typeface="Arial" pitchFamily="34" charset="0"/>
              </a:rPr>
              <a:t>приидет</a:t>
            </a:r>
            <a:r>
              <a:rPr lang="ru-RU" sz="2800" b="1" dirty="0">
                <a:solidFill>
                  <a:srgbClr val="441918"/>
                </a:solidFill>
                <a:cs typeface="Arial" pitchFamily="34" charset="0"/>
              </a:rPr>
              <a:t> Сын Человеческий. Ибо [Он поступит], как человек, который, отправляясь в чужую страну, призвал рабов своих и поручил им имение свое</a:t>
            </a:r>
            <a:r>
              <a:rPr lang="ru-RU" sz="2800" b="1" dirty="0" smtClean="0">
                <a:solidFill>
                  <a:srgbClr val="441918"/>
                </a:solidFill>
                <a:cs typeface="Arial" pitchFamily="34" charset="0"/>
              </a:rPr>
              <a:t>:</a:t>
            </a:r>
            <a:endParaRPr lang="ru-RU" sz="2800" b="1" dirty="0">
              <a:solidFill>
                <a:srgbClr val="441918"/>
              </a:solidFill>
              <a:cs typeface="Arial" pitchFamily="34" charset="0"/>
            </a:endParaRPr>
          </a:p>
        </p:txBody>
      </p:sp>
      <p:sp>
        <p:nvSpPr>
          <p:cNvPr id="7" name="Стрелка вправо 6">
            <a:hlinkClick r:id="rId5"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1619671" y="5026340"/>
            <a:ext cx="5904656" cy="1384995"/>
          </a:xfrm>
          <a:prstGeom prst="rect">
            <a:avLst/>
          </a:prstGeom>
        </p:spPr>
        <p:txBody>
          <a:bodyPr wrap="square">
            <a:spAutoFit/>
          </a:bodyPr>
          <a:lstStyle/>
          <a:p>
            <a:pPr algn="just" hangingPunct="0"/>
            <a:r>
              <a:rPr lang="ru-RU" sz="2800" b="1" dirty="0" smtClean="0">
                <a:solidFill>
                  <a:srgbClr val="441918"/>
                </a:solidFill>
                <a:cs typeface="Arial" pitchFamily="34" charset="0"/>
              </a:rPr>
              <a:t>и </a:t>
            </a:r>
            <a:r>
              <a:rPr lang="ru-RU" sz="2800" b="1" dirty="0">
                <a:solidFill>
                  <a:srgbClr val="441918"/>
                </a:solidFill>
                <a:cs typeface="Arial" pitchFamily="34" charset="0"/>
              </a:rPr>
              <a:t>одному дал он пять талантов, другому два, иному один, каждому по его силе; и тотчас отправился</a:t>
            </a:r>
            <a:r>
              <a:rPr lang="ru-RU" sz="2800" b="1" dirty="0" smtClean="0">
                <a:solidFill>
                  <a:srgbClr val="441918"/>
                </a:solidFill>
                <a:cs typeface="Arial" pitchFamily="34" charset="0"/>
              </a:rPr>
              <a:t>.</a:t>
            </a:r>
            <a:endParaRPr lang="ru-RU" sz="2800" b="1" dirty="0">
              <a:solidFill>
                <a:srgbClr val="441918"/>
              </a:solidFill>
              <a:cs typeface="Arial" pitchFamily="34" charset="0"/>
            </a:endParaRPr>
          </a:p>
        </p:txBody>
      </p:sp>
    </p:spTree>
    <p:extLst>
      <p:ext uri="{BB962C8B-B14F-4D97-AF65-F5344CB8AC3E}">
        <p14:creationId xmlns:p14="http://schemas.microsoft.com/office/powerpoint/2010/main" val="259780748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331640" y="0"/>
            <a:ext cx="3457530" cy="4743450"/>
          </a:xfrm>
          <a:prstGeom prst="rect">
            <a:avLst/>
          </a:prstGeom>
        </p:spPr>
      </p:pic>
      <p:pic>
        <p:nvPicPr>
          <p:cNvPr id="4" name="Рисунок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46370" y="3806190"/>
            <a:ext cx="3484062" cy="3051810"/>
          </a:xfrm>
          <a:prstGeom prst="rect">
            <a:avLst/>
          </a:prstGeom>
        </p:spPr>
      </p:pic>
      <p:sp>
        <p:nvSpPr>
          <p:cNvPr id="2" name="Прямоугольник 1"/>
          <p:cNvSpPr/>
          <p:nvPr/>
        </p:nvSpPr>
        <p:spPr>
          <a:xfrm>
            <a:off x="4609144" y="476672"/>
            <a:ext cx="4121288" cy="3108543"/>
          </a:xfrm>
          <a:prstGeom prst="rect">
            <a:avLst/>
          </a:prstGeom>
        </p:spPr>
        <p:txBody>
          <a:bodyPr wrap="square">
            <a:spAutoFit/>
          </a:bodyPr>
          <a:lstStyle/>
          <a:p>
            <a:pPr algn="r" hangingPunct="0"/>
            <a:r>
              <a:rPr lang="ru-RU" sz="2800" b="1" dirty="0">
                <a:solidFill>
                  <a:srgbClr val="441918"/>
                </a:solidFill>
                <a:cs typeface="Arial" pitchFamily="34" charset="0"/>
              </a:rPr>
              <a:t>Получивший пять талантов пошел, употребил их в дело и приобрел другие пять талантов; точно так же и получивший два таланта приобрел другие два; </a:t>
            </a:r>
          </a:p>
        </p:txBody>
      </p:sp>
      <p:sp>
        <p:nvSpPr>
          <p:cNvPr id="7" name="Стрелка вправо 6">
            <a:hlinkClick r:id="rId6"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331640" y="4608549"/>
            <a:ext cx="4414222" cy="1815882"/>
          </a:xfrm>
          <a:prstGeom prst="rect">
            <a:avLst/>
          </a:prstGeom>
        </p:spPr>
        <p:txBody>
          <a:bodyPr wrap="square">
            <a:spAutoFit/>
          </a:bodyPr>
          <a:lstStyle/>
          <a:p>
            <a:pPr hangingPunct="0"/>
            <a:r>
              <a:rPr lang="ru-RU" sz="2800" b="1" dirty="0">
                <a:solidFill>
                  <a:srgbClr val="441918"/>
                </a:solidFill>
                <a:cs typeface="Arial" pitchFamily="34" charset="0"/>
              </a:rPr>
              <a:t>получивший же один талант пошел и закопал его в землю и скрыл серебро господина своего. </a:t>
            </a:r>
          </a:p>
        </p:txBody>
      </p:sp>
    </p:spTree>
    <p:extLst>
      <p:ext uri="{BB962C8B-B14F-4D97-AF65-F5344CB8AC3E}">
        <p14:creationId xmlns:p14="http://schemas.microsoft.com/office/powerpoint/2010/main" val="423460299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rotWithShape="1">
          <a:blip r:embed="rId4">
            <a:extLst>
              <a:ext uri="{28A0092B-C50C-407E-A947-70E740481C1C}">
                <a14:useLocalDpi xmlns:a14="http://schemas.microsoft.com/office/drawing/2010/main" val="0"/>
              </a:ext>
            </a:extLst>
          </a:blip>
          <a:srcRect l="60000" b="30333"/>
          <a:stretch/>
        </p:blipFill>
        <p:spPr>
          <a:xfrm>
            <a:off x="5486400" y="0"/>
            <a:ext cx="3657600" cy="4777740"/>
          </a:xfrm>
          <a:prstGeom prst="rect">
            <a:avLst/>
          </a:prstGeom>
        </p:spPr>
      </p:pic>
      <p:sp>
        <p:nvSpPr>
          <p:cNvPr id="2" name="Прямоугольник 1"/>
          <p:cNvSpPr/>
          <p:nvPr/>
        </p:nvSpPr>
        <p:spPr>
          <a:xfrm>
            <a:off x="1468800" y="253982"/>
            <a:ext cx="4248472" cy="4401205"/>
          </a:xfrm>
          <a:prstGeom prst="rect">
            <a:avLst/>
          </a:prstGeom>
        </p:spPr>
        <p:txBody>
          <a:bodyPr wrap="square">
            <a:spAutoFit/>
          </a:bodyPr>
          <a:lstStyle/>
          <a:p>
            <a:pPr hangingPunct="0"/>
            <a:r>
              <a:rPr lang="ru-RU" sz="2800" b="1" dirty="0">
                <a:solidFill>
                  <a:srgbClr val="441918"/>
                </a:solidFill>
                <a:cs typeface="Arial" pitchFamily="34" charset="0"/>
              </a:rPr>
              <a:t>По долгом времени, приходит господин рабов тех и требует у них отчета. И, подойдя, получивший пять талантов принес другие пять талантов и говорит: господин! пять талантов ты дал мне; вот, другие пять талантов я приобрел на них</a:t>
            </a:r>
            <a:r>
              <a:rPr lang="ru-RU" sz="2800" b="1" dirty="0" smtClean="0">
                <a:solidFill>
                  <a:srgbClr val="441918"/>
                </a:solidFill>
                <a:cs typeface="Arial" pitchFamily="34" charset="0"/>
              </a:rPr>
              <a:t>.</a:t>
            </a:r>
            <a:endParaRPr lang="ru-RU" sz="2800" b="1" dirty="0">
              <a:solidFill>
                <a:srgbClr val="441918"/>
              </a:solidFill>
              <a:cs typeface="Arial" pitchFamily="34" charset="0"/>
            </a:endParaRPr>
          </a:p>
        </p:txBody>
      </p:sp>
      <p:sp>
        <p:nvSpPr>
          <p:cNvPr id="7" name="Стрелка вправо 6">
            <a:hlinkClick r:id="rId5"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452776" y="4606114"/>
            <a:ext cx="6661683" cy="1815882"/>
          </a:xfrm>
          <a:prstGeom prst="rect">
            <a:avLst/>
          </a:prstGeom>
        </p:spPr>
        <p:txBody>
          <a:bodyPr wrap="square">
            <a:spAutoFit/>
          </a:bodyPr>
          <a:lstStyle/>
          <a:p>
            <a:pPr hangingPunct="0"/>
            <a:r>
              <a:rPr lang="ru-RU" sz="2800" b="1" dirty="0" smtClean="0">
                <a:solidFill>
                  <a:srgbClr val="441918"/>
                </a:solidFill>
                <a:cs typeface="Arial" pitchFamily="34" charset="0"/>
              </a:rPr>
              <a:t>Господин </a:t>
            </a:r>
            <a:r>
              <a:rPr lang="ru-RU" sz="2800" b="1" dirty="0">
                <a:solidFill>
                  <a:srgbClr val="441918"/>
                </a:solidFill>
                <a:cs typeface="Arial" pitchFamily="34" charset="0"/>
              </a:rPr>
              <a:t>его сказал ему: хорошо, добрый и верный раб! в малом ты был верен, над многим тебя поставлю; войди в радость господина твоего</a:t>
            </a:r>
            <a:r>
              <a:rPr lang="ru-RU" sz="2800" b="1" dirty="0" smtClean="0">
                <a:solidFill>
                  <a:srgbClr val="441918"/>
                </a:solidFill>
                <a:cs typeface="Arial" pitchFamily="34" charset="0"/>
              </a:rPr>
              <a:t>.</a:t>
            </a:r>
            <a:endParaRPr lang="ru-RU" sz="2800" b="1" dirty="0">
              <a:solidFill>
                <a:srgbClr val="441918"/>
              </a:solidFill>
              <a:cs typeface="Arial" pitchFamily="34" charset="0"/>
            </a:endParaRPr>
          </a:p>
        </p:txBody>
      </p:sp>
    </p:spTree>
    <p:extLst>
      <p:ext uri="{BB962C8B-B14F-4D97-AF65-F5344CB8AC3E}">
        <p14:creationId xmlns:p14="http://schemas.microsoft.com/office/powerpoint/2010/main" val="372510398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48790" y="0"/>
            <a:ext cx="3611880" cy="4599421"/>
          </a:xfrm>
          <a:prstGeom prst="rect">
            <a:avLst/>
          </a:prstGeom>
        </p:spPr>
      </p:pic>
      <p:sp>
        <p:nvSpPr>
          <p:cNvPr id="2" name="Прямоугольник 1"/>
          <p:cNvSpPr/>
          <p:nvPr/>
        </p:nvSpPr>
        <p:spPr>
          <a:xfrm>
            <a:off x="5452894" y="764704"/>
            <a:ext cx="3251190" cy="3539430"/>
          </a:xfrm>
          <a:prstGeom prst="rect">
            <a:avLst/>
          </a:prstGeom>
        </p:spPr>
        <p:txBody>
          <a:bodyPr wrap="square">
            <a:spAutoFit/>
          </a:bodyPr>
          <a:lstStyle/>
          <a:p>
            <a:pPr algn="r" hangingPunct="0"/>
            <a:r>
              <a:rPr lang="ru-RU" sz="2800" b="1" dirty="0">
                <a:solidFill>
                  <a:srgbClr val="441918"/>
                </a:solidFill>
                <a:cs typeface="Arial" pitchFamily="34" charset="0"/>
              </a:rPr>
              <a:t>Подошел также и получивший два таланта и сказал: господин! два таланта ты дал мне; вот, другие два таланта я приобрел на них. </a:t>
            </a:r>
          </a:p>
        </p:txBody>
      </p:sp>
      <p:sp>
        <p:nvSpPr>
          <p:cNvPr id="7" name="Стрелка вправо 6">
            <a:hlinkClick r:id="rId5"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544216" y="4599421"/>
            <a:ext cx="6661683" cy="1815882"/>
          </a:xfrm>
          <a:prstGeom prst="rect">
            <a:avLst/>
          </a:prstGeom>
        </p:spPr>
        <p:txBody>
          <a:bodyPr wrap="square">
            <a:spAutoFit/>
          </a:bodyPr>
          <a:lstStyle/>
          <a:p>
            <a:pPr hangingPunct="0"/>
            <a:r>
              <a:rPr lang="ru-RU" sz="2800" b="1" dirty="0">
                <a:solidFill>
                  <a:srgbClr val="441918"/>
                </a:solidFill>
                <a:cs typeface="Arial" pitchFamily="34" charset="0"/>
              </a:rPr>
              <a:t>Господин его сказал ему: хорошо, добрый и верный раб! в малом ты был верен, над многим тебя поставлю; войди в радость господина твоего. </a:t>
            </a:r>
          </a:p>
        </p:txBody>
      </p:sp>
    </p:spTree>
    <p:extLst>
      <p:ext uri="{BB962C8B-B14F-4D97-AF65-F5344CB8AC3E}">
        <p14:creationId xmlns:p14="http://schemas.microsoft.com/office/powerpoint/2010/main" val="119335867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Рисунок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731770" y="2507416"/>
            <a:ext cx="4400550" cy="4350583"/>
          </a:xfrm>
          <a:prstGeom prst="rect">
            <a:avLst/>
          </a:prstGeom>
        </p:spPr>
      </p:pic>
      <p:sp>
        <p:nvSpPr>
          <p:cNvPr id="2" name="Прямоугольник 1"/>
          <p:cNvSpPr/>
          <p:nvPr/>
        </p:nvSpPr>
        <p:spPr>
          <a:xfrm>
            <a:off x="1372786" y="260648"/>
            <a:ext cx="7519694" cy="2246769"/>
          </a:xfrm>
          <a:prstGeom prst="rect">
            <a:avLst/>
          </a:prstGeom>
        </p:spPr>
        <p:txBody>
          <a:bodyPr wrap="square">
            <a:spAutoFit/>
          </a:bodyPr>
          <a:lstStyle/>
          <a:p>
            <a:pPr algn="just" hangingPunct="0"/>
            <a:r>
              <a:rPr lang="ru-RU" sz="2800" b="1" dirty="0">
                <a:solidFill>
                  <a:srgbClr val="441918"/>
                </a:solidFill>
                <a:cs typeface="Arial" pitchFamily="34" charset="0"/>
              </a:rPr>
              <a:t>Подошел и получивший один талант и сказал: господин! я знал тебя, что ты человек жестокий, жнешь, где не сеял, и собираешь, где не рассыпал, и, убоявшись, пошел и скрыл талант твой в земле; вот тебе твое. </a:t>
            </a:r>
          </a:p>
        </p:txBody>
      </p:sp>
      <p:sp>
        <p:nvSpPr>
          <p:cNvPr id="7" name="Стрелка вправо 6">
            <a:hlinkClick r:id="rId5" action="ppaction://hlinksldjump"/>
          </p:cNvPr>
          <p:cNvSpPr/>
          <p:nvPr/>
        </p:nvSpPr>
        <p:spPr>
          <a:xfrm>
            <a:off x="8460432" y="6415303"/>
            <a:ext cx="540000" cy="360040"/>
          </a:xfrm>
          <a:prstGeom prst="rightArrow">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7323542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37910" y="3006090"/>
            <a:ext cx="2754569" cy="3424305"/>
          </a:xfrm>
          <a:prstGeom prst="rect">
            <a:avLst/>
          </a:prstGeom>
        </p:spPr>
      </p:pic>
      <p:sp>
        <p:nvSpPr>
          <p:cNvPr id="2" name="Прямоугольник 1"/>
          <p:cNvSpPr/>
          <p:nvPr/>
        </p:nvSpPr>
        <p:spPr>
          <a:xfrm>
            <a:off x="1359074" y="258153"/>
            <a:ext cx="7519694" cy="3539430"/>
          </a:xfrm>
          <a:prstGeom prst="rect">
            <a:avLst/>
          </a:prstGeom>
        </p:spPr>
        <p:txBody>
          <a:bodyPr wrap="square">
            <a:spAutoFit/>
          </a:bodyPr>
          <a:lstStyle/>
          <a:p>
            <a:pPr algn="just" hangingPunct="0"/>
            <a:r>
              <a:rPr lang="ru-RU" sz="2800" b="1" dirty="0">
                <a:solidFill>
                  <a:srgbClr val="441918"/>
                </a:solidFill>
                <a:cs typeface="Arial" pitchFamily="34" charset="0"/>
              </a:rPr>
              <a:t>Господин же его сказал ему в ответ: лукавый раб и ленивый! ты знал, что я жну, где не сеял, и собираю, где не рассыпал; посему надлежало тебе отдать серебро мое торгующим, и я, придя, получил бы мое с прибылью; итак, возьмите у него талант и дайте имеющему десять талантов, </a:t>
            </a:r>
          </a:p>
          <a:p>
            <a:pPr algn="just" hangingPunct="0"/>
            <a:endParaRPr lang="ru-RU" sz="2800" b="1" dirty="0">
              <a:solidFill>
                <a:srgbClr val="441918"/>
              </a:solidFill>
              <a:cs typeface="Arial" pitchFamily="34" charset="0"/>
            </a:endParaRPr>
          </a:p>
        </p:txBody>
      </p:sp>
      <p:sp>
        <p:nvSpPr>
          <p:cNvPr id="8" name="Прямоугольник 7"/>
          <p:cNvSpPr/>
          <p:nvPr/>
        </p:nvSpPr>
        <p:spPr>
          <a:xfrm>
            <a:off x="1369368" y="3318820"/>
            <a:ext cx="4630799" cy="3108543"/>
          </a:xfrm>
          <a:prstGeom prst="rect">
            <a:avLst/>
          </a:prstGeom>
        </p:spPr>
        <p:txBody>
          <a:bodyPr wrap="square">
            <a:spAutoFit/>
          </a:bodyPr>
          <a:lstStyle/>
          <a:p>
            <a:pPr algn="just" hangingPunct="0"/>
            <a:r>
              <a:rPr lang="ru-RU" sz="2800" b="1" dirty="0">
                <a:solidFill>
                  <a:srgbClr val="441918"/>
                </a:solidFill>
                <a:cs typeface="Arial" pitchFamily="34" charset="0"/>
              </a:rPr>
              <a:t>ибо всякому имеющему дастся и </a:t>
            </a:r>
            <a:r>
              <a:rPr lang="ru-RU" sz="2800" b="1" dirty="0" smtClean="0">
                <a:solidFill>
                  <a:srgbClr val="441918"/>
                </a:solidFill>
                <a:cs typeface="Arial" pitchFamily="34" charset="0"/>
              </a:rPr>
              <a:t>приумножится, а </a:t>
            </a:r>
            <a:r>
              <a:rPr lang="ru-RU" sz="2800" b="1" dirty="0">
                <a:solidFill>
                  <a:srgbClr val="441918"/>
                </a:solidFill>
                <a:cs typeface="Arial" pitchFamily="34" charset="0"/>
              </a:rPr>
              <a:t>у </a:t>
            </a:r>
            <a:r>
              <a:rPr lang="ru-RU" sz="2800" b="1" dirty="0" err="1">
                <a:solidFill>
                  <a:srgbClr val="441918"/>
                </a:solidFill>
                <a:cs typeface="Arial" pitchFamily="34" charset="0"/>
              </a:rPr>
              <a:t>неимеющего</a:t>
            </a:r>
            <a:r>
              <a:rPr lang="ru-RU" sz="2800" b="1" dirty="0">
                <a:solidFill>
                  <a:srgbClr val="441918"/>
                </a:solidFill>
                <a:cs typeface="Arial" pitchFamily="34" charset="0"/>
              </a:rPr>
              <a:t> отнимется и то, что имеет; а негодного раба выбросьте во тьму внешнюю: там будет плач и скрежет зубов</a:t>
            </a:r>
            <a:r>
              <a:rPr lang="ru-RU" sz="2800" b="1" dirty="0" smtClean="0">
                <a:solidFill>
                  <a:srgbClr val="441918"/>
                </a:solidFill>
                <a:cs typeface="Arial" pitchFamily="34" charset="0"/>
              </a:rPr>
              <a:t>.</a:t>
            </a:r>
            <a:endParaRPr lang="ru-RU" sz="2800" b="1" dirty="0">
              <a:solidFill>
                <a:srgbClr val="441918"/>
              </a:solidFill>
              <a:cs typeface="Arial" pitchFamily="34" charset="0"/>
            </a:endParaRPr>
          </a:p>
        </p:txBody>
      </p:sp>
      <p:pic>
        <p:nvPicPr>
          <p:cNvPr id="9" name="Рисунок 8">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73090" y="6430395"/>
            <a:ext cx="438779" cy="398483"/>
          </a:xfrm>
          <a:prstGeom prst="rect">
            <a:avLst/>
          </a:prstGeom>
        </p:spPr>
      </p:pic>
    </p:spTree>
    <p:extLst>
      <p:ext uri="{BB962C8B-B14F-4D97-AF65-F5344CB8AC3E}">
        <p14:creationId xmlns:p14="http://schemas.microsoft.com/office/powerpoint/2010/main" val="33638320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452</TotalTime>
  <Words>934</Words>
  <Application>Microsoft Office PowerPoint</Application>
  <PresentationFormat>Экран (4:3)</PresentationFormat>
  <Paragraphs>31</Paragraphs>
  <Slides>18</Slides>
  <Notes>8</Notes>
  <HiddenSlides>16</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Зарыть талант в землю</dc:title>
  <dc:subject>Крылатые слова</dc:subject>
  <dc:creator>СТК "Светочъ"</dc:creator>
  <cp:lastModifiedBy>Светлана</cp:lastModifiedBy>
  <cp:revision>74</cp:revision>
  <dcterms:modified xsi:type="dcterms:W3CDTF">2014-09-30T01:00:38Z</dcterms:modified>
</cp:coreProperties>
</file>