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ri-live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118" d="100"/>
          <a:sy n="118" d="100"/>
        </p:scale>
        <p:origin x="-8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6497" y="332656"/>
            <a:ext cx="5132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Энергия ветра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remarkable\Desktop\69034506_vetroyenergetichesike_ustanov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3578" y="1340768"/>
            <a:ext cx="556260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843808" y="5301208"/>
            <a:ext cx="360214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Выполнил</a:t>
            </a:r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Михаил Сальников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64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remarkable\Desktop\windpow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515620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343"/>
            <a:ext cx="6228184" cy="60034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Экономические проблемы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51784"/>
          </a:xfrm>
        </p:spPr>
        <p:txBody>
          <a:bodyPr>
            <a:normAutofit/>
          </a:bodyPr>
          <a:lstStyle/>
          <a:p>
            <a:r>
              <a:rPr lang="ru-RU" sz="2000" dirty="0"/>
              <a:t>Ветроэнергетика </a:t>
            </a:r>
            <a:r>
              <a:rPr lang="ru-RU" sz="2000" dirty="0" smtClean="0"/>
              <a:t>является </a:t>
            </a:r>
            <a:r>
              <a:rPr lang="ru-RU" sz="2000" dirty="0"/>
              <a:t>нерегулируемым источником энергии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     Проблемы </a:t>
            </a:r>
            <a:r>
              <a:rPr lang="ru-RU" sz="2000" dirty="0"/>
              <a:t>в сетях и диспетчеризации энергосистем из-за </a:t>
            </a:r>
            <a:r>
              <a:rPr lang="ru-RU" sz="2000" dirty="0" smtClean="0"/>
              <a:t>    нестабильности </a:t>
            </a:r>
            <a:r>
              <a:rPr lang="ru-RU" sz="2000" dirty="0"/>
              <a:t>работы </a:t>
            </a:r>
            <a:r>
              <a:rPr lang="ru-RU" sz="2000" dirty="0" err="1"/>
              <a:t>ветрогенераторов</a:t>
            </a:r>
            <a:r>
              <a:rPr lang="ru-RU" sz="2000" dirty="0"/>
              <a:t> начинаются после достижения ими доли в 20-25 % от общей установленной мощности системы. Для России это будет показатель, близкий к 50 тыс. — 55 тыс. МВт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Крупные </a:t>
            </a:r>
            <a:r>
              <a:rPr lang="ru-RU" sz="2000" dirty="0" err="1"/>
              <a:t>ветроустановки</a:t>
            </a:r>
            <a:r>
              <a:rPr lang="ru-RU" sz="2000" dirty="0"/>
              <a:t> испытывают значительные проблемы с ремонтом, поскольку замена крупной детали (лопасти, ротора и т. п.) на высоте более 100 метров является сложным и дорогостоящим мероприятием.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14964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3826768" cy="49266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Влияние на экологию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5688632"/>
          </a:xfrm>
        </p:spPr>
        <p:txBody>
          <a:bodyPr>
            <a:normAutofit/>
          </a:bodyPr>
          <a:lstStyle/>
          <a:p>
            <a:r>
              <a:rPr lang="ru-RU" sz="2000" b="1" dirty="0"/>
              <a:t>Выбросы в </a:t>
            </a:r>
            <a:r>
              <a:rPr lang="ru-RU" sz="2000" b="1" dirty="0" smtClean="0"/>
              <a:t>атмосферу</a:t>
            </a:r>
            <a:endParaRPr lang="ru-RU" sz="2000" dirty="0"/>
          </a:p>
          <a:p>
            <a:pPr marL="0" indent="0">
              <a:buNone/>
            </a:pPr>
            <a:r>
              <a:rPr lang="ru-RU" sz="2000" dirty="0" err="1"/>
              <a:t>Ветрогенератор</a:t>
            </a:r>
            <a:r>
              <a:rPr lang="ru-RU" sz="2000" dirty="0"/>
              <a:t> мощностью 1 МВт сокращает ежегодные выбросы в атмосферу 1800 тонн СО2, 9 тонн SO2, 4 тонн оксидов азота </a:t>
            </a:r>
            <a:r>
              <a:rPr lang="ru-RU" sz="2000" dirty="0" smtClean="0"/>
              <a:t>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По оценкам </a:t>
            </a:r>
            <a:r>
              <a:rPr lang="ru-RU" sz="2000" dirty="0" err="1"/>
              <a:t>Global</a:t>
            </a:r>
            <a:r>
              <a:rPr lang="ru-RU" sz="2000" dirty="0"/>
              <a:t> </a:t>
            </a:r>
            <a:r>
              <a:rPr lang="ru-RU" sz="2000" dirty="0" err="1"/>
              <a:t>Wind</a:t>
            </a:r>
            <a:r>
              <a:rPr lang="ru-RU" sz="2000" dirty="0"/>
              <a:t> </a:t>
            </a:r>
            <a:r>
              <a:rPr lang="ru-RU" sz="2000" dirty="0" err="1"/>
              <a:t>Energy</a:t>
            </a:r>
            <a:r>
              <a:rPr lang="ru-RU" sz="2000" dirty="0"/>
              <a:t> </a:t>
            </a:r>
            <a:r>
              <a:rPr lang="ru-RU" sz="2000" dirty="0" err="1"/>
              <a:t>Council</a:t>
            </a:r>
            <a:r>
              <a:rPr lang="ru-RU" sz="2000" dirty="0"/>
              <a:t> к 2050 году мировая ветроэнергетика позволит сократить ежегодные выбросы СО2 на 1,5 миллиарда тонн</a:t>
            </a:r>
            <a:r>
              <a:rPr lang="ru-RU" sz="2000" dirty="0" smtClean="0"/>
              <a:t>.</a:t>
            </a:r>
          </a:p>
        </p:txBody>
      </p:sp>
      <p:pic>
        <p:nvPicPr>
          <p:cNvPr id="4098" name="Picture 2" descr="C:\Users\remarkable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24944"/>
            <a:ext cx="4896544" cy="346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550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764704"/>
            <a:ext cx="4680520" cy="5976664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dirty="0" smtClean="0"/>
              <a:t>Шум</a:t>
            </a:r>
            <a:endParaRPr lang="ru-RU" sz="2000" dirty="0"/>
          </a:p>
          <a:p>
            <a:pPr marL="0" indent="0">
              <a:buNone/>
            </a:pPr>
            <a:r>
              <a:rPr lang="ru-RU" sz="2000" b="1" dirty="0" smtClean="0"/>
              <a:t> </a:t>
            </a:r>
            <a:r>
              <a:rPr lang="ru-RU" sz="2000" dirty="0"/>
              <a:t>Ветряные энергетические установки производят две разновидности шума:</a:t>
            </a:r>
          </a:p>
          <a:p>
            <a:r>
              <a:rPr lang="ru-RU" sz="2000" dirty="0"/>
              <a:t>механический шум — шум от работы механических и электрических компонентов (для современных </a:t>
            </a:r>
            <a:r>
              <a:rPr lang="ru-RU" sz="2000" dirty="0" err="1"/>
              <a:t>ветроустановок</a:t>
            </a:r>
            <a:r>
              <a:rPr lang="ru-RU" sz="2000" dirty="0"/>
              <a:t> практически отсутствует, но является значительным в </a:t>
            </a:r>
            <a:r>
              <a:rPr lang="ru-RU" sz="2000" dirty="0" err="1"/>
              <a:t>ветроустановках</a:t>
            </a:r>
            <a:r>
              <a:rPr lang="ru-RU" sz="2000" dirty="0"/>
              <a:t> старших моделей)</a:t>
            </a:r>
          </a:p>
          <a:p>
            <a:r>
              <a:rPr lang="ru-RU" sz="2000" dirty="0"/>
              <a:t>аэродинамический шум — шум от взаимодействия ветрового потока с лопастями установки (усиливается при прохождении лопасти мимо башни </a:t>
            </a:r>
            <a:r>
              <a:rPr lang="ru-RU" sz="2000" dirty="0" err="1"/>
              <a:t>ветроустановки</a:t>
            </a:r>
            <a:r>
              <a:rPr lang="ru-RU" sz="2000" dirty="0" smtClean="0"/>
              <a:t>)</a:t>
            </a:r>
          </a:p>
          <a:p>
            <a:r>
              <a:rPr lang="ru-RU" sz="2000" dirty="0"/>
              <a:t>В непосредственной близости от </a:t>
            </a:r>
            <a:r>
              <a:rPr lang="ru-RU" sz="2000" dirty="0" err="1"/>
              <a:t>ветрогенератора</a:t>
            </a:r>
            <a:r>
              <a:rPr lang="ru-RU" sz="2000" dirty="0"/>
              <a:t> у оси ветроколеса уровень шума достаточно крупной </a:t>
            </a:r>
            <a:r>
              <a:rPr lang="ru-RU" sz="2000" dirty="0" err="1"/>
              <a:t>ветроустановки</a:t>
            </a:r>
            <a:r>
              <a:rPr lang="ru-RU" sz="2000" dirty="0"/>
              <a:t> может превышать 100 дБ.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Низкочастотные вибрации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Низкочастотные колебания, передающиеся через почву, вызывают ощутимый дребезг стекол в домах на расстоянии до 60 м от </a:t>
            </a:r>
            <a:r>
              <a:rPr lang="ru-RU" sz="2000" dirty="0" err="1"/>
              <a:t>ветроустановок</a:t>
            </a: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 err="1" smtClean="0"/>
              <a:t>мегаваттного</a:t>
            </a:r>
            <a:r>
              <a:rPr lang="ru-RU" sz="2000" dirty="0" smtClean="0"/>
              <a:t> </a:t>
            </a:r>
            <a:r>
              <a:rPr lang="ru-RU" sz="2000" dirty="0"/>
              <a:t>класса.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Минимальное расстояние до жилых построек 300 м</a:t>
            </a:r>
          </a:p>
          <a:p>
            <a:pPr marL="0" indent="0">
              <a:buNone/>
            </a:pPr>
            <a:endParaRPr lang="ru-RU" sz="2000" dirty="0"/>
          </a:p>
          <a:p>
            <a:endParaRPr lang="ru-RU" sz="2000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3826768" cy="49266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Влияние на экологию</a:t>
            </a:r>
            <a:endParaRPr lang="ru-RU" sz="3200" dirty="0"/>
          </a:p>
        </p:txBody>
      </p:sp>
      <p:pic>
        <p:nvPicPr>
          <p:cNvPr id="5122" name="Picture 2" descr="C:\Users\remarkable\Desktop\7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051902" cy="645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18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r>
              <a:rPr lang="ru-RU" b="1" dirty="0"/>
              <a:t>Вред, наносимый животным и птицам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3826768" cy="49266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Влияние на экологию</a:t>
            </a:r>
            <a:endParaRPr lang="ru-RU" sz="3200" dirty="0"/>
          </a:p>
        </p:txBody>
      </p:sp>
      <p:pic>
        <p:nvPicPr>
          <p:cNvPr id="4098" name="Picture 2" descr="Снимок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613" y="1340768"/>
            <a:ext cx="4085411" cy="276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10209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Популяции летучих мышей, живущие рядом с ВЭС на порядок более уязвимы, нежели популяции птиц. Возле концов лопастей </a:t>
            </a:r>
            <a:r>
              <a:rPr lang="ru-RU" dirty="0" err="1"/>
              <a:t>ветрогенератора</a:t>
            </a:r>
            <a:r>
              <a:rPr lang="ru-RU" dirty="0"/>
              <a:t> образуется область пониженного давления, и млекопитающее, попавшее в неё, получает баротравму. Более 90 % летучих мышей, найденных рядом с ветряками обнаруживают признаки внутреннего кровоизлияния. По объяснениям учёных, птицы имеют иное строение лёгких, а потому менее восприимчивы к резким перепадам давления и страдают только от непосредственного столкновения с лопастями ветряков.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05629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 </a:t>
            </a:r>
            <a:endParaRPr lang="ru-RU" sz="2400" dirty="0" smtClean="0"/>
          </a:p>
          <a:p>
            <a:r>
              <a:rPr lang="ru-RU" sz="2000" b="1" dirty="0" smtClean="0"/>
              <a:t>Ветроэнергетика</a:t>
            </a:r>
            <a:r>
              <a:rPr lang="ru-RU" sz="2000" dirty="0" smtClean="0"/>
              <a:t> — отрасль энергетики, специализирующаяся на преобразовании кинетической энергии воздушных масс в атмосфере в электрическую, механическую или в любую другую форму энергии, удобную для использования в народном хозяйстве. Такое преобразование может осуществляться такими агрегатами, как </a:t>
            </a:r>
            <a:r>
              <a:rPr lang="ru-RU" sz="2000" dirty="0" err="1" smtClean="0"/>
              <a:t>ветрогенератор</a:t>
            </a:r>
            <a:r>
              <a:rPr lang="ru-RU" sz="2000" dirty="0" smtClean="0"/>
              <a:t> (для получения электрической энергии), ветряная мельница (для преобразования в механическую энергию), парус (для использования в транспорте) и другими.</a:t>
            </a:r>
          </a:p>
          <a:p>
            <a:r>
              <a:rPr lang="ru-RU" sz="2000" dirty="0"/>
              <a:t>Некоторые страны особенно интенсивно развивают ветроэнергетику, в частности, на 2009 год в Дании с помощью </a:t>
            </a:r>
            <a:r>
              <a:rPr lang="ru-RU" sz="2000" dirty="0" err="1"/>
              <a:t>ветрогенераторов</a:t>
            </a:r>
            <a:r>
              <a:rPr lang="ru-RU" sz="2000" dirty="0"/>
              <a:t> производится 20 % всего электричества, в Португалии — 16 %, в Ирландии — 14 %, в Испании — 13 % и в Германии — 8 %. В мае 2009 года 80 стран мира использовали ветроэнергетику на коммерческой основе.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79741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5410944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Краткая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история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236" y="836711"/>
            <a:ext cx="8229600" cy="13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Ветряные мельницы использовались для размола зерна в Персии уже в 200-м году до н. э. Мельницы такого типа были распространены в исламском мире и в 13-м веке принесены в Европу крестоносцами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050" name="Picture 2" descr="C:\Users\remarkable\Desktop\Wind-power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20888"/>
            <a:ext cx="336037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0525" y="2057484"/>
            <a:ext cx="54576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XVI веке в городах Европы начинают строить </a:t>
            </a:r>
            <a:r>
              <a:rPr lang="ru-RU" dirty="0" err="1"/>
              <a:t>водонасосные</a:t>
            </a:r>
            <a:r>
              <a:rPr lang="ru-RU" dirty="0"/>
              <a:t> станции с использованием </a:t>
            </a:r>
            <a:r>
              <a:rPr lang="ru-RU" dirty="0" err="1"/>
              <a:t>гидродвигателя</a:t>
            </a:r>
            <a:r>
              <a:rPr lang="ru-RU" dirty="0"/>
              <a:t> и ветряной мельницы. Толедо — 1526 г., </a:t>
            </a:r>
            <a:r>
              <a:rPr lang="ru-RU" dirty="0" err="1"/>
              <a:t>Глочестер</a:t>
            </a:r>
            <a:r>
              <a:rPr lang="ru-RU" dirty="0"/>
              <a:t> — 1542 г., Лондон — 1582 г., Париж — 1608 г., и др. Нидерландах многочисленные ветряные мельницы откачивали воду с земель, ограждённых дамбами. Отвоёванные у моря земли использовались в сельском хозяйстве. В засушливых областях Европы ветряные мельницы применялись для орошения полей.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5229200"/>
            <a:ext cx="79556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Ветряные мельницы, производящие электричество, были изобретены в 19-м веке в Дании. Там в 1890-м году была построена первая </a:t>
            </a:r>
            <a:r>
              <a:rPr lang="ru-RU" dirty="0" err="1"/>
              <a:t>ветроэлектростанция</a:t>
            </a:r>
            <a:r>
              <a:rPr lang="ru-RU" dirty="0"/>
              <a:t>, а к 1908-му году насчитывалось уже 72 станции мощностью от 5 до 25 кВт.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347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9"/>
            <a:ext cx="7787208" cy="996720"/>
          </a:xfrm>
        </p:spPr>
        <p:txBody>
          <a:bodyPr>
            <a:normAutofit/>
          </a:bodyPr>
          <a:lstStyle/>
          <a:p>
            <a:r>
              <a:rPr lang="ru-RU" sz="2800" b="1" dirty="0"/>
              <a:t>Современные методы генерации электроэнергии из энергии ветра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1584176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Мощность </a:t>
            </a:r>
            <a:r>
              <a:rPr lang="ru-RU" sz="2000" dirty="0" err="1"/>
              <a:t>ветрогенератора</a:t>
            </a:r>
            <a:r>
              <a:rPr lang="ru-RU" sz="2000" dirty="0"/>
              <a:t> зависит от площади, </a:t>
            </a:r>
            <a:r>
              <a:rPr lang="ru-RU" sz="2000" dirty="0" err="1"/>
              <a:t>ометаемой</a:t>
            </a:r>
            <a:r>
              <a:rPr lang="ru-RU" sz="2000" dirty="0"/>
              <a:t> лопастями генератора, и высоты над поверхностью. Например, турбины мощностью 3 МВт (V90) производства датской фирмы </a:t>
            </a:r>
            <a:r>
              <a:rPr lang="ru-RU" sz="2000" dirty="0" err="1"/>
              <a:t>Vestas</a:t>
            </a:r>
            <a:r>
              <a:rPr lang="ru-RU" sz="2000" dirty="0"/>
              <a:t> имеют общую высоту 115 метров, высоту башни 70 метров и диаметр лопастей 90 </a:t>
            </a:r>
            <a:r>
              <a:rPr lang="ru-RU" sz="2000" dirty="0" smtClean="0"/>
              <a:t>метров.</a:t>
            </a:r>
            <a:endParaRPr lang="ru-RU" sz="2000" dirty="0"/>
          </a:p>
        </p:txBody>
      </p:sp>
      <p:pic>
        <p:nvPicPr>
          <p:cNvPr id="1026" name="Picture 2" descr="Снимо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7464" y="2498128"/>
            <a:ext cx="5524849" cy="260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103674"/>
            <a:ext cx="8532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Воздушные потоки у поверхности Земли/моря являются ламинарными — нижележащие слои тормозят расположенные выше. Этот эффект заметен до высоты 1 км, но резко снижается уже на высотах больше 100 метров. Высота расположения генератора выше этого пограничного слоя одновременно позволяет увеличить диаметр лопастей и освобождает площади на земле для другой деятельности.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3597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80728"/>
            <a:ext cx="4427984" cy="5881071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11669"/>
            <a:ext cx="7787208" cy="996720"/>
          </a:xfrm>
        </p:spPr>
        <p:txBody>
          <a:bodyPr>
            <a:normAutofit/>
          </a:bodyPr>
          <a:lstStyle/>
          <a:p>
            <a:r>
              <a:rPr lang="ru-RU" sz="2800" b="1" dirty="0"/>
              <a:t>Современные методы генерации электроэнергии из энергии ветра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42075" y="98072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Современные генераторы (2010 год) уже вышли на этот рубеж, и их количество резко растёт в мире. </a:t>
            </a:r>
            <a:r>
              <a:rPr lang="ru-RU" dirty="0" err="1"/>
              <a:t>Ветрогенератор</a:t>
            </a:r>
            <a:r>
              <a:rPr lang="ru-RU" dirty="0"/>
              <a:t> начинает производить ток при ветре 3 м/с и отключается при ветре более 25 м/с. Максимальная мощность достигается при ветре 15 м/с. Отдаваемая мощность пропорциональна третьей степени скорости ветра: при увеличении ветра вдвое, от 5 м/с до 10 м/с, мощность увеличивается в восемь раз. </a:t>
            </a:r>
          </a:p>
        </p:txBody>
      </p:sp>
    </p:spTree>
    <p:extLst>
      <p:ext uri="{BB962C8B-B14F-4D97-AF65-F5344CB8AC3E}">
        <p14:creationId xmlns:p14="http://schemas.microsoft.com/office/powerpoint/2010/main" xmlns="" val="186373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203032" cy="57606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энергии ветра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80920" cy="4392488"/>
          </a:xfrm>
        </p:spPr>
        <p:txBody>
          <a:bodyPr>
            <a:normAutofit/>
          </a:bodyPr>
          <a:lstStyle/>
          <a:p>
            <a:r>
              <a:rPr lang="ru-RU" sz="1000" dirty="0"/>
              <a:t>В 2010 году суммарные мощности ветряной энергетики выросли во всём мире до 196,6 ГВт. Во всём мире в 2008 году в индустрии ветроэнергетики были заняты более 400 тысяч человек. В 2008 году мировой рынок оборудования для ветроэнергетики вырос до 36,5 миллиардов евро, или около 46,8 миллиардов американских долларов.</a:t>
            </a:r>
          </a:p>
          <a:p>
            <a:pPr marL="0" indent="0">
              <a:buNone/>
            </a:pPr>
            <a:r>
              <a:rPr lang="ru-RU" sz="1000" dirty="0"/>
              <a:t> </a:t>
            </a:r>
          </a:p>
          <a:p>
            <a:r>
              <a:rPr lang="ru-RU" sz="1000" dirty="0"/>
              <a:t>В 2010 году в Европе было сконцентрировано 44 % установленных ветряных электростанций, в Азии — 31 %, в Северной Америке — 22 </a:t>
            </a:r>
            <a:r>
              <a:rPr lang="ru-RU" sz="1000" dirty="0" smtClean="0"/>
              <a:t>%.</a:t>
            </a:r>
          </a:p>
          <a:p>
            <a:endParaRPr lang="ru-RU" sz="1000" dirty="0"/>
          </a:p>
          <a:p>
            <a:r>
              <a:rPr lang="ru-RU" sz="1000" dirty="0"/>
              <a:t>В 2007 году ветряные электростанции Германии произвели 6,2 % от всей произведённой в Германии электроэнергии.</a:t>
            </a:r>
          </a:p>
          <a:p>
            <a:endParaRPr lang="ru-RU" sz="1000" dirty="0"/>
          </a:p>
          <a:p>
            <a:r>
              <a:rPr lang="ru-RU" sz="1000" dirty="0"/>
              <a:t>В 2009 году 19,3 % электроэнергии в Дании вырабатывалось из энергии ветра .</a:t>
            </a:r>
          </a:p>
          <a:p>
            <a:pPr marL="0" indent="0">
              <a:buNone/>
            </a:pPr>
            <a:r>
              <a:rPr lang="ru-RU" sz="1000" dirty="0"/>
              <a:t> </a:t>
            </a:r>
          </a:p>
          <a:p>
            <a:r>
              <a:rPr lang="ru-RU" sz="1000" dirty="0"/>
              <a:t>В 2009 году в Китае ветряные электростанции вырабатывали около 1,3 % суммарной выработки электроэнергии в стране. В КНР с 2006 года действует закон о возобновляемых источниках энергии. Предполагается, что к 2020 году мощности ветроэнергетики достигнут 80-100 ГВт.</a:t>
            </a:r>
          </a:p>
          <a:p>
            <a:endParaRPr lang="ru-RU" sz="1000" dirty="0"/>
          </a:p>
          <a:p>
            <a:r>
              <a:rPr lang="ru-RU" sz="1000" dirty="0"/>
              <a:t>Португалия и Испания в некоторые дни 2007 года из энергии ветра выработали около 20 % электроэнергии . 22 марта 2008 года в Испании из энергии ветра было выработано 40,8 % всей электроэнергии страны.</a:t>
            </a:r>
          </a:p>
          <a:p>
            <a:endParaRPr lang="ru-RU" sz="500" dirty="0"/>
          </a:p>
        </p:txBody>
      </p:sp>
      <p:pic>
        <p:nvPicPr>
          <p:cNvPr id="3074" name="Picture 2" descr="C:\Users\remarkable\Desktop\1276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6031" y="4005064"/>
            <a:ext cx="5370916" cy="363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980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554960" cy="492664"/>
          </a:xfrm>
        </p:spPr>
        <p:txBody>
          <a:bodyPr>
            <a:normAutofit/>
          </a:bodyPr>
          <a:lstStyle/>
          <a:p>
            <a:r>
              <a:rPr lang="ru-RU" sz="2800" b="1" dirty="0"/>
              <a:t>Ветроэнергетика в России</a:t>
            </a:r>
            <a:endParaRPr lang="ru-RU" sz="2800" dirty="0"/>
          </a:p>
        </p:txBody>
      </p:sp>
      <p:pic>
        <p:nvPicPr>
          <p:cNvPr id="2050" name="Picture 2" descr="450px-Avvpromash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16" y="764704"/>
            <a:ext cx="4573771" cy="609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98887" y="476672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Технический потенциал ветровой энергии России оценивается свыше 50 000 миллиардов </a:t>
            </a:r>
            <a:r>
              <a:rPr lang="ru-RU" dirty="0" err="1"/>
              <a:t>кВт·ч</a:t>
            </a:r>
            <a:r>
              <a:rPr lang="ru-RU" dirty="0"/>
              <a:t>/год. Экономический потенциал составляет примерно 260 млрд </a:t>
            </a:r>
            <a:r>
              <a:rPr lang="ru-RU" dirty="0" err="1"/>
              <a:t>кВт·ч</a:t>
            </a:r>
            <a:r>
              <a:rPr lang="ru-RU" dirty="0"/>
              <a:t>/год, то есть около 30 процентов производства электроэнергии всеми электростанциями России.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Энергетические ветровые зоны в России расположены, в основном, на побережье и островах Северного Ледовитого океана от Кольского полуострова до Камчатки, в районах Нижней и Средней Волги и Дона, побережье Каспийского, Охотского, Баренцева, Балтийского, Черного и Азовского морей. Отдельные ветровые зоны расположены в Карелии, на Алтае, в Туве, на Байкале.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56875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616624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Суммарная установленная мощность ветровых электростанций в стране на 2009 год составляет 17-18 МВт</a:t>
            </a:r>
            <a:r>
              <a:rPr lang="ru-RU" sz="2000" dirty="0" smtClean="0"/>
              <a:t>.</a:t>
            </a:r>
          </a:p>
          <a:p>
            <a:r>
              <a:rPr lang="ru-RU" sz="2000" dirty="0" err="1"/>
              <a:t>Cамая</a:t>
            </a:r>
            <a:r>
              <a:rPr lang="ru-RU" sz="2000" dirty="0"/>
              <a:t> крупная </a:t>
            </a:r>
            <a:r>
              <a:rPr lang="ru-RU" sz="2000" dirty="0" err="1"/>
              <a:t>ветроэлектростанция</a:t>
            </a:r>
            <a:r>
              <a:rPr lang="ru-RU" sz="2000" dirty="0"/>
              <a:t> России (5,1 МВт) расположена в районе посёлка Куликово Зеленоградского района Калининградской области. Куликовская ВЭС состоит из 21 ВЭУ датской компании SЕАS </a:t>
            </a:r>
            <a:r>
              <a:rPr lang="ru-RU" sz="2000" dirty="0" err="1"/>
              <a:t>Energi</a:t>
            </a:r>
            <a:r>
              <a:rPr lang="ru-RU" sz="2000" dirty="0"/>
              <a:t> </a:t>
            </a:r>
            <a:r>
              <a:rPr lang="ru-RU" sz="2000" dirty="0" err="1"/>
              <a:t>Service</a:t>
            </a:r>
            <a:r>
              <a:rPr lang="ru-RU" sz="2000" dirty="0"/>
              <a:t> A.S. Её среднегодовая выработка составляет около 6 млн </a:t>
            </a:r>
            <a:r>
              <a:rPr lang="ru-RU" sz="2000" dirty="0" err="1"/>
              <a:t>кВт·ч</a:t>
            </a:r>
            <a:r>
              <a:rPr lang="ru-RU" sz="2000" dirty="0"/>
              <a:t>.</a:t>
            </a:r>
          </a:p>
          <a:p>
            <a:r>
              <a:rPr lang="ru-RU" sz="2000" dirty="0"/>
              <a:t>На Чукотке действует Анадырская ВЭС мощностью 2,5 МВт (10 </a:t>
            </a:r>
            <a:r>
              <a:rPr lang="ru-RU" sz="2000" dirty="0" err="1"/>
              <a:t>ветроагрегатов</a:t>
            </a:r>
            <a:r>
              <a:rPr lang="ru-RU" sz="2000" dirty="0"/>
              <a:t> по 250 кВт) среднегодовой выработкой более 3 млн </a:t>
            </a:r>
            <a:r>
              <a:rPr lang="ru-RU" sz="2000" dirty="0" err="1" smtClean="0"/>
              <a:t>кВт·ч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Действует </a:t>
            </a:r>
            <a:r>
              <a:rPr lang="ru-RU" sz="2000" dirty="0" err="1"/>
              <a:t>ветропарк</a:t>
            </a:r>
            <a:r>
              <a:rPr lang="ru-RU" sz="2000" dirty="0"/>
              <a:t> в Башкирии, около деревни </a:t>
            </a:r>
            <a:r>
              <a:rPr lang="ru-RU" sz="2000" dirty="0" err="1"/>
              <a:t>Тюпкильды</a:t>
            </a:r>
            <a:r>
              <a:rPr lang="ru-RU" sz="2000" dirty="0"/>
              <a:t> </a:t>
            </a:r>
            <a:r>
              <a:rPr lang="ru-RU" sz="2000" dirty="0" err="1"/>
              <a:t>Туймазинского</a:t>
            </a:r>
            <a:r>
              <a:rPr lang="ru-RU" sz="2000" dirty="0"/>
              <a:t> района мощностью 2,2 МВт, состоящий из четырёх </a:t>
            </a:r>
            <a:r>
              <a:rPr lang="ru-RU" sz="2000" dirty="0" err="1"/>
              <a:t>ветроагрегатов</a:t>
            </a:r>
            <a:r>
              <a:rPr lang="ru-RU" sz="2000" dirty="0"/>
              <a:t> немецкой фирмы </a:t>
            </a:r>
            <a:r>
              <a:rPr lang="ru-RU" sz="2000" dirty="0" err="1"/>
              <a:t>Hanseatische</a:t>
            </a:r>
            <a:r>
              <a:rPr lang="ru-RU" sz="2000" dirty="0"/>
              <a:t> AG типа ЕТ 550/41 мощностью по 550 кВт. </a:t>
            </a:r>
            <a:r>
              <a:rPr lang="ru-RU" sz="2000" dirty="0" err="1"/>
              <a:t>Cреднегодовая</a:t>
            </a:r>
            <a:r>
              <a:rPr lang="ru-RU" sz="2000" dirty="0"/>
              <a:t> выработка электроэнергии составляет около 2 млн </a:t>
            </a:r>
            <a:r>
              <a:rPr lang="ru-RU" sz="2000" dirty="0" err="1"/>
              <a:t>кВт·ч</a:t>
            </a:r>
            <a:r>
              <a:rPr lang="ru-RU" sz="2000" dirty="0"/>
              <a:t>.</a:t>
            </a:r>
          </a:p>
          <a:p>
            <a:r>
              <a:rPr lang="ru-RU" sz="2000" dirty="0"/>
              <a:t>Как пример реализации потенциала территорий Азовского моря можно указать </a:t>
            </a:r>
            <a:r>
              <a:rPr lang="ru-RU" sz="2000" dirty="0" err="1"/>
              <a:t>Новоазовскую</a:t>
            </a:r>
            <a:r>
              <a:rPr lang="ru-RU" sz="2000" dirty="0"/>
              <a:t> ВЭС, действующей на 2010 год мощностью в 21,8 МВт, установленную на украинском побережье Таганрогского залива.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4330824" cy="420656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Ветроэнергетика в России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30029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419056" cy="348648"/>
          </a:xfrm>
        </p:spPr>
        <p:txBody>
          <a:bodyPr>
            <a:noAutofit/>
          </a:bodyPr>
          <a:lstStyle/>
          <a:p>
            <a:r>
              <a:rPr lang="ru-RU" sz="2400" dirty="0" smtClean="0"/>
              <a:t>Экономические аспекты ветроэнергетики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3096344"/>
          </a:xfrm>
        </p:spPr>
        <p:txBody>
          <a:bodyPr/>
          <a:lstStyle/>
          <a:p>
            <a:r>
              <a:rPr lang="ru-RU" sz="2000" dirty="0"/>
              <a:t>Основная часть стоимости </a:t>
            </a:r>
            <a:r>
              <a:rPr lang="ru-RU" sz="2000" dirty="0" err="1"/>
              <a:t>ветроэнергии</a:t>
            </a:r>
            <a:r>
              <a:rPr lang="ru-RU" sz="2000" dirty="0"/>
              <a:t> определяется первоначальными расходами на строительство сооружений ВЭУ (</a:t>
            </a:r>
            <a:r>
              <a:rPr lang="ru-RU" sz="2000" dirty="0" err="1"/>
              <a:t>cтоимость</a:t>
            </a:r>
            <a:r>
              <a:rPr lang="ru-RU" sz="2000" dirty="0"/>
              <a:t> 1 кВт установленной мощности ВЭУ ~$1000).</a:t>
            </a:r>
          </a:p>
          <a:p>
            <a:pPr marL="0" indent="0">
              <a:buNone/>
            </a:pPr>
            <a:endParaRPr lang="ru-RU" sz="2000" b="1" dirty="0" smtClean="0"/>
          </a:p>
          <a:p>
            <a:r>
              <a:rPr lang="ru-RU" sz="2000" b="1" dirty="0" smtClean="0"/>
              <a:t>Экономия топлива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   Ветряные </a:t>
            </a:r>
            <a:r>
              <a:rPr lang="ru-RU" sz="2000" dirty="0"/>
              <a:t>генераторы в процессе эксплуатации не потребляют ископаемого топлива. Работа </a:t>
            </a:r>
            <a:r>
              <a:rPr lang="ru-RU" sz="2000" dirty="0" err="1"/>
              <a:t>ветрогенератора</a:t>
            </a:r>
            <a:r>
              <a:rPr lang="ru-RU" sz="2000" dirty="0"/>
              <a:t> мощностью 1 МВт за 20 лет позволяет сэкономить примерно 29 тыс. тонн угля или 92 тыс. баррелей нефти.</a:t>
            </a:r>
          </a:p>
          <a:p>
            <a:endParaRPr lang="ru-RU" dirty="0"/>
          </a:p>
        </p:txBody>
      </p:sp>
      <p:pic>
        <p:nvPicPr>
          <p:cNvPr id="3074" name="Picture 2" descr="Снимок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1" y="3861048"/>
            <a:ext cx="5865601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596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955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Краткая история</vt:lpstr>
      <vt:lpstr>Современные методы генерации электроэнергии из энергии ветра</vt:lpstr>
      <vt:lpstr>Современные методы генерации электроэнергии из энергии ветра</vt:lpstr>
      <vt:lpstr>Использование энергии ветра</vt:lpstr>
      <vt:lpstr>Ветроэнергетика в России</vt:lpstr>
      <vt:lpstr>Ветроэнергетика в России</vt:lpstr>
      <vt:lpstr>Экономические аспекты ветроэнергетики</vt:lpstr>
      <vt:lpstr>Экономические проблемы</vt:lpstr>
      <vt:lpstr>Влияние на экологию</vt:lpstr>
      <vt:lpstr>Влияние на экологию</vt:lpstr>
      <vt:lpstr>Влияние на экологию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Энергия ветра</dc:title>
  <dc:creator>Lari-live;Ларионов Дмитрий</dc:creator>
  <cp:lastModifiedBy>KjuY76tg22</cp:lastModifiedBy>
  <cp:revision>17</cp:revision>
  <dcterms:created xsi:type="dcterms:W3CDTF">2011-09-19T09:20:10Z</dcterms:created>
  <dcterms:modified xsi:type="dcterms:W3CDTF">2015-11-08T07:48:46Z</dcterms:modified>
  <cp:contentStatus/>
</cp:coreProperties>
</file>