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442103A-3FFD-4A62-ADD7-F6FD8583F3E1}" type="datetimeFigureOut">
              <a:rPr lang="ru-RU" smtClean="0"/>
              <a:t>15.04.2020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BE5963-BC81-4861-BD4D-888C961EEE10}" type="slidenum">
              <a:rPr lang="ru-RU" smtClean="0"/>
              <a:t>‹#›</a:t>
            </a:fld>
            <a:endParaRPr lang="ru-RU"/>
          </a:p>
        </p:txBody>
      </p:sp>
    </p:spTree>
    <p:extLst>
      <p:ext uri="{BB962C8B-B14F-4D97-AF65-F5344CB8AC3E}">
        <p14:creationId xmlns:p14="http://schemas.microsoft.com/office/powerpoint/2010/main" val="3126087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42103A-3FFD-4A62-ADD7-F6FD8583F3E1}" type="datetimeFigureOut">
              <a:rPr lang="ru-RU" smtClean="0"/>
              <a:t>15.04.2020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BE5963-BC81-4861-BD4D-888C961EEE10}" type="slidenum">
              <a:rPr lang="ru-RU" smtClean="0"/>
              <a:t>‹#›</a:t>
            </a:fld>
            <a:endParaRPr lang="ru-RU"/>
          </a:p>
        </p:txBody>
      </p:sp>
    </p:spTree>
    <p:extLst>
      <p:ext uri="{BB962C8B-B14F-4D97-AF65-F5344CB8AC3E}">
        <p14:creationId xmlns:p14="http://schemas.microsoft.com/office/powerpoint/2010/main" val="1200458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42103A-3FFD-4A62-ADD7-F6FD8583F3E1}" type="datetimeFigureOut">
              <a:rPr lang="ru-RU" smtClean="0"/>
              <a:t>15.04.2020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BE5963-BC81-4861-BD4D-888C961EEE10}" type="slidenum">
              <a:rPr lang="ru-RU" smtClean="0"/>
              <a:t>‹#›</a:t>
            </a:fld>
            <a:endParaRPr lang="ru-RU"/>
          </a:p>
        </p:txBody>
      </p:sp>
    </p:spTree>
    <p:extLst>
      <p:ext uri="{BB962C8B-B14F-4D97-AF65-F5344CB8AC3E}">
        <p14:creationId xmlns:p14="http://schemas.microsoft.com/office/powerpoint/2010/main" val="3563172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42103A-3FFD-4A62-ADD7-F6FD8583F3E1}" type="datetimeFigureOut">
              <a:rPr lang="ru-RU" smtClean="0"/>
              <a:t>15.04.2020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BE5963-BC81-4861-BD4D-888C961EEE10}" type="slidenum">
              <a:rPr lang="ru-RU" smtClean="0"/>
              <a:t>‹#›</a:t>
            </a:fld>
            <a:endParaRPr lang="ru-RU"/>
          </a:p>
        </p:txBody>
      </p:sp>
    </p:spTree>
    <p:extLst>
      <p:ext uri="{BB962C8B-B14F-4D97-AF65-F5344CB8AC3E}">
        <p14:creationId xmlns:p14="http://schemas.microsoft.com/office/powerpoint/2010/main" val="95397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442103A-3FFD-4A62-ADD7-F6FD8583F3E1}" type="datetimeFigureOut">
              <a:rPr lang="ru-RU" smtClean="0"/>
              <a:t>15.04.2020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BE5963-BC81-4861-BD4D-888C961EEE10}" type="slidenum">
              <a:rPr lang="ru-RU" smtClean="0"/>
              <a:t>‹#›</a:t>
            </a:fld>
            <a:endParaRPr lang="ru-RU"/>
          </a:p>
        </p:txBody>
      </p:sp>
    </p:spTree>
    <p:extLst>
      <p:ext uri="{BB962C8B-B14F-4D97-AF65-F5344CB8AC3E}">
        <p14:creationId xmlns:p14="http://schemas.microsoft.com/office/powerpoint/2010/main" val="2102848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442103A-3FFD-4A62-ADD7-F6FD8583F3E1}" type="datetimeFigureOut">
              <a:rPr lang="ru-RU" smtClean="0"/>
              <a:t>15.04.2020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BE5963-BC81-4861-BD4D-888C961EEE10}" type="slidenum">
              <a:rPr lang="ru-RU" smtClean="0"/>
              <a:t>‹#›</a:t>
            </a:fld>
            <a:endParaRPr lang="ru-RU"/>
          </a:p>
        </p:txBody>
      </p:sp>
    </p:spTree>
    <p:extLst>
      <p:ext uri="{BB962C8B-B14F-4D97-AF65-F5344CB8AC3E}">
        <p14:creationId xmlns:p14="http://schemas.microsoft.com/office/powerpoint/2010/main" val="600260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442103A-3FFD-4A62-ADD7-F6FD8583F3E1}" type="datetimeFigureOut">
              <a:rPr lang="ru-RU" smtClean="0"/>
              <a:t>15.04.2020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4BE5963-BC81-4861-BD4D-888C961EEE10}" type="slidenum">
              <a:rPr lang="ru-RU" smtClean="0"/>
              <a:t>‹#›</a:t>
            </a:fld>
            <a:endParaRPr lang="ru-RU"/>
          </a:p>
        </p:txBody>
      </p:sp>
    </p:spTree>
    <p:extLst>
      <p:ext uri="{BB962C8B-B14F-4D97-AF65-F5344CB8AC3E}">
        <p14:creationId xmlns:p14="http://schemas.microsoft.com/office/powerpoint/2010/main" val="2267007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442103A-3FFD-4A62-ADD7-F6FD8583F3E1}" type="datetimeFigureOut">
              <a:rPr lang="ru-RU" smtClean="0"/>
              <a:t>15.04.2020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4BE5963-BC81-4861-BD4D-888C961EEE10}" type="slidenum">
              <a:rPr lang="ru-RU" smtClean="0"/>
              <a:t>‹#›</a:t>
            </a:fld>
            <a:endParaRPr lang="ru-RU"/>
          </a:p>
        </p:txBody>
      </p:sp>
    </p:spTree>
    <p:extLst>
      <p:ext uri="{BB962C8B-B14F-4D97-AF65-F5344CB8AC3E}">
        <p14:creationId xmlns:p14="http://schemas.microsoft.com/office/powerpoint/2010/main" val="3301079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442103A-3FFD-4A62-ADD7-F6FD8583F3E1}" type="datetimeFigureOut">
              <a:rPr lang="ru-RU" smtClean="0"/>
              <a:t>15.04.2020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4BE5963-BC81-4861-BD4D-888C961EEE10}" type="slidenum">
              <a:rPr lang="ru-RU" smtClean="0"/>
              <a:t>‹#›</a:t>
            </a:fld>
            <a:endParaRPr lang="ru-RU"/>
          </a:p>
        </p:txBody>
      </p:sp>
    </p:spTree>
    <p:extLst>
      <p:ext uri="{BB962C8B-B14F-4D97-AF65-F5344CB8AC3E}">
        <p14:creationId xmlns:p14="http://schemas.microsoft.com/office/powerpoint/2010/main" val="3370061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442103A-3FFD-4A62-ADD7-F6FD8583F3E1}" type="datetimeFigureOut">
              <a:rPr lang="ru-RU" smtClean="0"/>
              <a:t>15.04.2020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BE5963-BC81-4861-BD4D-888C961EEE10}" type="slidenum">
              <a:rPr lang="ru-RU" smtClean="0"/>
              <a:t>‹#›</a:t>
            </a:fld>
            <a:endParaRPr lang="ru-RU"/>
          </a:p>
        </p:txBody>
      </p:sp>
    </p:spTree>
    <p:extLst>
      <p:ext uri="{BB962C8B-B14F-4D97-AF65-F5344CB8AC3E}">
        <p14:creationId xmlns:p14="http://schemas.microsoft.com/office/powerpoint/2010/main" val="3119618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442103A-3FFD-4A62-ADD7-F6FD8583F3E1}" type="datetimeFigureOut">
              <a:rPr lang="ru-RU" smtClean="0"/>
              <a:t>15.04.2020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BE5963-BC81-4861-BD4D-888C961EEE10}" type="slidenum">
              <a:rPr lang="ru-RU" smtClean="0"/>
              <a:t>‹#›</a:t>
            </a:fld>
            <a:endParaRPr lang="ru-RU"/>
          </a:p>
        </p:txBody>
      </p:sp>
    </p:spTree>
    <p:extLst>
      <p:ext uri="{BB962C8B-B14F-4D97-AF65-F5344CB8AC3E}">
        <p14:creationId xmlns:p14="http://schemas.microsoft.com/office/powerpoint/2010/main" val="185814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42103A-3FFD-4A62-ADD7-F6FD8583F3E1}" type="datetimeFigureOut">
              <a:rPr lang="ru-RU" smtClean="0"/>
              <a:t>15.04.2020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BE5963-BC81-4861-BD4D-888C961EEE10}" type="slidenum">
              <a:rPr lang="ru-RU" smtClean="0"/>
              <a:t>‹#›</a:t>
            </a:fld>
            <a:endParaRPr lang="ru-RU"/>
          </a:p>
        </p:txBody>
      </p:sp>
    </p:spTree>
    <p:extLst>
      <p:ext uri="{BB962C8B-B14F-4D97-AF65-F5344CB8AC3E}">
        <p14:creationId xmlns:p14="http://schemas.microsoft.com/office/powerpoint/2010/main" val="25769984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a:t>Особенности церковнославянского языка</a:t>
            </a:r>
            <a:endParaRPr lang="ru-RU" dirty="0"/>
          </a:p>
        </p:txBody>
      </p:sp>
      <p:sp>
        <p:nvSpPr>
          <p:cNvPr id="3" name="Подзаголовок 2"/>
          <p:cNvSpPr>
            <a:spLocks noGrp="1"/>
          </p:cNvSpPr>
          <p:nvPr>
            <p:ph type="subTitle" idx="1"/>
          </p:nvPr>
        </p:nvSpPr>
        <p:spPr/>
        <p:txBody>
          <a:bodyPr>
            <a:normAutofit fontScale="70000" lnSpcReduction="20000"/>
          </a:bodyPr>
          <a:lstStyle/>
          <a:p>
            <a:r>
              <a:rPr lang="ru-RU" b="1" dirty="0"/>
              <a:t>План:</a:t>
            </a:r>
            <a:endParaRPr lang="ru-RU" dirty="0"/>
          </a:p>
          <a:p>
            <a:r>
              <a:rPr lang="ru-RU" dirty="0"/>
              <a:t>1. Южнославянские, западнославянские и восточнославянские языки.</a:t>
            </a:r>
          </a:p>
          <a:p>
            <a:r>
              <a:rPr lang="ru-RU" dirty="0"/>
              <a:t>2. Изводы церковнославянского языка.</a:t>
            </a:r>
          </a:p>
          <a:p>
            <a:r>
              <a:rPr lang="ru-RU" dirty="0"/>
              <a:t>3. Понятие о книжной справе.</a:t>
            </a:r>
          </a:p>
          <a:p>
            <a:endParaRPr lang="ru-RU" dirty="0"/>
          </a:p>
        </p:txBody>
      </p:sp>
    </p:spTree>
    <p:extLst>
      <p:ext uri="{BB962C8B-B14F-4D97-AF65-F5344CB8AC3E}">
        <p14:creationId xmlns:p14="http://schemas.microsoft.com/office/powerpoint/2010/main" val="2718083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028343"/>
            <a:ext cx="4572000" cy="4801314"/>
          </a:xfrm>
          <a:prstGeom prst="rect">
            <a:avLst/>
          </a:prstGeom>
        </p:spPr>
        <p:txBody>
          <a:bodyPr>
            <a:spAutoFit/>
          </a:bodyPr>
          <a:lstStyle/>
          <a:p>
            <a:r>
              <a:rPr lang="ru-RU" dirty="0"/>
              <a:t>1. Современное языкознание различает три ветви славянских языков: восточно-, южно- и западнославянские языки. К восточнославянским языкам относятся русский, украинский и белорусский. К западнославянским – польский, чешский, словацкий, верхне- и нижнелужицкий. Южнославянские языки – это болгарский, македонский, словенский и сербохорватский. Применительно к периоду создания церковнославянского языка (IX век) принято говорить об общеславянском языке, внутри которого существовали диалектные различия. Церковнославянский язык создан на основе одного из древних болгаро-македонских (т. е. южнославянских) диалектов.</a:t>
            </a:r>
          </a:p>
        </p:txBody>
      </p:sp>
    </p:spTree>
    <p:extLst>
      <p:ext uri="{BB962C8B-B14F-4D97-AF65-F5344CB8AC3E}">
        <p14:creationId xmlns:p14="http://schemas.microsoft.com/office/powerpoint/2010/main" val="323916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443841"/>
            <a:ext cx="4572000" cy="3970318"/>
          </a:xfrm>
          <a:prstGeom prst="rect">
            <a:avLst/>
          </a:prstGeom>
        </p:spPr>
        <p:txBody>
          <a:bodyPr>
            <a:spAutoFit/>
          </a:bodyPr>
          <a:lstStyle/>
          <a:p>
            <a:r>
              <a:rPr lang="ru-RU" dirty="0"/>
              <a:t>Имеется ряд признаков, по которым противопоставляются южнославянские и восточнославянские языки. Поскольку русский язык (восточнославянский) заимствовал множество слов из церковнославянского (южнославянского по происхождению языка), то черты двух ветвей славянских языков мы можем обнаружить внутри русского языка. Ср. порох (собственно русское слово) и прах (этимологически та же лексема, заимствованная из церковнославянского), молочный и Млечный путь, свечение и </a:t>
            </a:r>
            <a:r>
              <a:rPr lang="ru-RU" dirty="0" err="1"/>
              <a:t>просвещение,рожать</a:t>
            </a:r>
            <a:r>
              <a:rPr lang="ru-RU" dirty="0"/>
              <a:t> и рождать и мн. др.</a:t>
            </a:r>
          </a:p>
        </p:txBody>
      </p:sp>
    </p:spTree>
    <p:extLst>
      <p:ext uri="{BB962C8B-B14F-4D97-AF65-F5344CB8AC3E}">
        <p14:creationId xmlns:p14="http://schemas.microsoft.com/office/powerpoint/2010/main" val="2844485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305342"/>
            <a:ext cx="4572000" cy="4247317"/>
          </a:xfrm>
          <a:prstGeom prst="rect">
            <a:avLst/>
          </a:prstGeom>
        </p:spPr>
        <p:txBody>
          <a:bodyPr>
            <a:spAutoFit/>
          </a:bodyPr>
          <a:lstStyle/>
          <a:p>
            <a:r>
              <a:rPr lang="ru-RU" dirty="0"/>
              <a:t>2. История церковнославянского языка насчитывает одиннадцать с половиной столетий (в качестве точки отсчета обычно берут 863 год, когда </a:t>
            </a:r>
            <a:r>
              <a:rPr lang="ru-RU" dirty="0" err="1"/>
              <a:t>свв</a:t>
            </a:r>
            <a:r>
              <a:rPr lang="ru-RU" dirty="0"/>
              <a:t>. Кирилл и Мефодий прибыли в Моравию). Это очень долгий срок – понятно, что за такое время трудно сохранить что-либо неизменным, тем более такую склонную к развитию вещь как язык. От века к веку, от страны к стране церковнославянский язык изменялся – как в результате взаимодействия с национальными славянскими языками (болгарским, сербским, русским, украинским и др.), так и в ходе внутренних процессов.</a:t>
            </a:r>
          </a:p>
        </p:txBody>
      </p:sp>
    </p:spTree>
    <p:extLst>
      <p:ext uri="{BB962C8B-B14F-4D97-AF65-F5344CB8AC3E}">
        <p14:creationId xmlns:p14="http://schemas.microsoft.com/office/powerpoint/2010/main" val="3102756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889844"/>
            <a:ext cx="4572000" cy="5078313"/>
          </a:xfrm>
          <a:prstGeom prst="rect">
            <a:avLst/>
          </a:prstGeom>
        </p:spPr>
        <p:txBody>
          <a:bodyPr>
            <a:spAutoFit/>
          </a:bodyPr>
          <a:lstStyle/>
          <a:p>
            <a:r>
              <a:rPr lang="ru-RU" dirty="0"/>
              <a:t>На церковнославянском языке не говорят (и никогда не говорили) – это язык письменных (печатных) текстов. Те тексты, с которыми в наши дни имеют дело клирики и миряне Русской Православной Церкви, были написаны или же в последний раз отредактированы преимущественно в XVII–XXI веках. Язык этих текстов обычно именуется синодальной редакцией русского извода церковнославянского языка. Наряду с русским изводом (т. е. территориальной разновидностью) церковнославянского языка существовали также моравский, сербский, болгарский и др. изводы. К нашему времени практически все они вышли из употребления, в Болгарской и Сербской Православных Церквах используется русский извод.</a:t>
            </a:r>
          </a:p>
        </p:txBody>
      </p:sp>
    </p:spTree>
    <p:extLst>
      <p:ext uri="{BB962C8B-B14F-4D97-AF65-F5344CB8AC3E}">
        <p14:creationId xmlns:p14="http://schemas.microsoft.com/office/powerpoint/2010/main" val="2018955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335846"/>
            <a:ext cx="4572000" cy="6186309"/>
          </a:xfrm>
          <a:prstGeom prst="rect">
            <a:avLst/>
          </a:prstGeom>
        </p:spPr>
        <p:txBody>
          <a:bodyPr>
            <a:spAutoFit/>
          </a:bodyPr>
          <a:lstStyle/>
          <a:p>
            <a:r>
              <a:rPr lang="ru-RU" dirty="0"/>
              <a:t>3. Книжные справы на Руси начались буквально с момента ее Крещения. Именно </a:t>
            </a:r>
            <a:r>
              <a:rPr lang="ru-RU" dirty="0" err="1"/>
              <a:t>поновления</a:t>
            </a:r>
            <a:r>
              <a:rPr lang="ru-RU" dirty="0"/>
              <a:t> обеспечивали непрерывное, преемственное развитие церковнославянского языка как </a:t>
            </a:r>
            <a:r>
              <a:rPr lang="ru-RU" dirty="0" err="1"/>
              <a:t>лингвосистемы</a:t>
            </a:r>
            <a:r>
              <a:rPr lang="ru-RU" dirty="0"/>
              <a:t>, предназначенной для богослужения и богослужебных книг.</a:t>
            </a:r>
          </a:p>
          <a:p>
            <a:r>
              <a:rPr lang="ru-RU" dirty="0"/>
              <a:t>Каждая из справ, отличаясь разными историческими и социокультурными предпосылками, опираясь на разные духовно-мировоззренческие и лингвистические концепции, инициировалась определенными целями, главной из которых почти всегда было максимально адекватное понимание богослужебного текста. Осуществление данной задачи никогда не приводило к однозначным результатам, однако непременно обнаруживало неисчерпаемый потенциал церковнославянского языка, справа которого к концу XVII века практически прекратилась.</a:t>
            </a:r>
          </a:p>
        </p:txBody>
      </p:sp>
    </p:spTree>
    <p:extLst>
      <p:ext uri="{BB962C8B-B14F-4D97-AF65-F5344CB8AC3E}">
        <p14:creationId xmlns:p14="http://schemas.microsoft.com/office/powerpoint/2010/main" val="278984806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493</Words>
  <Application>Microsoft Office PowerPoint</Application>
  <PresentationFormat>Экран (4:3)</PresentationFormat>
  <Paragraphs>11</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Особенности церковнославянского языка</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Особенности церковнославянского языка</dc:title>
  <dc:creator>Ольга</dc:creator>
  <cp:lastModifiedBy>Ольга</cp:lastModifiedBy>
  <cp:revision>2</cp:revision>
  <dcterms:created xsi:type="dcterms:W3CDTF">2020-04-14T23:41:02Z</dcterms:created>
  <dcterms:modified xsi:type="dcterms:W3CDTF">2020-04-14T23:59:16Z</dcterms:modified>
</cp:coreProperties>
</file>