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8" r:id="rId2"/>
    <p:sldId id="260" r:id="rId3"/>
    <p:sldId id="261" r:id="rId4"/>
    <p:sldId id="262" r:id="rId5"/>
    <p:sldId id="265" r:id="rId6"/>
    <p:sldId id="266" r:id="rId7"/>
    <p:sldId id="267" r:id="rId8"/>
    <p:sldId id="268" r:id="rId9"/>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07" d="100"/>
          <a:sy n="107" d="100"/>
        </p:scale>
        <p:origin x="-1098"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viewProps" Target="viewProps.xml"/><Relationship Id="rId5" Type="http://schemas.openxmlformats.org/officeDocument/2006/relationships/slide" Target="slides/slide4.xml"/><Relationship Id="rId10"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685800" y="2130425"/>
            <a:ext cx="7772400" cy="1470025"/>
          </a:xfrm>
        </p:spPr>
        <p:txBody>
          <a:bodyPr/>
          <a:lstStyle/>
          <a:p>
            <a:r>
              <a:rPr lang="ru-RU" smtClean="0"/>
              <a:t>Образец заголовка</a:t>
            </a:r>
            <a:endParaRPr lang="ru-RU"/>
          </a:p>
        </p:txBody>
      </p:sp>
      <p:sp>
        <p:nvSpPr>
          <p:cNvPr id="3" name="Подзаголовок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ru-RU"/>
          </a:p>
        </p:txBody>
      </p:sp>
      <p:sp>
        <p:nvSpPr>
          <p:cNvPr id="4" name="Дата 3"/>
          <p:cNvSpPr>
            <a:spLocks noGrp="1"/>
          </p:cNvSpPr>
          <p:nvPr>
            <p:ph type="dt" sz="half" idx="10"/>
          </p:nvPr>
        </p:nvSpPr>
        <p:spPr/>
        <p:txBody>
          <a:bodyPr/>
          <a:lstStyle/>
          <a:p>
            <a:fld id="{3F39EB29-B841-4DD1-8D6A-4D5A63D2EAF4}" type="datetimeFigureOut">
              <a:rPr lang="ru-RU" smtClean="0"/>
              <a:t>05.04.2020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159956843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Вертикальный текст 2"/>
          <p:cNvSpPr>
            <a:spLocks noGrp="1"/>
          </p:cNvSpPr>
          <p:nvPr>
            <p:ph type="body" orient="vert" idx="1"/>
          </p:nvPr>
        </p:nvSpPr>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3F39EB29-B841-4DD1-8D6A-4D5A63D2EAF4}" type="datetimeFigureOut">
              <a:rPr lang="ru-RU" smtClean="0"/>
              <a:t>05.04.2020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16878625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8"/>
            <a:ext cx="2057400" cy="5851525"/>
          </a:xfrm>
        </p:spPr>
        <p:txBody>
          <a:bodyPr vert="eaVert"/>
          <a:lstStyle/>
          <a:p>
            <a:r>
              <a:rPr lang="ru-RU" smtClean="0"/>
              <a:t>Образец заголовка</a:t>
            </a:r>
            <a:endParaRPr lang="ru-RU"/>
          </a:p>
        </p:txBody>
      </p:sp>
      <p:sp>
        <p:nvSpPr>
          <p:cNvPr id="3" name="Вертикальный текст 2"/>
          <p:cNvSpPr>
            <a:spLocks noGrp="1"/>
          </p:cNvSpPr>
          <p:nvPr>
            <p:ph type="body" orient="vert" idx="1"/>
          </p:nvPr>
        </p:nvSpPr>
        <p:spPr>
          <a:xfrm>
            <a:off x="457200" y="274638"/>
            <a:ext cx="6019800" cy="5851525"/>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3F39EB29-B841-4DD1-8D6A-4D5A63D2EAF4}" type="datetimeFigureOut">
              <a:rPr lang="ru-RU" smtClean="0"/>
              <a:t>05.04.2020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82723065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idx="1"/>
          </p:nvPr>
        </p:nvSpPr>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10"/>
          </p:nvPr>
        </p:nvSpPr>
        <p:spPr/>
        <p:txBody>
          <a:bodyPr/>
          <a:lstStyle/>
          <a:p>
            <a:fld id="{3F39EB29-B841-4DD1-8D6A-4D5A63D2EAF4}" type="datetimeFigureOut">
              <a:rPr lang="ru-RU" smtClean="0"/>
              <a:t>05.04.2020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208853108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722313" y="4406900"/>
            <a:ext cx="7772400" cy="1362075"/>
          </a:xfrm>
        </p:spPr>
        <p:txBody>
          <a:bodyPr anchor="t"/>
          <a:lstStyle>
            <a:lvl1pPr algn="l">
              <a:defRPr sz="4000" b="1" cap="all"/>
            </a:lvl1pPr>
          </a:lstStyle>
          <a:p>
            <a:r>
              <a:rPr lang="ru-RU" smtClean="0"/>
              <a:t>Образец заголовка</a:t>
            </a:r>
            <a:endParaRPr lang="ru-RU"/>
          </a:p>
        </p:txBody>
      </p:sp>
      <p:sp>
        <p:nvSpPr>
          <p:cNvPr id="3" name="Текст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Дата 3"/>
          <p:cNvSpPr>
            <a:spLocks noGrp="1"/>
          </p:cNvSpPr>
          <p:nvPr>
            <p:ph type="dt" sz="half" idx="10"/>
          </p:nvPr>
        </p:nvSpPr>
        <p:spPr/>
        <p:txBody>
          <a:bodyPr/>
          <a:lstStyle/>
          <a:p>
            <a:fld id="{3F39EB29-B841-4DD1-8D6A-4D5A63D2EAF4}" type="datetimeFigureOut">
              <a:rPr lang="ru-RU" smtClean="0"/>
              <a:t>05.04.2020</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124113351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Объект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Объект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Дата 4"/>
          <p:cNvSpPr>
            <a:spLocks noGrp="1"/>
          </p:cNvSpPr>
          <p:nvPr>
            <p:ph type="dt" sz="half" idx="10"/>
          </p:nvPr>
        </p:nvSpPr>
        <p:spPr/>
        <p:txBody>
          <a:bodyPr/>
          <a:lstStyle/>
          <a:p>
            <a:fld id="{3F39EB29-B841-4DD1-8D6A-4D5A63D2EAF4}" type="datetimeFigureOut">
              <a:rPr lang="ru-RU" smtClean="0"/>
              <a:t>05.04.2020</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14521521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lvl1pPr>
              <a:defRPr/>
            </a:lvl1pPr>
          </a:lstStyle>
          <a:p>
            <a:r>
              <a:rPr lang="ru-RU" smtClean="0"/>
              <a:t>Образец заголовка</a:t>
            </a:r>
            <a:endParaRPr lang="ru-RU"/>
          </a:p>
        </p:txBody>
      </p:sp>
      <p:sp>
        <p:nvSpPr>
          <p:cNvPr id="3" name="Текст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Объект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5" name="Текст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6" name="Объект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7" name="Дата 6"/>
          <p:cNvSpPr>
            <a:spLocks noGrp="1"/>
          </p:cNvSpPr>
          <p:nvPr>
            <p:ph type="dt" sz="half" idx="10"/>
          </p:nvPr>
        </p:nvSpPr>
        <p:spPr/>
        <p:txBody>
          <a:bodyPr/>
          <a:lstStyle/>
          <a:p>
            <a:fld id="{3F39EB29-B841-4DD1-8D6A-4D5A63D2EAF4}" type="datetimeFigureOut">
              <a:rPr lang="ru-RU" smtClean="0"/>
              <a:t>05.04.2020</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8129070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smtClean="0"/>
              <a:t>Образец заголовка</a:t>
            </a:r>
            <a:endParaRPr lang="ru-RU"/>
          </a:p>
        </p:txBody>
      </p:sp>
      <p:sp>
        <p:nvSpPr>
          <p:cNvPr id="3" name="Дата 2"/>
          <p:cNvSpPr>
            <a:spLocks noGrp="1"/>
          </p:cNvSpPr>
          <p:nvPr>
            <p:ph type="dt" sz="half" idx="10"/>
          </p:nvPr>
        </p:nvSpPr>
        <p:spPr/>
        <p:txBody>
          <a:bodyPr/>
          <a:lstStyle/>
          <a:p>
            <a:fld id="{3F39EB29-B841-4DD1-8D6A-4D5A63D2EAF4}" type="datetimeFigureOut">
              <a:rPr lang="ru-RU" smtClean="0"/>
              <a:t>05.04.2020</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100079773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3F39EB29-B841-4DD1-8D6A-4D5A63D2EAF4}" type="datetimeFigureOut">
              <a:rPr lang="ru-RU" smtClean="0"/>
              <a:t>05.04.2020</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246005933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3008313" cy="1162050"/>
          </a:xfrm>
        </p:spPr>
        <p:txBody>
          <a:bodyPr anchor="b"/>
          <a:lstStyle>
            <a:lvl1pPr algn="l">
              <a:defRPr sz="2000" b="1"/>
            </a:lvl1pPr>
          </a:lstStyle>
          <a:p>
            <a:r>
              <a:rPr lang="ru-RU" smtClean="0"/>
              <a:t>Образец заголовка</a:t>
            </a:r>
            <a:endParaRPr lang="ru-RU"/>
          </a:p>
        </p:txBody>
      </p:sp>
      <p:sp>
        <p:nvSpPr>
          <p:cNvPr id="3" name="Объект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Текст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3F39EB29-B841-4DD1-8D6A-4D5A63D2EAF4}" type="datetimeFigureOut">
              <a:rPr lang="ru-RU" smtClean="0"/>
              <a:t>05.04.2020</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181445875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792288" y="4800600"/>
            <a:ext cx="5486400" cy="566738"/>
          </a:xfrm>
        </p:spPr>
        <p:txBody>
          <a:bodyPr anchor="b"/>
          <a:lstStyle>
            <a:lvl1pPr algn="l">
              <a:defRPr sz="2000" b="1"/>
            </a:lvl1pPr>
          </a:lstStyle>
          <a:p>
            <a:r>
              <a:rPr lang="ru-RU" smtClean="0"/>
              <a:t>Образец заголовка</a:t>
            </a:r>
            <a:endParaRPr lang="ru-RU"/>
          </a:p>
        </p:txBody>
      </p:sp>
      <p:sp>
        <p:nvSpPr>
          <p:cNvPr id="3" name="Рисунок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ru-RU"/>
          </a:p>
        </p:txBody>
      </p:sp>
      <p:sp>
        <p:nvSpPr>
          <p:cNvPr id="4" name="Текст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Дата 4"/>
          <p:cNvSpPr>
            <a:spLocks noGrp="1"/>
          </p:cNvSpPr>
          <p:nvPr>
            <p:ph type="dt" sz="half" idx="10"/>
          </p:nvPr>
        </p:nvSpPr>
        <p:spPr/>
        <p:txBody>
          <a:bodyPr/>
          <a:lstStyle/>
          <a:p>
            <a:fld id="{3F39EB29-B841-4DD1-8D6A-4D5A63D2EAF4}" type="datetimeFigureOut">
              <a:rPr lang="ru-RU" smtClean="0"/>
              <a:t>05.04.2020</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5EA57104-E93E-4699-A081-FC60CC0E500A}" type="slidenum">
              <a:rPr lang="ru-RU" smtClean="0"/>
              <a:t>‹#›</a:t>
            </a:fld>
            <a:endParaRPr lang="ru-RU"/>
          </a:p>
        </p:txBody>
      </p:sp>
    </p:spTree>
    <p:extLst>
      <p:ext uri="{BB962C8B-B14F-4D97-AF65-F5344CB8AC3E}">
        <p14:creationId xmlns:p14="http://schemas.microsoft.com/office/powerpoint/2010/main" val="423244879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ru-RU" smtClean="0"/>
              <a:t>Образец заголовка</a:t>
            </a:r>
            <a:endParaRPr lang="ru-RU"/>
          </a:p>
        </p:txBody>
      </p:sp>
      <p:sp>
        <p:nvSpPr>
          <p:cNvPr id="3" name="Текст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ru-RU"/>
          </a:p>
        </p:txBody>
      </p:sp>
      <p:sp>
        <p:nvSpPr>
          <p:cNvPr id="4" name="Дата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3F39EB29-B841-4DD1-8D6A-4D5A63D2EAF4}" type="datetimeFigureOut">
              <a:rPr lang="ru-RU" smtClean="0"/>
              <a:t>05.04.2020</a:t>
            </a:fld>
            <a:endParaRPr lang="ru-RU"/>
          </a:p>
        </p:txBody>
      </p:sp>
      <p:sp>
        <p:nvSpPr>
          <p:cNvPr id="5" name="Нижний колонтитул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ru-RU"/>
          </a:p>
        </p:txBody>
      </p:sp>
      <p:sp>
        <p:nvSpPr>
          <p:cNvPr id="6" name="Номер слайда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EA57104-E93E-4699-A081-FC60CC0E500A}" type="slidenum">
              <a:rPr lang="ru-RU" smtClean="0"/>
              <a:t>‹#›</a:t>
            </a:fld>
            <a:endParaRPr lang="ru-RU"/>
          </a:p>
        </p:txBody>
      </p:sp>
    </p:spTree>
    <p:extLst>
      <p:ext uri="{BB962C8B-B14F-4D97-AF65-F5344CB8AC3E}">
        <p14:creationId xmlns:p14="http://schemas.microsoft.com/office/powerpoint/2010/main" val="179558538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60648"/>
            <a:ext cx="8229600" cy="1800200"/>
          </a:xfrm>
        </p:spPr>
        <p:txBody>
          <a:bodyPr>
            <a:noAutofit/>
          </a:bodyPr>
          <a:lstStyle/>
          <a:p>
            <a:r>
              <a:rPr lang="ru-RU" sz="2000" b="1" dirty="0" smtClean="0"/>
              <a:t>Задание</a:t>
            </a:r>
            <a:br>
              <a:rPr lang="ru-RU" sz="2000" b="1" dirty="0" smtClean="0"/>
            </a:br>
            <a:r>
              <a:rPr lang="ru-RU" sz="2000" i="1" dirty="0" smtClean="0"/>
              <a:t>Прочтите Текст. Вопросы </a:t>
            </a:r>
            <a:r>
              <a:rPr lang="ru-RU" sz="2000" i="1" dirty="0"/>
              <a:t>для обсуждения:</a:t>
            </a:r>
            <a:br>
              <a:rPr lang="ru-RU" sz="2000" i="1" dirty="0"/>
            </a:br>
            <a:r>
              <a:rPr lang="ru-RU" sz="2000" dirty="0"/>
              <a:t>1.Как в «ученых занятиях» Димитрия сочеталась вера и знание?</a:t>
            </a:r>
            <a:br>
              <a:rPr lang="ru-RU" sz="2000" dirty="0"/>
            </a:br>
            <a:r>
              <a:rPr lang="ru-RU" sz="2000" b="1" dirty="0"/>
              <a:t>2.Может ли современный человек сочетать веру и знание? Каким образом</a:t>
            </a:r>
            <a:r>
              <a:rPr lang="ru-RU" sz="2000" b="1" dirty="0" smtClean="0"/>
              <a:t>? (ответ в письменном виде)</a:t>
            </a:r>
            <a:r>
              <a:rPr lang="ru-RU" sz="2000" b="1" dirty="0"/>
              <a:t/>
            </a:r>
            <a:br>
              <a:rPr lang="ru-RU" sz="2000" b="1" dirty="0"/>
            </a:br>
            <a:endParaRPr lang="ru-RU" sz="2000" b="1" dirty="0"/>
          </a:p>
        </p:txBody>
      </p:sp>
      <p:sp>
        <p:nvSpPr>
          <p:cNvPr id="3" name="Объект 2"/>
          <p:cNvSpPr>
            <a:spLocks noGrp="1"/>
          </p:cNvSpPr>
          <p:nvPr>
            <p:ph idx="1"/>
          </p:nvPr>
        </p:nvSpPr>
        <p:spPr>
          <a:xfrm>
            <a:off x="457200" y="2204865"/>
            <a:ext cx="8229600" cy="3672408"/>
          </a:xfrm>
        </p:spPr>
        <p:txBody>
          <a:bodyPr>
            <a:normAutofit/>
          </a:bodyPr>
          <a:lstStyle/>
          <a:p>
            <a:r>
              <a:rPr lang="ru-RU" sz="1200" dirty="0"/>
              <a:t>…Историко-хронографическое сочинение святителя Димитрия Ростовского «Келейный летописец», написанное им в последние годы жизни, пользовалось в </a:t>
            </a:r>
            <a:r>
              <a:rPr lang="en-US" sz="1200" dirty="0"/>
              <a:t>XVIII XIX</a:t>
            </a:r>
            <a:r>
              <a:rPr lang="ru-RU" sz="1200" dirty="0"/>
              <a:t> веках большой популярностью. В его содержании жанр хронографа — древнейшего исторического летописания — уникально сочетается с богословской мыслью, что обусловливает особую смысловую емкость текста. Святитель Игнатий Брянчанинов и преподобный Амвросий </a:t>
            </a:r>
            <a:r>
              <a:rPr lang="ru-RU" sz="1200" dirty="0" err="1"/>
              <a:t>Оптинский</a:t>
            </a:r>
            <a:r>
              <a:rPr lang="ru-RU" sz="1200" dirty="0"/>
              <a:t> указывали на особую значимость «Летописца» «для руководства в самой жизни, чтобы знать и уметь, как когда должно поступить чисто по-христиански, согласно православным постановлениям». </a:t>
            </a:r>
          </a:p>
          <a:p>
            <a:r>
              <a:rPr lang="ru-RU" sz="1200" dirty="0"/>
              <a:t>…«Келейный летописец» проникнут желанием автора/ показать действие Промысла Божия в истории, всемирной и русской, — метод, без которого многое теряет современная, да, пожалуй, и все русская академическая историческая наука.</a:t>
            </a:r>
          </a:p>
          <a:p>
            <a:r>
              <a:rPr lang="ru-RU" sz="1200" dirty="0"/>
              <a:t>«Келейный летописец» задуман был как учебное пособие для Ростовской духовной школы. Своим корреспондентам архипастырь так писал о необходимости подобного исторического труда: «…Кая ми нужда </a:t>
            </a:r>
            <a:r>
              <a:rPr lang="ru-RU" sz="1200" dirty="0" err="1"/>
              <a:t>упражнятися</a:t>
            </a:r>
            <a:r>
              <a:rPr lang="ru-RU" sz="1200" dirty="0"/>
              <a:t> в писании Истории, </a:t>
            </a:r>
            <a:r>
              <a:rPr lang="ru-RU" sz="1200" dirty="0" err="1"/>
              <a:t>ихже</a:t>
            </a:r>
            <a:r>
              <a:rPr lang="ru-RU" sz="1200" dirty="0"/>
              <a:t> преисполнены </a:t>
            </a:r>
            <a:r>
              <a:rPr lang="ru-RU" sz="1200" dirty="0" err="1"/>
              <a:t>многия</a:t>
            </a:r>
            <a:r>
              <a:rPr lang="ru-RU" sz="1200" dirty="0"/>
              <a:t> </a:t>
            </a:r>
            <a:r>
              <a:rPr lang="ru-RU" sz="1200" dirty="0" err="1"/>
              <a:t>хронографстии</a:t>
            </a:r>
            <a:r>
              <a:rPr lang="ru-RU" sz="1200" dirty="0"/>
              <a:t> книги? Ниже надлежит мне так, </a:t>
            </a:r>
            <a:r>
              <a:rPr lang="ru-RU" sz="1200" dirty="0" err="1"/>
              <a:t>яже</a:t>
            </a:r>
            <a:r>
              <a:rPr lang="ru-RU" sz="1200" dirty="0"/>
              <a:t> суть всем известная, </a:t>
            </a:r>
            <a:r>
              <a:rPr lang="ru-RU" sz="1200" dirty="0" err="1"/>
              <a:t>проповедовати</a:t>
            </a:r>
            <a:r>
              <a:rPr lang="ru-RU" sz="1200" dirty="0"/>
              <a:t>… Пишу </a:t>
            </a:r>
            <a:r>
              <a:rPr lang="ru-RU" sz="1200" dirty="0" err="1"/>
              <a:t>убо</a:t>
            </a:r>
            <a:r>
              <a:rPr lang="ru-RU" sz="1200" dirty="0"/>
              <a:t>, Господу </a:t>
            </a:r>
            <a:r>
              <a:rPr lang="ru-RU" sz="1200" dirty="0" err="1"/>
              <a:t>поспешествующу</a:t>
            </a:r>
            <a:r>
              <a:rPr lang="ru-RU" sz="1200" dirty="0"/>
              <a:t>, нравоучения, местами же толкования Писания </a:t>
            </a:r>
            <a:r>
              <a:rPr lang="ru-RU" sz="1200" dirty="0" err="1"/>
              <a:t>Святаго</a:t>
            </a:r>
            <a:r>
              <a:rPr lang="ru-RU" sz="1200" dirty="0"/>
              <a:t>… а истории </a:t>
            </a:r>
            <a:r>
              <a:rPr lang="ru-RU" sz="1200" dirty="0" err="1"/>
              <a:t>яже</a:t>
            </a:r>
            <a:r>
              <a:rPr lang="ru-RU" sz="1200" dirty="0"/>
              <a:t> в Библиях токмо вкратце вместо </a:t>
            </a:r>
            <a:r>
              <a:rPr lang="ru-RU" sz="1200" dirty="0" err="1"/>
              <a:t>фемы</a:t>
            </a:r>
            <a:r>
              <a:rPr lang="ru-RU" sz="1200" dirty="0"/>
              <a:t> (темы) полагаю, и от тех, аки от источников струи, нравоучения </a:t>
            </a:r>
            <a:r>
              <a:rPr lang="ru-RU" sz="1200" dirty="0" err="1"/>
              <a:t>произвожду</a:t>
            </a:r>
            <a:r>
              <a:rPr lang="ru-RU" sz="1200" dirty="0"/>
              <a:t>». … «Не о мирских событиях, не о политике я намерен писать в Летописце, а излагать нравоучения полезные; не услаждать читателя только историями, но наставлять и нравоучениями, а равно дать и руководство по библейской истории духовенству. Это мой долг и мое желание</a:t>
            </a:r>
            <a:r>
              <a:rPr lang="ru-RU" sz="1200" dirty="0" smtClean="0"/>
              <a:t>».</a:t>
            </a:r>
            <a:endParaRPr lang="ru-RU" sz="1200" dirty="0"/>
          </a:p>
        </p:txBody>
      </p:sp>
    </p:spTree>
    <p:extLst>
      <p:ext uri="{BB962C8B-B14F-4D97-AF65-F5344CB8AC3E}">
        <p14:creationId xmlns:p14="http://schemas.microsoft.com/office/powerpoint/2010/main" val="23791792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86000" y="620688"/>
            <a:ext cx="4878288" cy="3693319"/>
          </a:xfrm>
          <a:prstGeom prst="rect">
            <a:avLst/>
          </a:prstGeom>
        </p:spPr>
        <p:txBody>
          <a:bodyPr wrap="square">
            <a:spAutoFit/>
          </a:bodyPr>
          <a:lstStyle/>
          <a:p>
            <a:r>
              <a:rPr lang="ru-RU" dirty="0"/>
              <a:t>Источниками для работы стали в первую очередь хронографы, русские летописи, Библия, Жития святых, также Минеи митрополита </a:t>
            </a:r>
            <a:r>
              <a:rPr lang="ru-RU" dirty="0" err="1"/>
              <a:t>Макария</a:t>
            </a:r>
            <a:r>
              <a:rPr lang="ru-RU" dirty="0"/>
              <a:t>… творения святых отцов… /всего названо 10 типов источников/… — всего более 60 имен авторов. </a:t>
            </a:r>
          </a:p>
          <a:p>
            <a:r>
              <a:rPr lang="ru-RU" dirty="0"/>
              <a:t>…Чтобы собрать необходимые книги, святителю Димитрию не раз приходилось обращаться с прошениями к разным лицам — прежде всего к монаху </a:t>
            </a:r>
            <a:r>
              <a:rPr lang="ru-RU" dirty="0" err="1"/>
              <a:t>Феологу</a:t>
            </a:r>
            <a:r>
              <a:rPr lang="ru-RU" dirty="0"/>
              <a:t>, своему столичному знакомому Г. Д. Строганову, купцу Исааку </a:t>
            </a:r>
            <a:r>
              <a:rPr lang="ru-RU" dirty="0" err="1"/>
              <a:t>Вандербургу</a:t>
            </a:r>
            <a:r>
              <a:rPr lang="ru-RU" dirty="0"/>
              <a:t> и др.</a:t>
            </a:r>
          </a:p>
          <a:p>
            <a:endParaRPr lang="ru-RU" dirty="0"/>
          </a:p>
        </p:txBody>
      </p:sp>
    </p:spTree>
    <p:extLst>
      <p:ext uri="{BB962C8B-B14F-4D97-AF65-F5344CB8AC3E}">
        <p14:creationId xmlns:p14="http://schemas.microsoft.com/office/powerpoint/2010/main" val="11827111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899592" y="2386048"/>
            <a:ext cx="7560840" cy="1477328"/>
          </a:xfrm>
          <a:prstGeom prst="rect">
            <a:avLst/>
          </a:prstGeom>
        </p:spPr>
        <p:txBody>
          <a:bodyPr wrap="square">
            <a:spAutoFit/>
          </a:bodyPr>
          <a:lstStyle/>
          <a:p>
            <a:r>
              <a:rPr lang="ru-RU" dirty="0"/>
              <a:t>Судя по письмам святителя Димитрия к монаху </a:t>
            </a:r>
            <a:r>
              <a:rPr lang="ru-RU" dirty="0" err="1"/>
              <a:t>Феологу</a:t>
            </a:r>
            <a:r>
              <a:rPr lang="ru-RU" dirty="0"/>
              <a:t> и митрополиту Стефану Яворскому, летопись поначалу действительно составлялась как келейная, без планов печатания ее. На первом этапе ставилась исследовательская задача — разобраться с хронологическими несоответствиями в Библиях и хронографах.</a:t>
            </a:r>
          </a:p>
        </p:txBody>
      </p:sp>
    </p:spTree>
    <p:extLst>
      <p:ext uri="{BB962C8B-B14F-4D97-AF65-F5344CB8AC3E}">
        <p14:creationId xmlns:p14="http://schemas.microsoft.com/office/powerpoint/2010/main" val="165666333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86000" y="1028343"/>
            <a:ext cx="4572000" cy="4801314"/>
          </a:xfrm>
          <a:prstGeom prst="rect">
            <a:avLst/>
          </a:prstGeom>
        </p:spPr>
        <p:txBody>
          <a:bodyPr>
            <a:spAutoFit/>
          </a:bodyPr>
          <a:lstStyle/>
          <a:p>
            <a:r>
              <a:rPr lang="ru-RU" dirty="0"/>
              <a:t>Первые же результаты самой трудоемкой части работы — исследования по библейской хронологии — известный уже автор Четьих Миней отослал на суд своему другу — Стефану Яворскому и еще нескольким корреспондентам: справщику Московского Печатного Двора монаху </a:t>
            </a:r>
            <a:r>
              <a:rPr lang="ru-RU" dirty="0" err="1"/>
              <a:t>Феологу</a:t>
            </a:r>
            <a:r>
              <a:rPr lang="ru-RU" dirty="0"/>
              <a:t>, епископу Рафаилу Краснопольскому и Ф. П. Поликарпову-Орлову, справщику Печатного Двора. И только от митрополита Стефана дошли до святителя Димитрия слова одобрения. …Святителю Димитрию пришлось отвечать своим критикам. Он писал, что не ставил перед собой цели написать историю царств, поскольку это «дело не архиерейское». Ответил и на другие замечания.</a:t>
            </a:r>
          </a:p>
        </p:txBody>
      </p:sp>
    </p:spTree>
    <p:extLst>
      <p:ext uri="{BB962C8B-B14F-4D97-AF65-F5344CB8AC3E}">
        <p14:creationId xmlns:p14="http://schemas.microsoft.com/office/powerpoint/2010/main" val="334459213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86000" y="1166843"/>
            <a:ext cx="4572000" cy="4524315"/>
          </a:xfrm>
          <a:prstGeom prst="rect">
            <a:avLst/>
          </a:prstGeom>
        </p:spPr>
        <p:txBody>
          <a:bodyPr>
            <a:spAutoFit/>
          </a:bodyPr>
          <a:lstStyle/>
          <a:p>
            <a:r>
              <a:rPr lang="ru-RU" dirty="0"/>
              <a:t>На достоинства его указывал уже в начале Х</a:t>
            </a:r>
            <a:r>
              <a:rPr lang="en-US" dirty="0"/>
              <a:t>I</a:t>
            </a:r>
            <a:r>
              <a:rPr lang="ru-RU" dirty="0"/>
              <a:t>Х века митрополит Евгений (Болховитинов): «Уникальность труда святителя Димитрия в том, прежде всего, что библейская история построена в виде летописи, чего никогда не было в церковной нашей словесности». За счет чего это удалось святителю Димитрию? За счет, в первую очередь, хронологических сравнительных таблиц (по Библии, по хроникам, по Римскому летосчислению). При работе над библейской хронологией выяснилось, что русские хронографы, греческие и латино-польские хроники не согласовывались ни со славянской Библией, ни сами с собой</a:t>
            </a:r>
          </a:p>
        </p:txBody>
      </p:sp>
    </p:spTree>
    <p:extLst>
      <p:ext uri="{BB962C8B-B14F-4D97-AF65-F5344CB8AC3E}">
        <p14:creationId xmlns:p14="http://schemas.microsoft.com/office/powerpoint/2010/main" val="3889614748"/>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195737" y="332656"/>
            <a:ext cx="5184576" cy="6186309"/>
          </a:xfrm>
          <a:prstGeom prst="rect">
            <a:avLst/>
          </a:prstGeom>
        </p:spPr>
        <p:txBody>
          <a:bodyPr wrap="square">
            <a:spAutoFit/>
          </a:bodyPr>
          <a:lstStyle/>
          <a:p>
            <a:r>
              <a:rPr lang="ru-RU" dirty="0"/>
              <a:t>Михаил Васильевич Ломоносов в поэтической форме описал значение проповеди святителя Димитрия для России. Рядом с ракой святителя Димитрия находился серебряный киот с иконой Спасителя и серебряной тумбой, на которой была выгравирована надпись, сочиненная великим русским ученым и поэтом:</a:t>
            </a:r>
          </a:p>
          <a:p>
            <a:r>
              <a:rPr lang="ru-RU" dirty="0"/>
              <a:t>«Всемогущий и непостижимый Бог </a:t>
            </a:r>
            <a:br>
              <a:rPr lang="ru-RU" dirty="0"/>
            </a:br>
            <a:r>
              <a:rPr lang="ru-RU" dirty="0"/>
              <a:t>чудными искони делами явил святую Свою, </a:t>
            </a:r>
            <a:br>
              <a:rPr lang="ru-RU" dirty="0"/>
            </a:br>
            <a:r>
              <a:rPr lang="ru-RU" dirty="0"/>
              <a:t>великолепную славу и во дни наши </a:t>
            </a:r>
            <a:br>
              <a:rPr lang="ru-RU" dirty="0"/>
            </a:br>
            <a:r>
              <a:rPr lang="ru-RU" dirty="0"/>
              <a:t>в благословенное </a:t>
            </a:r>
            <a:r>
              <a:rPr lang="ru-RU" dirty="0" err="1"/>
              <a:t>Государствование</a:t>
            </a:r>
            <a:r>
              <a:rPr lang="ru-RU" dirty="0"/>
              <a:t> </a:t>
            </a:r>
            <a:br>
              <a:rPr lang="ru-RU" dirty="0"/>
            </a:br>
            <a:r>
              <a:rPr lang="ru-RU" dirty="0" err="1"/>
              <a:t>Благочестивейшия</a:t>
            </a:r>
            <a:r>
              <a:rPr lang="ru-RU" dirty="0"/>
              <a:t>, </a:t>
            </a:r>
            <a:r>
              <a:rPr lang="ru-RU" dirty="0" err="1"/>
              <a:t>Самодержавнейшия</a:t>
            </a:r>
            <a:r>
              <a:rPr lang="ru-RU" dirty="0"/>
              <a:t>, </a:t>
            </a:r>
            <a:br>
              <a:rPr lang="ru-RU" dirty="0"/>
            </a:br>
            <a:r>
              <a:rPr lang="ru-RU" dirty="0" err="1"/>
              <a:t>Великия</a:t>
            </a:r>
            <a:r>
              <a:rPr lang="ru-RU" dirty="0"/>
              <a:t> Государыни </a:t>
            </a:r>
            <a:r>
              <a:rPr lang="ru-RU" dirty="0" err="1"/>
              <a:t>Исператрицы</a:t>
            </a:r>
            <a:r>
              <a:rPr lang="ru-RU" dirty="0"/>
              <a:t> </a:t>
            </a:r>
            <a:br>
              <a:rPr lang="ru-RU" dirty="0"/>
            </a:br>
            <a:r>
              <a:rPr lang="ru-RU" dirty="0"/>
              <a:t>Елизаветы Петровны </a:t>
            </a:r>
            <a:br>
              <a:rPr lang="ru-RU" dirty="0"/>
            </a:br>
            <a:r>
              <a:rPr lang="ru-RU" dirty="0"/>
              <a:t>Самодержицы </a:t>
            </a:r>
            <a:r>
              <a:rPr lang="ru-RU" dirty="0" err="1"/>
              <a:t>Всероссийския</a:t>
            </a:r>
            <a:r>
              <a:rPr lang="ru-RU" dirty="0"/>
              <a:t>,</a:t>
            </a:r>
            <a:br>
              <a:rPr lang="ru-RU" dirty="0"/>
            </a:br>
            <a:r>
              <a:rPr lang="ru-RU" dirty="0"/>
              <a:t>Новыми чудотворениями в России </a:t>
            </a:r>
            <a:r>
              <a:rPr lang="ru-RU" dirty="0" err="1"/>
              <a:t>просиявшаго</a:t>
            </a:r>
            <a:r>
              <a:rPr lang="ru-RU" dirty="0"/>
              <a:t>,</a:t>
            </a:r>
            <a:br>
              <a:rPr lang="ru-RU" dirty="0"/>
            </a:br>
            <a:r>
              <a:rPr lang="ru-RU" dirty="0"/>
              <a:t>Здесь </a:t>
            </a:r>
            <a:r>
              <a:rPr lang="ru-RU" dirty="0" err="1"/>
              <a:t>почивающаго</a:t>
            </a:r>
            <a:r>
              <a:rPr lang="ru-RU" dirty="0"/>
              <a:t> </a:t>
            </a:r>
            <a:r>
              <a:rPr lang="ru-RU" dirty="0" err="1"/>
              <a:t>святаго</a:t>
            </a:r>
            <a:r>
              <a:rPr lang="ru-RU" dirty="0"/>
              <a:t> мужа,</a:t>
            </a:r>
            <a:br>
              <a:rPr lang="ru-RU" dirty="0"/>
            </a:br>
            <a:r>
              <a:rPr lang="ru-RU" dirty="0" err="1"/>
              <a:t>Преосвященнаго</a:t>
            </a:r>
            <a:r>
              <a:rPr lang="ru-RU" dirty="0"/>
              <a:t> Митрополита Димитрия</a:t>
            </a:r>
            <a:br>
              <a:rPr lang="ru-RU" dirty="0"/>
            </a:br>
            <a:r>
              <a:rPr lang="ru-RU" dirty="0" err="1"/>
              <a:t>Ростовскаго</a:t>
            </a:r>
            <a:r>
              <a:rPr lang="ru-RU" dirty="0"/>
              <a:t> и </a:t>
            </a:r>
            <a:r>
              <a:rPr lang="ru-RU" dirty="0" err="1"/>
              <a:t>Ярославскаго</a:t>
            </a:r>
            <a:r>
              <a:rPr lang="ru-RU" dirty="0"/>
              <a:t>, </a:t>
            </a:r>
            <a:br>
              <a:rPr lang="ru-RU" dirty="0"/>
            </a:br>
            <a:r>
              <a:rPr lang="ru-RU" dirty="0" err="1"/>
              <a:t>Отдавшаго</a:t>
            </a:r>
            <a:r>
              <a:rPr lang="ru-RU" dirty="0"/>
              <a:t> Божия </a:t>
            </a:r>
            <a:r>
              <a:rPr lang="ru-RU" dirty="0" err="1"/>
              <a:t>Богови</a:t>
            </a:r>
            <a:r>
              <a:rPr lang="ru-RU" dirty="0"/>
              <a:t> верою, </a:t>
            </a:r>
            <a:r>
              <a:rPr lang="ru-RU" dirty="0" err="1"/>
              <a:t>кротостию</a:t>
            </a:r>
            <a:r>
              <a:rPr lang="ru-RU" dirty="0"/>
              <a:t>,</a:t>
            </a:r>
            <a:br>
              <a:rPr lang="ru-RU" dirty="0"/>
            </a:br>
            <a:r>
              <a:rPr lang="ru-RU" dirty="0"/>
              <a:t>Воздержанием, учением, трудолюбием;</a:t>
            </a:r>
            <a:br>
              <a:rPr lang="ru-RU" dirty="0"/>
            </a:br>
            <a:endParaRPr lang="ru-RU" dirty="0"/>
          </a:p>
        </p:txBody>
      </p:sp>
    </p:spTree>
    <p:extLst>
      <p:ext uri="{BB962C8B-B14F-4D97-AF65-F5344CB8AC3E}">
        <p14:creationId xmlns:p14="http://schemas.microsoft.com/office/powerpoint/2010/main" val="246845791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2286000" y="1028343"/>
            <a:ext cx="4572000" cy="4801314"/>
          </a:xfrm>
          <a:prstGeom prst="rect">
            <a:avLst/>
          </a:prstGeom>
        </p:spPr>
        <p:txBody>
          <a:bodyPr>
            <a:spAutoFit/>
          </a:bodyPr>
          <a:lstStyle/>
          <a:p>
            <a:r>
              <a:rPr lang="ru-RU" dirty="0"/>
              <a:t>Кесарева </a:t>
            </a:r>
            <a:r>
              <a:rPr lang="ru-RU" dirty="0" err="1"/>
              <a:t>кесреви</a:t>
            </a:r>
            <a:r>
              <a:rPr lang="ru-RU" dirty="0"/>
              <a:t> </a:t>
            </a:r>
            <a:r>
              <a:rPr lang="ru-RU" dirty="0" err="1"/>
              <a:t>ревностию</a:t>
            </a:r>
            <a:r>
              <a:rPr lang="ru-RU" dirty="0"/>
              <a:t> и терпением </a:t>
            </a:r>
            <a:r>
              <a:rPr lang="ru-RU" dirty="0" err="1"/>
              <a:t>поборствуя</a:t>
            </a:r>
            <a:r>
              <a:rPr lang="ru-RU" dirty="0"/>
              <a:t/>
            </a:r>
            <a:br>
              <a:rPr lang="ru-RU" dirty="0"/>
            </a:br>
            <a:r>
              <a:rPr lang="ru-RU" dirty="0"/>
              <a:t>Петру Великому</a:t>
            </a:r>
            <a:br>
              <a:rPr lang="ru-RU" dirty="0"/>
            </a:br>
            <a:r>
              <a:rPr lang="ru-RU" dirty="0"/>
              <a:t>Против </a:t>
            </a:r>
            <a:r>
              <a:rPr lang="ru-RU" dirty="0" err="1"/>
              <a:t>суемудраго</a:t>
            </a:r>
            <a:r>
              <a:rPr lang="ru-RU" dirty="0"/>
              <a:t> раскола.</a:t>
            </a:r>
          </a:p>
          <a:p>
            <a:r>
              <a:rPr lang="ru-RU" dirty="0"/>
              <a:t>* * *</a:t>
            </a:r>
          </a:p>
          <a:p>
            <a:r>
              <a:rPr lang="ru-RU" dirty="0"/>
              <a:t>В Богоспасаемом граде Киеве родился сей житель</a:t>
            </a:r>
            <a:br>
              <a:rPr lang="ru-RU" dirty="0"/>
            </a:br>
            <a:r>
              <a:rPr lang="ru-RU" dirty="0" err="1"/>
              <a:t>Небеснаго</a:t>
            </a:r>
            <a:r>
              <a:rPr lang="ru-RU" dirty="0"/>
              <a:t> Иерусалима около 1650 года,</a:t>
            </a:r>
            <a:br>
              <a:rPr lang="ru-RU" dirty="0"/>
            </a:br>
            <a:r>
              <a:rPr lang="ru-RU" dirty="0"/>
              <a:t>Ангельский образ принял 18 лет.</a:t>
            </a:r>
            <a:br>
              <a:rPr lang="ru-RU" dirty="0"/>
            </a:br>
            <a:r>
              <a:rPr lang="ru-RU" dirty="0"/>
              <a:t>На Святительский престол возведен </a:t>
            </a:r>
            <a:r>
              <a:rPr lang="ru-RU" dirty="0" err="1"/>
              <a:t>Генваря</a:t>
            </a:r>
            <a:r>
              <a:rPr lang="ru-RU" dirty="0"/>
              <a:t> 4-го дня 1702 года,</a:t>
            </a:r>
            <a:br>
              <a:rPr lang="ru-RU" dirty="0"/>
            </a:br>
            <a:r>
              <a:rPr lang="ru-RU" dirty="0"/>
              <a:t>Пас Церковь Божию 7 лет, 9 месяцев, 26 дней, жив 60 лет,</a:t>
            </a:r>
            <a:br>
              <a:rPr lang="ru-RU" dirty="0"/>
            </a:br>
            <a:r>
              <a:rPr lang="ru-RU" dirty="0"/>
              <a:t>В вечный покой переселился 1709 года.</a:t>
            </a:r>
            <a:br>
              <a:rPr lang="ru-RU" dirty="0"/>
            </a:br>
            <a:r>
              <a:rPr lang="ru-RU" dirty="0"/>
              <a:t>Написав жития святых,</a:t>
            </a:r>
            <a:br>
              <a:rPr lang="ru-RU" dirty="0"/>
            </a:br>
            <a:r>
              <a:rPr lang="ru-RU" dirty="0"/>
              <a:t>Сам в лике оных вписан быть удостоился</a:t>
            </a:r>
            <a:br>
              <a:rPr lang="ru-RU" dirty="0"/>
            </a:br>
            <a:r>
              <a:rPr lang="ru-RU" dirty="0"/>
              <a:t>В лето 1757 апреля 1-го дня.</a:t>
            </a:r>
          </a:p>
        </p:txBody>
      </p:sp>
    </p:spTree>
    <p:extLst>
      <p:ext uri="{BB962C8B-B14F-4D97-AF65-F5344CB8AC3E}">
        <p14:creationId xmlns:p14="http://schemas.microsoft.com/office/powerpoint/2010/main" val="82735187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856190" y="836712"/>
            <a:ext cx="7532234" cy="3139321"/>
          </a:xfrm>
          <a:prstGeom prst="rect">
            <a:avLst/>
          </a:prstGeom>
        </p:spPr>
        <p:txBody>
          <a:bodyPr wrap="square">
            <a:spAutoFit/>
          </a:bodyPr>
          <a:lstStyle/>
          <a:p>
            <a:r>
              <a:rPr lang="ru-RU" dirty="0"/>
              <a:t>О, вы, что Божество в пределах чтите тесных,</a:t>
            </a:r>
            <a:br>
              <a:rPr lang="ru-RU" dirty="0"/>
            </a:br>
            <a:r>
              <a:rPr lang="ru-RU" dirty="0"/>
              <a:t>Подобие Его мня в частях телесных!</a:t>
            </a:r>
            <a:br>
              <a:rPr lang="ru-RU" dirty="0"/>
            </a:br>
            <a:r>
              <a:rPr lang="ru-RU" dirty="0"/>
              <a:t>Вперите в мысль, чему Святитель сей учил,</a:t>
            </a:r>
            <a:br>
              <a:rPr lang="ru-RU" dirty="0"/>
            </a:br>
            <a:r>
              <a:rPr lang="ru-RU" dirty="0"/>
              <a:t>Что ныне вам гласит от лика горних сил.</a:t>
            </a:r>
            <a:br>
              <a:rPr lang="ru-RU" dirty="0"/>
            </a:br>
            <a:r>
              <a:rPr lang="ru-RU" dirty="0"/>
              <a:t>На милость </a:t>
            </a:r>
            <a:r>
              <a:rPr lang="ru-RU" dirty="0" err="1"/>
              <a:t>Вышняго</a:t>
            </a:r>
            <a:r>
              <a:rPr lang="ru-RU" dirty="0"/>
              <a:t>, на истину склонитесь</a:t>
            </a:r>
            <a:br>
              <a:rPr lang="ru-RU" dirty="0"/>
            </a:br>
            <a:r>
              <a:rPr lang="ru-RU" dirty="0"/>
              <a:t>И к матери своей вы Церкви преклонитесь</a:t>
            </a:r>
            <a:r>
              <a:rPr lang="ru-RU" dirty="0" smtClean="0"/>
              <a:t>!»</a:t>
            </a:r>
          </a:p>
          <a:p>
            <a:endParaRPr lang="ru-RU" dirty="0"/>
          </a:p>
          <a:p>
            <a:r>
              <a:rPr lang="ru-RU" dirty="0"/>
              <a:t>/Выдержки из книги: Келейный летописец святителя Димитрия Ростовского с прибавлением его жития, чудес, избранных творений и Киевского синопсиса архимандрита Иннокентия </a:t>
            </a:r>
            <a:r>
              <a:rPr lang="ru-RU" dirty="0" err="1"/>
              <a:t>Гизеля</a:t>
            </a:r>
            <a:r>
              <a:rPr lang="ru-RU" dirty="0"/>
              <a:t>. — М.: Паломник, 2000. — 704 с./</a:t>
            </a:r>
          </a:p>
        </p:txBody>
      </p:sp>
    </p:spTree>
    <p:extLst>
      <p:ext uri="{BB962C8B-B14F-4D97-AF65-F5344CB8AC3E}">
        <p14:creationId xmlns:p14="http://schemas.microsoft.com/office/powerpoint/2010/main" val="3701569369"/>
      </p:ext>
    </p:extLst>
  </p:cSld>
  <p:clrMapOvr>
    <a:masterClrMapping/>
  </p:clrMapOvr>
</p:sld>
</file>

<file path=ppt/theme/theme1.xml><?xml version="1.0" encoding="utf-8"?>
<a:theme xmlns:a="http://schemas.openxmlformats.org/drawingml/2006/main" name="Тема Office">
  <a:themeElements>
    <a:clrScheme name="Стандартная">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Стандартная">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Стандартная">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25</TotalTime>
  <Words>211</Words>
  <Application>Microsoft Office PowerPoint</Application>
  <PresentationFormat>Экран (4:3)</PresentationFormat>
  <Paragraphs>17</Paragraphs>
  <Slides>8</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8</vt:i4>
      </vt:variant>
    </vt:vector>
  </HeadingPairs>
  <TitlesOfParts>
    <vt:vector size="9" baseType="lpstr">
      <vt:lpstr>Тема Office</vt:lpstr>
      <vt:lpstr>Задание Прочтите Текст. Вопросы для обсуждения: 1.Как в «ученых занятиях» Димитрия сочеталась вера и знание? 2.Может ли современный человек сочетать веру и знание? Каким образом? (ответ в письменном виде) </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Задание Прочтите Текст. Вопросы для обсуждения: 1.Как в «ученых занятиях» Димитрия сочеталась вера и знание? 2.Может ли современный человек сочетать веру и знание? Каким образом?</dc:title>
  <dc:creator>Ольга</dc:creator>
  <cp:lastModifiedBy>Ольга</cp:lastModifiedBy>
  <cp:revision>6</cp:revision>
  <dcterms:created xsi:type="dcterms:W3CDTF">2020-04-04T14:43:25Z</dcterms:created>
  <dcterms:modified xsi:type="dcterms:W3CDTF">2020-04-05T10:58:14Z</dcterms:modified>
</cp:coreProperties>
</file>

<file path=docProps/thumbnail.jpeg>
</file>