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6"/>
  </p:notesMasterIdLst>
  <p:sldIdLst>
    <p:sldId id="312" r:id="rId2"/>
    <p:sldId id="311" r:id="rId3"/>
    <p:sldId id="256" r:id="rId4"/>
    <p:sldId id="309" r:id="rId5"/>
    <p:sldId id="301" r:id="rId6"/>
    <p:sldId id="258" r:id="rId7"/>
    <p:sldId id="257" r:id="rId8"/>
    <p:sldId id="259" r:id="rId9"/>
    <p:sldId id="274" r:id="rId10"/>
    <p:sldId id="265" r:id="rId11"/>
    <p:sldId id="266" r:id="rId12"/>
    <p:sldId id="275" r:id="rId13"/>
    <p:sldId id="267" r:id="rId14"/>
    <p:sldId id="276" r:id="rId15"/>
    <p:sldId id="268" r:id="rId16"/>
    <p:sldId id="269" r:id="rId17"/>
    <p:sldId id="270" r:id="rId18"/>
    <p:sldId id="271" r:id="rId19"/>
    <p:sldId id="272" r:id="rId20"/>
    <p:sldId id="317" r:id="rId21"/>
    <p:sldId id="318" r:id="rId22"/>
    <p:sldId id="273" r:id="rId23"/>
    <p:sldId id="278" r:id="rId24"/>
    <p:sldId id="260" r:id="rId25"/>
    <p:sldId id="280" r:id="rId26"/>
    <p:sldId id="283" r:id="rId27"/>
    <p:sldId id="284" r:id="rId28"/>
    <p:sldId id="303" r:id="rId29"/>
    <p:sldId id="302" r:id="rId30"/>
    <p:sldId id="298" r:id="rId31"/>
    <p:sldId id="321" r:id="rId32"/>
    <p:sldId id="286" r:id="rId33"/>
    <p:sldId id="305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319" r:id="rId43"/>
    <p:sldId id="306" r:id="rId44"/>
    <p:sldId id="307" r:id="rId45"/>
    <p:sldId id="308" r:id="rId46"/>
    <p:sldId id="299" r:id="rId47"/>
    <p:sldId id="287" r:id="rId48"/>
    <p:sldId id="300" r:id="rId49"/>
    <p:sldId id="323" r:id="rId50"/>
    <p:sldId id="324" r:id="rId51"/>
    <p:sldId id="320" r:id="rId52"/>
    <p:sldId id="314" r:id="rId53"/>
    <p:sldId id="315" r:id="rId54"/>
    <p:sldId id="322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C5FF"/>
    <a:srgbClr val="FFFFB9"/>
    <a:srgbClr val="CC9900"/>
    <a:srgbClr val="FFD5D5"/>
    <a:srgbClr val="FF99CC"/>
    <a:srgbClr val="FF33C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152A5-F5D0-4D64-B672-37354D3BBCD0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1AC12-DD1B-4AF4-BF63-03922197D0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894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Библия - </a:t>
            </a:r>
            <a:r>
              <a:rPr lang="en-US" dirty="0" smtClean="0"/>
              <a:t>http://www.oranta-book.ru/img/katalog/450/3794.jpg</a:t>
            </a:r>
            <a:endParaRPr lang="ru-RU" dirty="0" smtClean="0"/>
          </a:p>
          <a:p>
            <a:r>
              <a:rPr lang="ru-RU" dirty="0" smtClean="0"/>
              <a:t>Книга природы - </a:t>
            </a:r>
            <a:r>
              <a:rPr lang="en-US" dirty="0" smtClean="0"/>
              <a:t>http://st.gdefon.ru/wallpapers_original/wallpapers/304075_otkrytaya_-kniga_-prirody_1920x1080_(www.OboiFon.ru).jpg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Верещагин В.П.</a:t>
            </a:r>
            <a:r>
              <a:rPr lang="ru-RU" baseline="0" dirty="0" smtClean="0"/>
              <a:t> </a:t>
            </a:r>
            <a:r>
              <a:rPr lang="ru-RU" dirty="0" smtClean="0"/>
              <a:t>Всемирный потоп.</a:t>
            </a:r>
          </a:p>
          <a:p>
            <a:r>
              <a:rPr lang="ru-RU" dirty="0" smtClean="0"/>
              <a:t>Айвазовский И.К. Сошествие Ноя с Арарата.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http://ic.pics.livejournal.com/1gatta_felice/14299981/28547/original.jpg</a:t>
            </a:r>
            <a:endParaRPr lang="ru-RU" dirty="0" smtClean="0"/>
          </a:p>
          <a:p>
            <a:r>
              <a:rPr lang="en-US" smtClean="0"/>
              <a:t>www.photoline.ru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Белка - </a:t>
            </a:r>
            <a:r>
              <a:rPr lang="en-US" dirty="0" smtClean="0"/>
              <a:t>http://nature.baikal.ru/phs/norm/43/43428.jpg</a:t>
            </a:r>
            <a:endParaRPr lang="ru-RU" dirty="0" smtClean="0"/>
          </a:p>
          <a:p>
            <a:r>
              <a:rPr lang="ru-RU" dirty="0" smtClean="0"/>
              <a:t>Панда - </a:t>
            </a:r>
            <a:r>
              <a:rPr lang="en-US" dirty="0" smtClean="0"/>
              <a:t>http://antipolis.fiftiz.fr/files/130470474930.jpeg</a:t>
            </a:r>
            <a:endParaRPr lang="ru-RU" dirty="0" smtClean="0"/>
          </a:p>
          <a:p>
            <a:r>
              <a:rPr lang="ru-RU" dirty="0" smtClean="0"/>
              <a:t>Конь - </a:t>
            </a:r>
            <a:r>
              <a:rPr lang="en-US" dirty="0" smtClean="0"/>
              <a:t>http://cs10518.vkontakte.ru/u4454409/-14/x_7611e0fe.jpg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http://ic.pics.livejournal.com/1gatta_felice/14299981/28547/original.jpg</a:t>
            </a:r>
            <a:endParaRPr lang="ru-RU" dirty="0" smtClean="0"/>
          </a:p>
          <a:p>
            <a:r>
              <a:rPr lang="en-US" smtClean="0"/>
              <a:t>www.photoline.ru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http://ic.pics.livejournal.com/1gatta_felice/14299981/28547/original.jpg</a:t>
            </a:r>
            <a:endParaRPr lang="ru-RU" dirty="0" smtClean="0"/>
          </a:p>
          <a:p>
            <a:r>
              <a:rPr lang="en-US" smtClean="0"/>
              <a:t>www.photoline.ru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http://ic.pics.livejournal.com/1gatta_felice/14299981/28547/original.jpg</a:t>
            </a:r>
            <a:endParaRPr lang="ru-RU" dirty="0" smtClean="0"/>
          </a:p>
          <a:p>
            <a:r>
              <a:rPr lang="en-US" smtClean="0"/>
              <a:t>www.photoline.ru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http://ic.pics.livejournal.com/1gatta_felice/14299981/28547/original.jpg</a:t>
            </a:r>
            <a:endParaRPr lang="ru-RU" dirty="0" smtClean="0"/>
          </a:p>
          <a:p>
            <a:r>
              <a:rPr lang="en-US" dirty="0" smtClean="0"/>
              <a:t>www.photoline.ru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http://club.foto.ru/gallery/images/photo/2002/05/07/19530.jpg</a:t>
            </a:r>
          </a:p>
          <a:p>
            <a:r>
              <a:rPr lang="en-US" dirty="0" smtClean="0"/>
              <a:t>http://www.zhaba.ru/_pics/y7lag4e17f4e13fl.jpg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59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http://s019.radikal.ru/i636/1204/68/f591f928736b.jpg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http://www.vgsa.ru/news/images/2010-2011/go0.jpg</a:t>
            </a:r>
            <a:endParaRPr lang="ru-RU" dirty="0" smtClean="0"/>
          </a:p>
          <a:p>
            <a:r>
              <a:rPr lang="en-US" dirty="0" smtClean="0"/>
              <a:t>http://addfun.ru/uploads/posts/2009-09/1253816501-fotopodborka-pjatnicy-116-foto_AddFun.ru_2.jpg</a:t>
            </a:r>
            <a:endParaRPr lang="ru-RU" dirty="0" smtClean="0"/>
          </a:p>
          <a:p>
            <a:r>
              <a:rPr lang="en-US" dirty="0" smtClean="0"/>
              <a:t>http://ecocollaps.ru/wp-content/uploads/2011/06/583838.jpg</a:t>
            </a:r>
            <a:endParaRPr lang="ru-RU" dirty="0" smtClean="0"/>
          </a:p>
          <a:p>
            <a:r>
              <a:rPr lang="en-US" dirty="0" smtClean="0"/>
              <a:t>http://www.popcornreel.com/jpgimg/11hrpost1.jpg</a:t>
            </a:r>
            <a:endParaRPr lang="ru-RU" dirty="0" smtClean="0"/>
          </a:p>
          <a:p>
            <a:r>
              <a:rPr lang="en-US" dirty="0" smtClean="0"/>
              <a:t>http://www.trt.net.tr/medya4/resim/2012/10/30/aeaf2e5c-35ec-44f3-abda-bc4340cf0a70.jpg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Росток - </a:t>
            </a:r>
            <a:r>
              <a:rPr lang="en-US" dirty="0" smtClean="0"/>
              <a:t>http://earth911.com/wp-content/uploads/2011/01/iStock_000002985765Small.jpg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DA98E-4A08-4DE1-A6BD-CFBEC826A621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5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71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67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71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73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19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04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3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65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02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23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91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7C52F-F7D8-4F2F-9DFF-A7898E368A31}" type="datetimeFigureOut">
              <a:rPr lang="ru-RU" smtClean="0"/>
              <a:t>15.04.2020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244A9-1BDB-45C2-AEC8-5B5B2387FD9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55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37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42.jp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5.jp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openxmlformats.org/officeDocument/2006/relationships/image" Target="../media/image5.jp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54.jpg"/><Relationship Id="rId9" Type="http://schemas.openxmlformats.org/officeDocument/2006/relationships/image" Target="../media/image5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g"/><Relationship Id="rId4" Type="http://schemas.openxmlformats.org/officeDocument/2006/relationships/image" Target="../media/image6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g"/><Relationship Id="rId4" Type="http://schemas.openxmlformats.org/officeDocument/2006/relationships/image" Target="../media/image6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775" y="991638"/>
            <a:ext cx="6048672" cy="470898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Нива –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Лес –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Слива -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Ландыш –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Ручей - </a:t>
            </a:r>
          </a:p>
          <a:p>
            <a:endParaRPr lang="ru-RU" sz="6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80447" y="836712"/>
            <a:ext cx="4572000" cy="42473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Когда  волнуется  желтеющая 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нива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,  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свежии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лес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 шумит  при  звуке  ветерка,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  прячется  в  саду  малиновая 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слива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Под  сенью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сладостнои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зеленого  листка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Когда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росои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обрызганныи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душистои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̆,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Румяным  вечером  иль  в  утра  час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златои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̆,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Из-­под  куста  мне  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ландыш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серебристыи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Приветливо  кивает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головои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̆;;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Когда 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ручей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играет  по  оврагу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И,  погружая  мысль  в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какои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̆-­то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смутныи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сон,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Лепечет  мне  таинственную  сагу   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Про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мирныи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  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краи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̆,  откуда  мчится 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он…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33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511" y="908720"/>
            <a:ext cx="8436977" cy="70788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Чему мы можем научиться у РЕЧКИ?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89" y="1772816"/>
            <a:ext cx="59055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4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4079" y="332656"/>
            <a:ext cx="4355976" cy="6001643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ТРУДОЛЮБИЕ   (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бежит без остановки, не спеша, скромная труженица)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ЦЕЛЕУСТРЕМЛЁННОСТЬ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(на своём пути преодолеет все преграды)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НЕЖНОСТЬ, МЯГКОСТЬ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(никого не обидит, всех утешит, прохладит, освежит, омоет, очистит…)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491"/>
            <a:ext cx="4609356" cy="345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3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36977" cy="563231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живи, </a:t>
            </a:r>
          </a:p>
          <a:p>
            <a:pPr algn="ctr"/>
            <a:r>
              <a:rPr lang="ru-RU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действуй, </a:t>
            </a:r>
          </a:p>
          <a:p>
            <a:pPr algn="ctr"/>
            <a:r>
              <a:rPr lang="ru-RU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 поступай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чтобы всякий, даже случайно к тебе подошедший к тебе человек, перемолвившись с тобой двумя словами, отошёл просветлённый, утешенный, словно сделал глоток свежей, прохладной воды…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166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85552" y="1532448"/>
            <a:ext cx="3858448" cy="138499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Круги на воде,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потом всё стихнет, успокоится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01217"/>
            <a:ext cx="5165080" cy="38738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01217"/>
            <a:ext cx="5165080" cy="41431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072" y="209009"/>
            <a:ext cx="8436977" cy="1323439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Попробуй в воду бросить камень…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будет?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1588" y="3518401"/>
            <a:ext cx="3858448" cy="138499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Кротость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Смирение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Терпение</a:t>
            </a:r>
          </a:p>
        </p:txBody>
      </p:sp>
    </p:spTree>
    <p:extLst>
      <p:ext uri="{BB962C8B-B14F-4D97-AF65-F5344CB8AC3E}">
        <p14:creationId xmlns:p14="http://schemas.microsoft.com/office/powerpoint/2010/main" val="32166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76107"/>
            <a:ext cx="8280920" cy="5262979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Если бросит в тебя кто-то камень – резкое, обидное, злое слово – вспомни это чудное свойство любимой речки 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(КРОТОСТЬ и СМИРЕНИЕ) </a:t>
            </a: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4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Побеждай зло добром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…»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учит нас </a:t>
            </a: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Евангилие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5889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066" y="3573016"/>
            <a:ext cx="5583702" cy="31408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3016"/>
            <a:ext cx="4707886" cy="31408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87398" y="245149"/>
            <a:ext cx="4113370" cy="3316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305" y="225435"/>
            <a:ext cx="3858448" cy="64633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солнышко?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1239393"/>
            <a:ext cx="3858448" cy="2185214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БЕСКОРЫСТНО</a:t>
            </a: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Посылает свой свет и тепло всем, никем не пренебрегает, ничего не просит взамен. </a:t>
            </a: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Остаётся всегда чистым, нетленным, светоносным…</a:t>
            </a:r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150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28" y="1429931"/>
            <a:ext cx="7112000" cy="5067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326860"/>
            <a:ext cx="2448272" cy="64633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Бобёр?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44936"/>
            <a:ext cx="6048672" cy="138499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РАБОТОСПОСОБНОСТЬ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РАЧИТЕЛЬНОСТЬ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 СОЗИДАТЬ</a:t>
            </a:r>
          </a:p>
        </p:txBody>
      </p:sp>
    </p:spTree>
    <p:extLst>
      <p:ext uri="{BB962C8B-B14F-4D97-AF65-F5344CB8AC3E}">
        <p14:creationId xmlns:p14="http://schemas.microsoft.com/office/powerpoint/2010/main" val="208775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92" y="2259099"/>
            <a:ext cx="60960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47453"/>
            <a:ext cx="3024336" cy="64633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Лисица?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5936" y="50012"/>
            <a:ext cx="3858448" cy="2185214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ЛОВКОСТЬ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СНОРОВКА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ГРАЦИЯ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 </a:t>
            </a: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плутовство</a:t>
            </a:r>
          </a:p>
        </p:txBody>
      </p:sp>
    </p:spTree>
    <p:extLst>
      <p:ext uri="{BB962C8B-B14F-4D97-AF65-F5344CB8AC3E}">
        <p14:creationId xmlns:p14="http://schemas.microsoft.com/office/powerpoint/2010/main" val="2624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18769"/>
            <a:ext cx="6630756" cy="49790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183610"/>
            <a:ext cx="2808312" cy="64633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Верблюд?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3501"/>
            <a:ext cx="5946680" cy="2308324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ТЕРПЕНИЕ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ВЫНОСЛИВОСТЬ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ЗАПАСЛИВОСТЬ</a:t>
            </a:r>
          </a:p>
          <a:p>
            <a:pPr algn="ctr"/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привычку плеваться</a:t>
            </a:r>
            <a:endParaRPr lang="ru-RU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350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08720"/>
            <a:ext cx="3577580" cy="5652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214571"/>
            <a:ext cx="6666760" cy="58477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кто это невзрачная птичка?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754" y="1052736"/>
            <a:ext cx="3858448" cy="76944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Соловей…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0548" y="2044005"/>
            <a:ext cx="3858448" cy="1569660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Подлинная красота и значимость Личность не в миловидности лица и изысканных одеяниях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0548" y="3892946"/>
            <a:ext cx="3858448" cy="267765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МОЛИТВЕННОСТЬ УМА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СЕРДЦА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НРАВСТВЕННОЕ БЛАГОРОДСТВО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БЕСКОРЫСТНОЕ СЛУЖЕНИЕ</a:t>
            </a:r>
          </a:p>
        </p:txBody>
      </p:sp>
    </p:spTree>
    <p:extLst>
      <p:ext uri="{BB962C8B-B14F-4D97-AF65-F5344CB8AC3E}">
        <p14:creationId xmlns:p14="http://schemas.microsoft.com/office/powerpoint/2010/main" val="94683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91638"/>
            <a:ext cx="8892479" cy="470898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Нива – </a:t>
            </a:r>
            <a:r>
              <a:rPr lang="ru-RU" sz="3600" dirty="0" smtClean="0"/>
              <a:t>волнуется</a:t>
            </a:r>
            <a:endParaRPr lang="ru-RU" sz="4800" dirty="0" smtClean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Лес – </a:t>
            </a:r>
            <a:r>
              <a:rPr lang="ru-RU" sz="3600" dirty="0" smtClean="0"/>
              <a:t>шумит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Слива - </a:t>
            </a:r>
            <a:r>
              <a:rPr lang="ru-RU" sz="3600" dirty="0" smtClean="0"/>
              <a:t>прячется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Ландыш – </a:t>
            </a:r>
            <a:r>
              <a:rPr lang="ru-RU" sz="3200" dirty="0" smtClean="0"/>
              <a:t>приветливо кивает головой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 smtClean="0"/>
              <a:t>Ручей – </a:t>
            </a:r>
            <a:r>
              <a:rPr lang="ru-RU" sz="3600" dirty="0" smtClean="0"/>
              <a:t>играет, лепечет</a:t>
            </a:r>
            <a:endParaRPr lang="ru-RU" sz="4800" dirty="0" smtClean="0"/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3793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214571"/>
            <a:ext cx="6666760" cy="70788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Неужели всё это случайно?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165" y="3841398"/>
            <a:ext cx="3396119" cy="26625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85839"/>
            <a:ext cx="2972322" cy="18577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53" y="2962783"/>
            <a:ext cx="2489888" cy="35411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7" y="922457"/>
            <a:ext cx="2489888" cy="18674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22457"/>
            <a:ext cx="8344504" cy="5746903"/>
          </a:xfrm>
          <a:prstGeom prst="rect">
            <a:avLst/>
          </a:prstGeom>
        </p:spPr>
      </p:pic>
      <p:pic>
        <p:nvPicPr>
          <p:cNvPr id="13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32440" y="-1"/>
            <a:ext cx="611560" cy="78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906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Как-­то   Ньютон   принимал   у   себя   дома   </a:t>
            </a:r>
            <a:r>
              <a:rPr lang="ru-RU" dirty="0" err="1"/>
              <a:t>гостеи</a:t>
            </a:r>
            <a:r>
              <a:rPr lang="ru-RU" dirty="0"/>
              <a:t>̆. </a:t>
            </a:r>
            <a:r>
              <a:rPr lang="ru-RU" dirty="0" smtClean="0"/>
              <a:t> </a:t>
            </a:r>
            <a:r>
              <a:rPr lang="ru-RU" dirty="0"/>
              <a:t>В   беседе   </a:t>
            </a:r>
            <a:r>
              <a:rPr lang="ru-RU" b="1" dirty="0"/>
              <a:t>Ньютон   упомянул   о   Боге</a:t>
            </a:r>
            <a:r>
              <a:rPr lang="ru-RU" dirty="0"/>
              <a:t>,   </a:t>
            </a:r>
            <a:r>
              <a:rPr lang="ru-RU" dirty="0" err="1"/>
              <a:t>которыи</a:t>
            </a:r>
            <a:r>
              <a:rPr lang="ru-RU" dirty="0"/>
              <a:t>̆   создал   наш   мир.   </a:t>
            </a:r>
            <a:r>
              <a:rPr lang="ru-RU" dirty="0" smtClean="0"/>
              <a:t>                                  </a:t>
            </a:r>
            <a:r>
              <a:rPr lang="ru-RU" dirty="0"/>
              <a:t>Один   его   собеседник  возразил:  </a:t>
            </a:r>
            <a:r>
              <a:rPr lang="ru-RU" sz="2000" i="1" dirty="0"/>
              <a:t>«ну  что,  вы,  господин  Ньютон,  никакого </a:t>
            </a:r>
            <a:r>
              <a:rPr lang="ru-RU" sz="2000" i="1" dirty="0" smtClean="0"/>
              <a:t>Творца </a:t>
            </a:r>
            <a:r>
              <a:rPr lang="ru-RU" sz="2000" i="1" dirty="0"/>
              <a:t> у   нашего  мира  нет.  В  природе  все  создается  и  развивается  </a:t>
            </a:r>
            <a:r>
              <a:rPr lang="ru-RU" sz="2000" i="1" dirty="0" smtClean="0"/>
              <a:t>само </a:t>
            </a:r>
            <a:r>
              <a:rPr lang="ru-RU" sz="2000" i="1" dirty="0" err="1" smtClean="0"/>
              <a:t>собои</a:t>
            </a:r>
            <a:r>
              <a:rPr lang="ru-RU" sz="2000" i="1" dirty="0"/>
              <a:t>̆,   без  вмешательства  какого-</a:t>
            </a:r>
            <a:r>
              <a:rPr lang="ru-RU" sz="2000" i="1" dirty="0" smtClean="0"/>
              <a:t>­то </a:t>
            </a:r>
            <a:r>
              <a:rPr lang="ru-RU" sz="2000" i="1" dirty="0"/>
              <a:t> </a:t>
            </a:r>
            <a:r>
              <a:rPr lang="ru-RU" sz="2000" i="1" dirty="0" smtClean="0"/>
              <a:t>Божественного </a:t>
            </a:r>
            <a:r>
              <a:rPr lang="ru-RU" sz="2000" i="1" dirty="0"/>
              <a:t> разума!»</a:t>
            </a:r>
            <a:r>
              <a:rPr lang="ru-RU" dirty="0"/>
              <a:t>.  </a:t>
            </a:r>
            <a:endParaRPr lang="ru-RU" dirty="0" smtClean="0"/>
          </a:p>
          <a:p>
            <a:r>
              <a:rPr lang="ru-RU" dirty="0" smtClean="0"/>
              <a:t>Хозяин </a:t>
            </a:r>
            <a:r>
              <a:rPr lang="ru-RU" dirty="0"/>
              <a:t> дома  не   стал  спорить.  Но  после  чая  он  пригласил  </a:t>
            </a:r>
            <a:r>
              <a:rPr lang="ru-RU" dirty="0" err="1"/>
              <a:t>гостеи</a:t>
            </a:r>
            <a:r>
              <a:rPr lang="ru-RU" dirty="0"/>
              <a:t>̆  в  свою </a:t>
            </a:r>
            <a:r>
              <a:rPr lang="ru-RU" dirty="0" smtClean="0"/>
              <a:t>лабораторию</a:t>
            </a:r>
            <a:r>
              <a:rPr lang="ru-RU" dirty="0"/>
              <a:t>.   Украшением  лаборатории  Ньютона  была </a:t>
            </a:r>
            <a:r>
              <a:rPr lang="ru-RU" b="1" dirty="0"/>
              <a:t> модель  </a:t>
            </a:r>
            <a:r>
              <a:rPr lang="ru-RU" b="1" dirty="0" err="1"/>
              <a:t>Солнечнои</a:t>
            </a:r>
            <a:r>
              <a:rPr lang="ru-RU" b="1" dirty="0"/>
              <a:t>̆  системы</a:t>
            </a:r>
            <a:r>
              <a:rPr lang="ru-RU" dirty="0"/>
              <a:t>.  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  был   как   бы   глобус   из   тонких   прутиков.   На   прутья   были   нанизаны   </a:t>
            </a:r>
            <a:r>
              <a:rPr lang="ru-RU" dirty="0" smtClean="0"/>
              <a:t>шарики-планеты</a:t>
            </a:r>
            <a:r>
              <a:rPr lang="ru-RU" dirty="0"/>
              <a:t>.   В   центре   был   светильник-­солнце.   Вокруг   </a:t>
            </a:r>
            <a:r>
              <a:rPr lang="ru-RU" dirty="0" err="1"/>
              <a:t>третьеи</a:t>
            </a:r>
            <a:r>
              <a:rPr lang="ru-RU" dirty="0"/>
              <a:t>̆     планеты  -­  Земли  –  вращалось  луна.  Планеты  можно  было  передвигать   по   прутьям,   выстраивать   из </a:t>
            </a:r>
            <a:r>
              <a:rPr lang="ru-RU" dirty="0" smtClean="0"/>
              <a:t> </a:t>
            </a:r>
            <a:r>
              <a:rPr lang="ru-RU" dirty="0"/>
              <a:t>них   разные   сочетания,   показывать   причины  затмений  и  тому  подобное.   </a:t>
            </a:r>
          </a:p>
          <a:p>
            <a:r>
              <a:rPr lang="ru-RU" dirty="0"/>
              <a:t>Гости   были   в   восторге   от   </a:t>
            </a:r>
            <a:r>
              <a:rPr lang="ru-RU" dirty="0" err="1"/>
              <a:t>этои</a:t>
            </a:r>
            <a:r>
              <a:rPr lang="ru-RU" dirty="0"/>
              <a:t>̆   конструкции.   И   вот   тот   </a:t>
            </a:r>
            <a:r>
              <a:rPr lang="ru-RU" dirty="0" err="1"/>
              <a:t>самыи</a:t>
            </a:r>
            <a:r>
              <a:rPr lang="ru-RU" dirty="0"/>
              <a:t>̆   физик,   </a:t>
            </a:r>
            <a:r>
              <a:rPr lang="ru-RU" dirty="0" err="1"/>
              <a:t>которыи</a:t>
            </a:r>
            <a:r>
              <a:rPr lang="ru-RU" dirty="0"/>
              <a:t>̆ </a:t>
            </a:r>
            <a:r>
              <a:rPr lang="ru-RU" dirty="0" smtClean="0"/>
              <a:t> </a:t>
            </a:r>
            <a:r>
              <a:rPr lang="ru-RU" dirty="0"/>
              <a:t>за   чаем   сказал,   что   мир   понятен   и   без   Бога,   спросил   Ньютона:   </a:t>
            </a:r>
            <a:r>
              <a:rPr lang="ru-RU" sz="2000" i="1" dirty="0"/>
              <a:t>«Скажите, </a:t>
            </a:r>
            <a:r>
              <a:rPr lang="ru-RU" sz="2000" i="1" dirty="0" smtClean="0"/>
              <a:t> а</a:t>
            </a:r>
            <a:r>
              <a:rPr lang="ru-RU" sz="2000" i="1" dirty="0"/>
              <a:t>  где   </a:t>
            </a:r>
            <a:r>
              <a:rPr lang="ru-RU" sz="2000" i="1" dirty="0" err="1"/>
              <a:t>найти</a:t>
            </a:r>
            <a:r>
              <a:rPr lang="ru-RU" sz="2000" i="1" dirty="0"/>
              <a:t>   того   мастера,   </a:t>
            </a:r>
            <a:r>
              <a:rPr lang="ru-RU" sz="2000" i="1" dirty="0" err="1"/>
              <a:t>которыи</a:t>
            </a:r>
            <a:r>
              <a:rPr lang="ru-RU" sz="2000" i="1" dirty="0"/>
              <a:t>̆   </a:t>
            </a:r>
            <a:r>
              <a:rPr lang="ru-RU" sz="2000" i="1" dirty="0" smtClean="0"/>
              <a:t>сделал</a:t>
            </a:r>
            <a:r>
              <a:rPr lang="ru-RU" sz="2000" i="1" dirty="0"/>
              <a:t>  </a:t>
            </a:r>
            <a:r>
              <a:rPr lang="ru-RU" sz="2000" i="1" dirty="0" smtClean="0"/>
              <a:t>для</a:t>
            </a:r>
            <a:r>
              <a:rPr lang="ru-RU" sz="2000" i="1" dirty="0"/>
              <a:t>  </a:t>
            </a:r>
            <a:r>
              <a:rPr lang="ru-RU" sz="2000" i="1" dirty="0" smtClean="0"/>
              <a:t>Вас</a:t>
            </a:r>
            <a:r>
              <a:rPr lang="ru-RU" sz="2000" i="1" dirty="0"/>
              <a:t> </a:t>
            </a:r>
            <a:r>
              <a:rPr lang="ru-RU" sz="2000" i="1" dirty="0" smtClean="0"/>
              <a:t>такую</a:t>
            </a:r>
            <a:r>
              <a:rPr lang="ru-RU" sz="2000" i="1" dirty="0"/>
              <a:t> замечательную  модель!  Я  хочу  заказать  ему  такую  же  для   себя!»</a:t>
            </a:r>
            <a:r>
              <a:rPr lang="ru-RU" dirty="0"/>
              <a:t>.  На  что  Ньютон  вполне  серьезно  ответил:  «А  никакого  мастера   нет!   Эта   модель   возникла   тут   </a:t>
            </a:r>
            <a:r>
              <a:rPr lang="ru-RU" dirty="0" smtClean="0"/>
              <a:t>сама</a:t>
            </a:r>
            <a:r>
              <a:rPr lang="ru-RU" dirty="0"/>
              <a:t>  </a:t>
            </a:r>
            <a:r>
              <a:rPr lang="ru-RU" dirty="0" err="1"/>
              <a:t>собои</a:t>
            </a:r>
            <a:r>
              <a:rPr lang="ru-RU" dirty="0"/>
              <a:t>̆.   Знаете,   постепенно   появились   эти   прутики   и   шарики.   Шарики   катались   себе, </a:t>
            </a:r>
            <a:r>
              <a:rPr lang="ru-RU" dirty="0" smtClean="0"/>
              <a:t> </a:t>
            </a:r>
            <a:r>
              <a:rPr lang="ru-RU" dirty="0"/>
              <a:t>катались,   а   потом  нанизали  себя  на  эти  прутики  и  вот  так  вот  закрутились!».  Гость   растерялся:   </a:t>
            </a:r>
            <a:endParaRPr lang="ru-RU" dirty="0" smtClean="0"/>
          </a:p>
          <a:p>
            <a:r>
              <a:rPr lang="ru-RU" sz="2000" b="1" i="1" dirty="0" smtClean="0"/>
              <a:t>«</a:t>
            </a:r>
            <a:r>
              <a:rPr lang="ru-RU" sz="2000" b="1" i="1" dirty="0"/>
              <a:t>Да   вы   шутите,   такого   не   может   быть!   Эта   модель   слишком   сложна,   чтобы   вот   так   вот   </a:t>
            </a:r>
            <a:r>
              <a:rPr lang="ru-RU" sz="2000" b="1" i="1" dirty="0" err="1"/>
              <a:t>случайно</a:t>
            </a:r>
            <a:r>
              <a:rPr lang="ru-RU" sz="2000" b="1" i="1" dirty="0"/>
              <a:t>   возникнуть!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5585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" y="-14408"/>
            <a:ext cx="9138900" cy="6858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448" y="186998"/>
            <a:ext cx="8514204" cy="2062103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003300"/>
                </a:solidFill>
              </a:rPr>
              <a:t>Христиане верят в то, что </a:t>
            </a:r>
            <a:r>
              <a:rPr lang="ru-RU" altLang="ru-RU" sz="3600" b="1" u="sng" dirty="0" smtClean="0">
                <a:solidFill>
                  <a:srgbClr val="003300"/>
                </a:solidFill>
              </a:rPr>
              <a:t>у мира есть Творец</a:t>
            </a:r>
            <a:r>
              <a:rPr lang="ru-RU" altLang="ru-RU" sz="2800" b="1" dirty="0" smtClean="0">
                <a:solidFill>
                  <a:srgbClr val="003300"/>
                </a:solidFill>
              </a:rPr>
              <a:t>. Бог вложил Свою </a:t>
            </a:r>
            <a:r>
              <a:rPr lang="ru-RU" altLang="ru-RU" sz="3600" b="1" u="sng" dirty="0" smtClean="0">
                <a:solidFill>
                  <a:srgbClr val="003300"/>
                </a:solidFill>
              </a:rPr>
              <a:t>любовь и мудрость</a:t>
            </a:r>
            <a:r>
              <a:rPr lang="ru-RU" altLang="ru-RU" sz="2800" b="1" dirty="0" smtClean="0">
                <a:solidFill>
                  <a:srgbClr val="003300"/>
                </a:solidFill>
              </a:rPr>
              <a:t> в мир. Поэтому познавая мир, христианин в определенной степени постигает и замысел его Творца.</a:t>
            </a:r>
            <a:endParaRPr lang="ru-RU" altLang="ru-RU" sz="28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6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К Элизе.wav"/>
          </p:stSnd>
        </p:sndAc>
      </p:transition>
    </mc:Choice>
    <mc:Fallback xmlns="">
      <p:transition spd="slow">
        <p:strips dir="rd"/>
        <p:sndAc>
          <p:stSnd>
            <p:snd r:embed="rId5" name="К Элизе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" y="-14408"/>
            <a:ext cx="9138900" cy="68587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27459" y="188640"/>
            <a:ext cx="508521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 Black" panose="020B0A04020102020204" pitchFamily="34" charset="0"/>
              </a:rPr>
              <a:t>Всюду Бог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этой чуткой тишине,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 этой шири полевой,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 этой синей вышине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 меня над головой,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 серебре текущих вод,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 ветре, тихом, словно вздох,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Чую сердцем, что живёт 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Всюду всё создавший Бог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pPr algn="r"/>
            <a:r>
              <a:rPr lang="ru-RU" sz="2000" i="1" dirty="0" smtClean="0">
                <a:solidFill>
                  <a:schemeClr val="bg1"/>
                </a:solidFill>
              </a:rPr>
              <a:t>Виктор Афанасьев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r"/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К Элизе.wav"/>
          </p:stSnd>
        </p:sndAc>
      </p:transition>
    </mc:Choice>
    <mc:Fallback xmlns="">
      <p:transition spd="slow">
        <p:strips dir="rd"/>
        <p:sndAc>
          <p:stSnd>
            <p:snd r:embed="rId5" name="К Элизе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3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0890"/>
            <a:ext cx="4552950" cy="6086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20072" y="1844824"/>
            <a:ext cx="3498408" cy="3046988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начале сотворил Бог небо и землю, воду и сушу, день и ночь…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сказал он: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«Это хорошо»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4473" y="321330"/>
            <a:ext cx="3498408" cy="58477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1-4 дни ТВОРЕНИЯ</a:t>
            </a:r>
          </a:p>
        </p:txBody>
      </p:sp>
    </p:spTree>
    <p:extLst>
      <p:ext uri="{BB962C8B-B14F-4D97-AF65-F5344CB8AC3E}">
        <p14:creationId xmlns:p14="http://schemas.microsoft.com/office/powerpoint/2010/main" val="238068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575240" cy="51487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46" y="2348880"/>
            <a:ext cx="3781425" cy="4000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152694"/>
            <a:ext cx="9036496" cy="1015663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сотворил Бог рыб, пресмыкающихся, птиц и животных…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сказал он: «Это хорошо..»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5354" y="1170526"/>
            <a:ext cx="3498408" cy="1077218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5- 6 день ТВОРЕНИЯ</a:t>
            </a:r>
          </a:p>
        </p:txBody>
      </p:sp>
    </p:spTree>
    <p:extLst>
      <p:ext uri="{BB962C8B-B14F-4D97-AF65-F5344CB8AC3E}">
        <p14:creationId xmlns:p14="http://schemas.microsoft.com/office/powerpoint/2010/main" val="322576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1772816"/>
            <a:ext cx="4146480" cy="3847207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сотворил Бог человека по образу и подобию Своему…</a:t>
            </a:r>
          </a:p>
          <a:p>
            <a:pPr algn="ctr"/>
            <a:endParaRPr lang="ru-RU" sz="3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Мужчину и женщину сотворил их…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6500"/>
            <a:ext cx="3951941" cy="5563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1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16632"/>
            <a:ext cx="9144000" cy="2554545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сказал Бог: 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«Я дал вам всякую траву, сеющую семя, какая есть на земле;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всякое дерево, у которого плод - вам сие в пищу</a:t>
            </a:r>
          </a:p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686132"/>
            <a:ext cx="57150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68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7924" y="850943"/>
            <a:ext cx="7704856" cy="70788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Адам нарекает животным имена</a:t>
            </a:r>
            <a:endParaRPr lang="ru-RU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384" y="1772816"/>
            <a:ext cx="6521936" cy="455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61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360512"/>
            <a:ext cx="8640960" cy="267765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dirty="0"/>
              <a:t>Не то, что мните вы, </a:t>
            </a:r>
            <a:r>
              <a:rPr lang="ru-RU" sz="4800" b="1" dirty="0"/>
              <a:t>природа</a:t>
            </a:r>
            <a:r>
              <a:rPr lang="ru-RU" sz="4000" dirty="0"/>
              <a:t>:</a:t>
            </a:r>
          </a:p>
          <a:p>
            <a:r>
              <a:rPr lang="ru-RU" sz="4000" dirty="0"/>
              <a:t>Не слепок, не бездушный лик –</a:t>
            </a:r>
          </a:p>
          <a:p>
            <a:r>
              <a:rPr lang="ru-RU" sz="4000" dirty="0"/>
              <a:t>В ней есть </a:t>
            </a:r>
            <a:r>
              <a:rPr lang="ru-RU" sz="4000" u="sng" dirty="0"/>
              <a:t>душа</a:t>
            </a:r>
            <a:r>
              <a:rPr lang="ru-RU" sz="4000" dirty="0"/>
              <a:t>, в ней есть </a:t>
            </a:r>
            <a:r>
              <a:rPr lang="ru-RU" sz="4000" u="sng" dirty="0"/>
              <a:t>свобода</a:t>
            </a:r>
            <a:r>
              <a:rPr lang="ru-RU" sz="4000" dirty="0"/>
              <a:t>,</a:t>
            </a:r>
          </a:p>
          <a:p>
            <a:r>
              <a:rPr lang="ru-RU" sz="4000" dirty="0"/>
              <a:t>В ней есть </a:t>
            </a:r>
            <a:r>
              <a:rPr lang="ru-RU" sz="4000" u="sng" dirty="0"/>
              <a:t>любовь</a:t>
            </a:r>
            <a:r>
              <a:rPr lang="ru-RU" sz="4000" dirty="0"/>
              <a:t>, в ней есть </a:t>
            </a:r>
            <a:r>
              <a:rPr lang="ru-RU" sz="4000" u="sng" dirty="0"/>
              <a:t>язык</a:t>
            </a:r>
            <a:r>
              <a:rPr lang="ru-RU" sz="4000" dirty="0"/>
              <a:t>...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3385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28800"/>
            <a:ext cx="6096000" cy="457200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957924" y="497000"/>
            <a:ext cx="7704856" cy="70788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забудь…</a:t>
            </a:r>
            <a:endParaRPr lang="ru-RU" sz="3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948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ПРИТЧА О </a:t>
            </a:r>
            <a:r>
              <a:rPr lang="ru-RU" sz="2400" dirty="0" smtClean="0"/>
              <a:t>НЕЗАБУДКЕ</a:t>
            </a:r>
          </a:p>
          <a:p>
            <a:pPr algn="ctr"/>
            <a:endParaRPr lang="ru-RU" sz="2400" dirty="0"/>
          </a:p>
          <a:p>
            <a:r>
              <a:rPr lang="ru-RU" sz="2000" b="1" dirty="0"/>
              <a:t>Когда Господь Бог каждому деревцу, травке, былинке говорил его название и для чего он назначен, один цветочек стоял безмолвно в большом смущении. Подняв на Великого Творца свои голубенькие глазки и открыв Ему своё золотое сердечко, он в блаженном восторге всё позабыл, кроме Создателя, и не мог ничего запомнить. Опустив к земле цветки и бутончики, голубой цветочек залился румянцем смущения и умоляющим голосом пролепетал: «Господи! Отец всего создания, прости меня — я не мог оторвать от Тебя взоров моих и позабыл самого себя. Если Тебе будет угодно повторить моё название, я его никогда не забуду». Творец неба и земли, взглянув с любовью на этот цветок, произнёс: «Вины нет в том, что ты забыл самого себя. Меня только не забудь»,  и удалился. Цветок так и остался в блаженном состоянии Божественного восторга, сделался любимцем всех и каждого. Господь наградил его за любовь к Себе прекрасным именем Незабудки. Вложи и ты в своё детское сердце завет Господа, данный незабудке: «Меня только не забудь!».</a:t>
            </a:r>
          </a:p>
          <a:p>
            <a:r>
              <a:rPr lang="ru-RU" sz="2000" b="1" dirty="0"/>
              <a:t> А когда летом запестреет цветами луг — отыщи скромный голубенький цветочек с золотым сердечком и вспомни наш с тобой маленький секрет — тайну имени Незабудки.</a:t>
            </a:r>
          </a:p>
        </p:txBody>
      </p:sp>
    </p:spTree>
    <p:extLst>
      <p:ext uri="{BB962C8B-B14F-4D97-AF65-F5344CB8AC3E}">
        <p14:creationId xmlns:p14="http://schemas.microsoft.com/office/powerpoint/2010/main" val="178857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218" y="152529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ОТВЕТСТВЕННОСТЬ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2412" y="152529"/>
            <a:ext cx="2412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ОТВЕТ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4957" y="2100031"/>
            <a:ext cx="2142238" cy="92333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94743" y="2269308"/>
            <a:ext cx="3034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-  ВИНОВНОСТЬ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8449" y="3215520"/>
            <a:ext cx="2295255" cy="646331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ОТВЕЧАТЬ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66752" y="3178646"/>
            <a:ext cx="3136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-  ЗАЩИЩАТЬСЯ</a:t>
            </a:r>
            <a:endParaRPr lang="ru-RU" sz="3200" b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270" y="127881"/>
            <a:ext cx="1979471" cy="3733167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7089289" y="3862611"/>
            <a:ext cx="1687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  <a:r>
              <a:rPr lang="ru-RU" sz="4000" b="1" dirty="0" smtClean="0"/>
              <a:t>еред Богом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067944" y="4604996"/>
            <a:ext cx="21078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  <a:r>
              <a:rPr lang="ru-RU" sz="4000" b="1" dirty="0" smtClean="0"/>
              <a:t>еред людьми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9513" y="6015191"/>
            <a:ext cx="3019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</a:t>
            </a:r>
            <a:r>
              <a:rPr lang="ru-RU" sz="4000" b="1" dirty="0" smtClean="0"/>
              <a:t>еред собой</a:t>
            </a:r>
            <a:endParaRPr lang="ru-RU" sz="4000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94" y="2040003"/>
            <a:ext cx="3019341" cy="388843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366752" y="1628800"/>
            <a:ext cx="3338540" cy="2789123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2631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endSnd/>
        </p:sndAc>
      </p:transition>
    </mc:Choice>
    <mc:Fallback xmlns="">
      <p:transition spd="slow">
        <p:strips dir="rd"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  <p:bldP spid="26" grpId="0"/>
      <p:bldP spid="27" grpId="0"/>
      <p:bldP spid="2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712968" cy="4585871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Земля – наш дом</a:t>
            </a:r>
            <a:r>
              <a:rPr lang="ru-RU" sz="44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>
                <a:solidFill>
                  <a:srgbClr val="FF0000"/>
                </a:solidFill>
              </a:rPr>
              <a:t>Этот дом сотворил для человека Бог.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/>
              <a:t>Поэтому</a:t>
            </a:r>
            <a:r>
              <a:rPr lang="ru-RU" sz="4000" b="1" dirty="0"/>
              <a:t>, хотя люди и хозяева на Земле, но должны нести за нее </a:t>
            </a:r>
            <a:r>
              <a:rPr lang="ru-RU" sz="4000" b="1" dirty="0">
                <a:solidFill>
                  <a:srgbClr val="FF0000"/>
                </a:solidFill>
              </a:rPr>
              <a:t>ответственность</a:t>
            </a:r>
            <a:r>
              <a:rPr lang="ru-RU" sz="4000" b="1" dirty="0"/>
              <a:t> перед Богом. И перед другими </a:t>
            </a:r>
            <a:r>
              <a:rPr lang="ru-RU" sz="4000" b="1" dirty="0" smtClean="0"/>
              <a:t>людьми</a:t>
            </a:r>
          </a:p>
        </p:txBody>
      </p:sp>
    </p:spTree>
    <p:extLst>
      <p:ext uri="{BB962C8B-B14F-4D97-AF65-F5344CB8AC3E}">
        <p14:creationId xmlns:p14="http://schemas.microsoft.com/office/powerpoint/2010/main" val="39488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218" y="152529"/>
            <a:ext cx="6840760" cy="1015663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ОТВЕТСТВЕННОСТЬ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4401" y="3811012"/>
            <a:ext cx="3919599" cy="3046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Экология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Эко </a:t>
            </a:r>
            <a:r>
              <a:rPr lang="ru-RU" sz="4400" b="1" dirty="0">
                <a:solidFill>
                  <a:schemeClr val="tx2">
                    <a:lumMod val="50000"/>
                  </a:schemeClr>
                </a:solidFill>
              </a:rPr>
              <a:t>– дом, место. Логос - наука</a:t>
            </a:r>
          </a:p>
        </p:txBody>
      </p:sp>
    </p:spTree>
    <p:extLst>
      <p:ext uri="{BB962C8B-B14F-4D97-AF65-F5344CB8AC3E}">
        <p14:creationId xmlns:p14="http://schemas.microsoft.com/office/powerpoint/2010/main" val="116065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218" y="152529"/>
            <a:ext cx="6840760" cy="1015663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ОТВЕТСТВЕННОСТЬ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9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algn="ctr" eaLnBrk="1" hangingPunct="1">
              <a:buFontTx/>
              <a:buNone/>
            </a:pPr>
            <a:endParaRPr lang="ru-RU" altLang="ru-RU" dirty="0" smtClean="0"/>
          </a:p>
          <a:p>
            <a:pPr algn="ctr" eaLnBrk="1" hangingPunct="1">
              <a:buFontTx/>
              <a:buNone/>
            </a:pPr>
            <a:r>
              <a:rPr lang="ru-RU" altLang="ru-RU" dirty="0" smtClean="0"/>
              <a:t>    </a:t>
            </a:r>
            <a:r>
              <a:rPr lang="ru-RU" altLang="ru-RU" sz="3900" dirty="0" smtClean="0">
                <a:solidFill>
                  <a:srgbClr val="FF0000"/>
                </a:solidFill>
              </a:rPr>
              <a:t>Для христианина вся природа –</a:t>
            </a:r>
          </a:p>
          <a:p>
            <a:pPr algn="ctr" eaLnBrk="1" hangingPunct="1">
              <a:buFontTx/>
              <a:buNone/>
            </a:pPr>
            <a:r>
              <a:rPr lang="ru-RU" altLang="ru-RU" sz="3900" dirty="0" smtClean="0">
                <a:solidFill>
                  <a:srgbClr val="FF0000"/>
                </a:solidFill>
              </a:rPr>
              <a:t>    это его родной дом и Божий храм </a:t>
            </a:r>
          </a:p>
          <a:p>
            <a:pPr algn="ctr" eaLnBrk="1" hangingPunct="1">
              <a:buFontTx/>
              <a:buNone/>
            </a:pPr>
            <a:endParaRPr lang="ru-RU" altLang="ru-RU" dirty="0" smtClean="0"/>
          </a:p>
          <a:p>
            <a:pPr algn="ctr" eaLnBrk="1" hangingPunct="1">
              <a:buFontTx/>
              <a:buNone/>
            </a:pPr>
            <a:r>
              <a:rPr lang="ru-RU" altLang="ru-RU" dirty="0"/>
              <a:t> </a:t>
            </a:r>
            <a:r>
              <a:rPr lang="ru-RU" altLang="ru-RU" dirty="0" smtClean="0"/>
              <a:t>   Поэтому нельзя </a:t>
            </a:r>
          </a:p>
          <a:p>
            <a:pPr algn="ctr"/>
            <a:r>
              <a:rPr lang="ru-RU" altLang="ru-RU" dirty="0" smtClean="0"/>
              <a:t>бездумно сорить и оставлять за собой грязь. </a:t>
            </a:r>
          </a:p>
          <a:p>
            <a:pPr algn="ctr"/>
            <a:r>
              <a:rPr lang="ru-RU" altLang="ru-RU" dirty="0" smtClean="0"/>
              <a:t>бесцельное обламывание живых веток кустов и деревьев – тоже грех. </a:t>
            </a:r>
          </a:p>
          <a:p>
            <a:pPr algn="ctr"/>
            <a:r>
              <a:rPr lang="ru-RU" altLang="ru-RU" dirty="0" smtClean="0"/>
              <a:t>такое поведение вредит не только природе. Оно еще и в душе такого хулигана создает привычку к злобе и разрушению.</a:t>
            </a:r>
          </a:p>
        </p:txBody>
      </p:sp>
    </p:spTree>
    <p:extLst>
      <p:ext uri="{BB962C8B-B14F-4D97-AF65-F5344CB8AC3E}">
        <p14:creationId xmlns:p14="http://schemas.microsoft.com/office/powerpoint/2010/main" val="248927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" y="16409"/>
            <a:ext cx="9143998" cy="6857999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230" y="188640"/>
            <a:ext cx="9133770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«Есть такое твердое правило, - сказал мне однажды Маленький принц. - Встал поутру, умылся, привел себя в порядок - и сразу же приведи в порядок свою планету».</a:t>
            </a:r>
            <a:r>
              <a:rPr kumimoji="0" lang="ru-RU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Антуан де Сент-Экзюпери. «Маленький принц»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62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endSnd/>
        </p:sndAc>
      </p:transition>
    </mc:Choice>
    <mc:Fallback xmlns="">
      <p:transition spd="slow">
        <p:strips dir="rd"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347864" y="-4761"/>
            <a:ext cx="292580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effectLst>
                  <a:glow rad="228600">
                    <a:schemeClr val="tx1"/>
                  </a:glow>
                </a:effectLst>
              </a:rPr>
              <a:t>Рай ?</a:t>
            </a:r>
            <a:endParaRPr lang="ru-RU" sz="9600" dirty="0">
              <a:solidFill>
                <a:schemeClr val="bg1"/>
              </a:solidFill>
              <a:effectLst>
                <a:glow rad="228600">
                  <a:schemeClr val="tx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766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тревога.wav"/>
          </p:stSnd>
        </p:sndAc>
      </p:transition>
    </mc:Choice>
    <mc:Fallback xmlns="">
      <p:transition spd="slow">
        <p:strips dir="rd"/>
        <p:sndAc>
          <p:stSnd>
            <p:snd r:embed="rId5" name="тревога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392613" cy="3657600"/>
          </a:xfr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3581400"/>
            <a:ext cx="49212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0"/>
            <a:ext cx="4775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713" y="3657600"/>
            <a:ext cx="445611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Диагональная полоса 8"/>
          <p:cNvSpPr/>
          <p:nvPr/>
        </p:nvSpPr>
        <p:spPr>
          <a:xfrm>
            <a:off x="-304800" y="0"/>
            <a:ext cx="10058400" cy="6858000"/>
          </a:xfrm>
          <a:prstGeom prst="diagStripe">
            <a:avLst>
              <a:gd name="adj" fmla="val 8571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rgbClr val="C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 rot="14873966">
            <a:off x="1127125" y="-1136650"/>
            <a:ext cx="7499350" cy="8140700"/>
          </a:xfrm>
          <a:prstGeom prst="diagStripe">
            <a:avLst>
              <a:gd name="adj" fmla="val 800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1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Отношение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332656"/>
            <a:ext cx="5556657" cy="2862322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spc="200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accent3">
                      <a:lumMod val="50000"/>
                      <a:alpha val="40000"/>
                    </a:schemeClr>
                  </a:outerShdw>
                </a:effectLst>
              </a:rPr>
              <a:t>ОТНОШЕНИЕ ХРИСТИАНИНА К  ПРИРОДЕ</a:t>
            </a:r>
            <a:endParaRPr lang="ru-RU" sz="6000" b="1" spc="200" dirty="0">
              <a:ln/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schemeClr val="accent3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26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4224" y="260648"/>
            <a:ext cx="76355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spc="200" dirty="0" smtClean="0">
                <a:effectLst>
                  <a:glow rad="63500">
                    <a:schemeClr val="bg1"/>
                  </a:glow>
                </a:effectLst>
              </a:rPr>
              <a:t>ЭКОЛОГИЧЕСКИЙ  КРИЗИС</a:t>
            </a:r>
            <a:endParaRPr lang="ru-RU" sz="4800" spc="200" dirty="0">
              <a:effectLst>
                <a:glow rad="63500">
                  <a:schemeClr val="bg1"/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1015270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«Кризис» </a:t>
            </a:r>
            <a:r>
              <a:rPr lang="ru-RU" dirty="0">
                <a:solidFill>
                  <a:schemeClr val="bg1"/>
                </a:solidFill>
              </a:rPr>
              <a:t>–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это </a:t>
            </a:r>
            <a:r>
              <a:rPr lang="ru-RU" dirty="0">
                <a:solidFill>
                  <a:schemeClr val="bg1"/>
                </a:solidFill>
              </a:rPr>
              <a:t>тоже греческое слово и в переводе оно означает "</a:t>
            </a:r>
            <a:r>
              <a:rPr lang="ru-RU" sz="2800" u="sng" dirty="0">
                <a:solidFill>
                  <a:schemeClr val="bg1"/>
                </a:solidFill>
              </a:rPr>
              <a:t>суд</a:t>
            </a:r>
            <a:r>
              <a:rPr lang="ru-RU" dirty="0">
                <a:solidFill>
                  <a:schemeClr val="bg1"/>
                </a:solidFill>
              </a:rPr>
              <a:t>".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>
                <a:solidFill>
                  <a:schemeClr val="bg1"/>
                </a:solidFill>
              </a:rPr>
              <a:t>человек и окружающий мир – это Божье творение.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Следовательно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sz="2800" u="sng" dirty="0">
                <a:solidFill>
                  <a:schemeClr val="bg1"/>
                </a:solidFill>
              </a:rPr>
              <a:t>экологический кризис – это суд Божий.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Бог </a:t>
            </a:r>
            <a:r>
              <a:rPr lang="ru-RU" dirty="0">
                <a:solidFill>
                  <a:schemeClr val="bg1"/>
                </a:solidFill>
              </a:rPr>
              <a:t>так говорит человеку, что человек нарушает и заповеди и законы природы.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647" y="1657136"/>
            <a:ext cx="327585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«</a:t>
            </a:r>
            <a:r>
              <a:rPr lang="ru-RU" sz="3200" b="1" dirty="0" smtClean="0">
                <a:solidFill>
                  <a:schemeClr val="bg1"/>
                </a:solidFill>
              </a:rPr>
              <a:t>Эко</a:t>
            </a:r>
            <a:r>
              <a:rPr lang="ru-RU" sz="3200" b="1" dirty="0">
                <a:solidFill>
                  <a:schemeClr val="bg1"/>
                </a:solidFill>
              </a:rPr>
              <a:t>» </a:t>
            </a:r>
            <a:r>
              <a:rPr lang="ru-RU" dirty="0" smtClean="0">
                <a:solidFill>
                  <a:schemeClr val="bg1"/>
                </a:solidFill>
              </a:rPr>
              <a:t>–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это греческое слово, означающее </a:t>
            </a:r>
            <a:r>
              <a:rPr lang="ru-RU" u="sng" dirty="0">
                <a:solidFill>
                  <a:schemeClr val="bg1"/>
                </a:solidFill>
              </a:rPr>
              <a:t>дом, жилище</a:t>
            </a:r>
            <a:r>
              <a:rPr lang="ru-RU" dirty="0">
                <a:solidFill>
                  <a:schemeClr val="bg1"/>
                </a:solidFill>
              </a:rPr>
              <a:t>, местопребывание.</a:t>
            </a:r>
          </a:p>
        </p:txBody>
      </p:sp>
    </p:spTree>
    <p:extLst>
      <p:ext uri="{BB962C8B-B14F-4D97-AF65-F5344CB8AC3E}">
        <p14:creationId xmlns:p14="http://schemas.microsoft.com/office/powerpoint/2010/main" val="26163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тревога.wav"/>
          </p:stSnd>
        </p:sndAc>
      </p:transition>
    </mc:Choice>
    <mc:Fallback xmlns="">
      <p:transition spd="slow">
        <p:strips dir="rd"/>
        <p:sndAc>
          <p:stSnd>
            <p:snd r:embed="rId5" name="тревога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48" y="764704"/>
            <a:ext cx="8811505" cy="58286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17" y="764703"/>
            <a:ext cx="8857218" cy="58286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1" y="260648"/>
            <a:ext cx="8919752" cy="63326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1" y="403785"/>
            <a:ext cx="8912782" cy="6049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616"/>
            <a:ext cx="9144000" cy="53827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482" y="135194"/>
            <a:ext cx="57622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glow rad="127000">
                    <a:schemeClr val="tx2">
                      <a:lumMod val="75000"/>
                      <a:alpha val="99000"/>
                    </a:schemeClr>
                  </a:glow>
                </a:effectLst>
              </a:rPr>
              <a:t>ВСЕМИРНЫЙ  ПОТОП</a:t>
            </a:r>
            <a:endParaRPr lang="ru-RU" sz="4800" dirty="0">
              <a:solidFill>
                <a:schemeClr val="bg1"/>
              </a:solidFill>
              <a:effectLst>
                <a:glow rad="127000">
                  <a:schemeClr val="tx2">
                    <a:lumMod val="75000"/>
                    <a:alpha val="99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18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endSnd/>
        </p:sndAc>
      </p:transition>
    </mc:Choice>
    <mc:Fallback xmlns="">
      <p:transition spd="slow">
        <p:strips dir="rd"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218" y="152529"/>
            <a:ext cx="9043782" cy="2123658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Договор между Богом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 </a:t>
            </a:r>
            <a:r>
              <a:rPr lang="ru-RU" sz="7200" b="1" dirty="0" smtClean="0">
                <a:solidFill>
                  <a:schemeClr val="bg1"/>
                </a:solidFill>
              </a:rPr>
              <a:t>человеком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6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6233" y="1700808"/>
            <a:ext cx="9144000" cy="1446550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Человек, который любит Бога, любим всеми Божьими созданиями. </a:t>
            </a:r>
            <a:br>
              <a:rPr lang="ru-RU" sz="3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D:\Мои документы\ОРКСЭ\природа и человек\картинки к уроку 26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127767" cy="194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6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041" y="138499"/>
            <a:ext cx="3600400" cy="2308324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Святой Сергий Радонежский накормил голодного медведя последним кусочком хлеба, который у него оставался. </a:t>
            </a: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3" descr="D:\Мои документы\ОРКСЭ\природа и человек\картинки к уроку 26\Серафи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62" y="2629515"/>
            <a:ext cx="5084778" cy="38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2" y="2629515"/>
            <a:ext cx="2961782" cy="38213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47696" y="332656"/>
            <a:ext cx="42971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Серафим Саровский нежно общался с этим 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животным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84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276" y="506072"/>
            <a:ext cx="4680520" cy="163121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Святой Герасим Иорданский 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приручил взрослого дикого </a:t>
            </a:r>
            <a:r>
              <a:rPr lang="ru-RU" sz="2800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льва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7289"/>
            <a:ext cx="4572000" cy="46005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511" y="4221088"/>
            <a:ext cx="2908961" cy="23620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18728" y="506072"/>
            <a:ext cx="35993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Святой Нектарий </a:t>
            </a:r>
            <a:r>
              <a:rPr lang="ru-RU" sz="2800" u="sng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Оптинский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с которым жил </a:t>
            </a:r>
            <a:r>
              <a:rPr lang="ru-RU" sz="2800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необычайных размеров, шутил: «Отец Герасим велик, у него лев, мы же малы, у нас кот».</a:t>
            </a:r>
          </a:p>
        </p:txBody>
      </p:sp>
    </p:spTree>
    <p:extLst>
      <p:ext uri="{BB962C8B-B14F-4D97-AF65-F5344CB8AC3E}">
        <p14:creationId xmlns:p14="http://schemas.microsoft.com/office/powerpoint/2010/main" val="39393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454253"/>
            <a:ext cx="3251026" cy="2288723"/>
          </a:xfrm>
          <a:prstGeom prst="rect">
            <a:avLst/>
          </a:prstGeom>
          <a:ln w="38100">
            <a:solidFill>
              <a:srgbClr val="009900"/>
            </a:solidFill>
          </a:ln>
          <a:effectLst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559859"/>
            <a:ext cx="3967336" cy="2115913"/>
          </a:xfrm>
          <a:prstGeom prst="rect">
            <a:avLst/>
          </a:prstGeom>
          <a:ln w="38100">
            <a:solidFill>
              <a:srgbClr val="0099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123" y="92280"/>
            <a:ext cx="3823320" cy="1873427"/>
          </a:xfrm>
          <a:prstGeom prst="rect">
            <a:avLst/>
          </a:prstGeom>
          <a:ln w="38100">
            <a:solidFill>
              <a:srgbClr val="0099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043520"/>
            <a:ext cx="2520333" cy="2177568"/>
          </a:xfrm>
          <a:prstGeom prst="rect">
            <a:avLst/>
          </a:prstGeom>
          <a:ln w="38100">
            <a:solidFill>
              <a:srgbClr val="009900"/>
            </a:solidFill>
          </a:ln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276183"/>
            <a:ext cx="2699370" cy="1712241"/>
          </a:xfrm>
          <a:prstGeom prst="rect">
            <a:avLst/>
          </a:prstGeom>
          <a:ln w="38100">
            <a:solidFill>
              <a:srgbClr val="009900"/>
            </a:solidFill>
          </a:ln>
        </p:spPr>
      </p:pic>
      <p:pic>
        <p:nvPicPr>
          <p:cNvPr id="15" name="Picture 2" descr="D:\Мои документы\ОРКСЭ\природа и человек\картинки к уроку 26\Илья Пророк_(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56900"/>
            <a:ext cx="3163091" cy="396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94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85" y="3119953"/>
            <a:ext cx="5339019" cy="36005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7878" y="1309036"/>
            <a:ext cx="4263991" cy="554896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73953" y="1196752"/>
            <a:ext cx="5434151" cy="16927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500" b="1" dirty="0"/>
              <a:t>Всех не обогреешь, не прокормишь…</a:t>
            </a:r>
          </a:p>
          <a:p>
            <a:r>
              <a:rPr lang="ru-RU" sz="2500" b="1" dirty="0"/>
              <a:t>Не спасешь и не укроешь от беды…</a:t>
            </a:r>
          </a:p>
          <a:p>
            <a:r>
              <a:rPr lang="ru-RU" sz="2500" b="1" dirty="0"/>
              <a:t>Что ж, логично… только на секунду</a:t>
            </a:r>
          </a:p>
          <a:p>
            <a:r>
              <a:rPr lang="ru-RU" sz="2500" b="1" dirty="0"/>
              <a:t>Вдруг представь, что эта кроха – ты…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218" y="152529"/>
            <a:ext cx="6840760" cy="1015663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ОТВЕТСТВЕННОСТЬ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8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947937" y="1052736"/>
            <a:ext cx="38892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glow rad="228600">
                    <a:srgbClr val="008000">
                      <a:alpha val="60000"/>
                    </a:srgbClr>
                  </a:glow>
                </a:effectLst>
              </a:rPr>
              <a:t>МИЛОСЕРДИЕ</a:t>
            </a:r>
            <a:endParaRPr lang="ru-RU" sz="4800" dirty="0">
              <a:solidFill>
                <a:schemeClr val="bg1"/>
              </a:solidFill>
              <a:effectLst>
                <a:glow rad="228600">
                  <a:srgbClr val="008000">
                    <a:alpha val="60000"/>
                  </a:srgb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8304" y="1883733"/>
            <a:ext cx="4248472" cy="830997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Милое сердце</a:t>
            </a:r>
            <a:endParaRPr lang="ru-RU" sz="4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052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7484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Работа с </a:t>
            </a:r>
            <a:r>
              <a:rPr lang="ru-RU" sz="2800" b="1" dirty="0" smtClean="0"/>
              <a:t>терминами</a:t>
            </a:r>
          </a:p>
          <a:p>
            <a:pPr algn="ctr"/>
            <a:endParaRPr lang="ru-RU" sz="2800" b="1" dirty="0" smtClean="0"/>
          </a:p>
          <a:p>
            <a:r>
              <a:rPr lang="ru-RU" sz="2800" b="1" dirty="0" smtClean="0"/>
              <a:t>Природа-</a:t>
            </a:r>
            <a:r>
              <a:rPr lang="ru-RU" sz="2800" dirty="0" smtClean="0"/>
              <a:t> </a:t>
            </a:r>
          </a:p>
          <a:p>
            <a:r>
              <a:rPr lang="ru-RU" sz="2800" b="1" dirty="0" smtClean="0"/>
              <a:t>Экология</a:t>
            </a:r>
            <a:r>
              <a:rPr lang="ru-RU" sz="2800" dirty="0" smtClean="0"/>
              <a:t> –</a:t>
            </a:r>
          </a:p>
          <a:p>
            <a:r>
              <a:rPr lang="ru-RU" sz="2800" b="1" dirty="0" smtClean="0"/>
              <a:t>Культура</a:t>
            </a:r>
            <a:r>
              <a:rPr lang="ru-RU" sz="2800" dirty="0" smtClean="0"/>
              <a:t>- </a:t>
            </a:r>
          </a:p>
          <a:p>
            <a:r>
              <a:rPr lang="ru-RU" sz="2800" b="1" dirty="0" smtClean="0"/>
              <a:t>Милосердие -</a:t>
            </a:r>
          </a:p>
          <a:p>
            <a:r>
              <a:rPr lang="ru-RU" sz="2800" b="1" dirty="0" smtClean="0"/>
              <a:t>Труд-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6213" y="4042232"/>
            <a:ext cx="6030416" cy="400110"/>
          </a:xfrm>
          <a:prstGeom prst="rect">
            <a:avLst/>
          </a:prstGeom>
          <a:solidFill>
            <a:srgbClr val="FFFFB9"/>
          </a:solidFill>
          <a:ln>
            <a:solidFill>
              <a:srgbClr val="CC99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мир вокруг нас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92558" y="3284984"/>
            <a:ext cx="4963410" cy="707886"/>
          </a:xfrm>
          <a:prstGeom prst="rect">
            <a:avLst/>
          </a:prstGeom>
          <a:solidFill>
            <a:srgbClr val="FFD5D5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Наука взаимодействии живых организмов</a:t>
            </a:r>
          </a:p>
          <a:p>
            <a:r>
              <a:rPr lang="ru-RU" sz="2000" b="1" dirty="0" smtClean="0"/>
              <a:t>между собой и окружающей средой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2402" y="4452608"/>
            <a:ext cx="6768752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Готовность помочь другому не ожидая награды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5994305"/>
            <a:ext cx="5472608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Это всё то, во что вложено вдохновение и труд человека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869199"/>
            <a:ext cx="6835490" cy="1015663"/>
          </a:xfrm>
          <a:prstGeom prst="rect">
            <a:avLst/>
          </a:prstGeom>
          <a:solidFill>
            <a:srgbClr val="D8C5FF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/>
              <a:t>целесообразная деятельность человека, направленная на сохранение, видоизменение, приспособление среды обитания для удовлетворения своих потребностей</a:t>
            </a:r>
          </a:p>
        </p:txBody>
      </p:sp>
    </p:spTree>
    <p:extLst>
      <p:ext uri="{BB962C8B-B14F-4D97-AF65-F5344CB8AC3E}">
        <p14:creationId xmlns:p14="http://schemas.microsoft.com/office/powerpoint/2010/main" val="20406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460122"/>
            <a:ext cx="30423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ЗАПОВЕДИ</a:t>
            </a:r>
            <a:endParaRPr lang="ru-RU" sz="48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77480" y="5805264"/>
            <a:ext cx="5217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glow rad="228600">
                    <a:srgbClr val="008000">
                      <a:alpha val="60000"/>
                    </a:srgbClr>
                  </a:glow>
                </a:effectLst>
              </a:rPr>
              <a:t>ЗАКОНЫ ПРИРОДЫ</a:t>
            </a:r>
            <a:endParaRPr lang="ru-RU" sz="4800" dirty="0">
              <a:solidFill>
                <a:schemeClr val="bg1"/>
              </a:solidFill>
              <a:effectLst>
                <a:glow rad="228600">
                  <a:srgbClr val="008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669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К Элизе.wav"/>
          </p:stSnd>
        </p:sndAc>
      </p:transition>
    </mc:Choice>
    <mc:Fallback xmlns="">
      <p:transition spd="slow">
        <p:strips dir="rd"/>
        <p:sndAc>
          <p:stSnd>
            <p:snd r:embed="rId5" name="К Элизе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748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Работа с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терминами</a:t>
            </a:r>
            <a:endParaRPr lang="ru-RU" sz="2800" b="1" dirty="0" smtClean="0"/>
          </a:p>
          <a:p>
            <a:r>
              <a:rPr lang="ru-RU" sz="2800" b="1" dirty="0" smtClean="0"/>
              <a:t>Природа-</a:t>
            </a:r>
            <a:r>
              <a:rPr lang="ru-RU" sz="2800" dirty="0" smtClean="0"/>
              <a:t> </a:t>
            </a:r>
          </a:p>
          <a:p>
            <a:endParaRPr lang="ru-RU" sz="2800" dirty="0" smtClean="0"/>
          </a:p>
          <a:p>
            <a:r>
              <a:rPr lang="ru-RU" sz="2800" b="1" dirty="0" smtClean="0"/>
              <a:t>Экология</a:t>
            </a:r>
            <a:r>
              <a:rPr lang="ru-RU" sz="2800" dirty="0"/>
              <a:t> </a:t>
            </a:r>
            <a:r>
              <a:rPr lang="ru-RU" sz="2800" dirty="0" smtClean="0"/>
              <a:t>–</a:t>
            </a:r>
          </a:p>
          <a:p>
            <a:endParaRPr lang="ru-RU" sz="2800" dirty="0" smtClean="0"/>
          </a:p>
          <a:p>
            <a:r>
              <a:rPr lang="ru-RU" sz="2800" b="1" dirty="0" smtClean="0"/>
              <a:t>Культура</a:t>
            </a:r>
            <a:r>
              <a:rPr lang="ru-RU" sz="2800" dirty="0" smtClean="0"/>
              <a:t>- </a:t>
            </a:r>
          </a:p>
          <a:p>
            <a:endParaRPr lang="ru-RU" sz="2800" dirty="0"/>
          </a:p>
          <a:p>
            <a:r>
              <a:rPr lang="ru-RU" sz="2800" b="1" dirty="0" smtClean="0"/>
              <a:t>Милосердие -</a:t>
            </a:r>
          </a:p>
          <a:p>
            <a:endParaRPr lang="ru-RU" sz="2800" dirty="0" smtClean="0"/>
          </a:p>
          <a:p>
            <a:r>
              <a:rPr lang="ru-RU" sz="2800" b="1" dirty="0" smtClean="0"/>
              <a:t>Труд-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766072"/>
            <a:ext cx="6255643" cy="492443"/>
          </a:xfrm>
          <a:prstGeom prst="rect">
            <a:avLst/>
          </a:prstGeom>
          <a:solidFill>
            <a:srgbClr val="FFFFB9"/>
          </a:solidFill>
          <a:ln>
            <a:solidFill>
              <a:srgbClr val="CC99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мир вокруг нас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1289292"/>
            <a:ext cx="6225838" cy="892552"/>
          </a:xfrm>
          <a:prstGeom prst="rect">
            <a:avLst/>
          </a:prstGeom>
          <a:solidFill>
            <a:srgbClr val="FFD5D5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Наука взаимодействии живых организмов</a:t>
            </a:r>
          </a:p>
          <a:p>
            <a:r>
              <a:rPr lang="ru-RU" sz="2600" dirty="0" smtClean="0"/>
              <a:t>между собой и окружающей средой</a:t>
            </a:r>
            <a:endParaRPr lang="ru-RU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3133784"/>
            <a:ext cx="6218942" cy="8925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Готовность помочь другому не ожидая награды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2211405"/>
            <a:ext cx="6218942" cy="8925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Это всё то, во что вложено вдохновение и труд человека</a:t>
            </a:r>
            <a:endParaRPr lang="ru-RU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1867220" y="4011464"/>
            <a:ext cx="6835490" cy="1692771"/>
          </a:xfrm>
          <a:prstGeom prst="rect">
            <a:avLst/>
          </a:prstGeom>
          <a:solidFill>
            <a:srgbClr val="D8C5FF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dirty="0"/>
              <a:t>целесообразная деятельность человека, направленная на сохранение, видоизменение, приспособление среды обитания для удовлетворения своих потребностей</a:t>
            </a:r>
          </a:p>
        </p:txBody>
      </p:sp>
    </p:spTree>
    <p:extLst>
      <p:ext uri="{BB962C8B-B14F-4D97-AF65-F5344CB8AC3E}">
        <p14:creationId xmlns:p14="http://schemas.microsoft.com/office/powerpoint/2010/main" val="42605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1620" y="152529"/>
            <a:ext cx="6840760" cy="1015663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Что могу сделать Я?</a:t>
            </a:r>
            <a:endParaRPr lang="ru-RU" sz="6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874468"/>
              </p:ext>
            </p:extLst>
          </p:nvPr>
        </p:nvGraphicFramePr>
        <p:xfrm>
          <a:off x="323529" y="1484784"/>
          <a:ext cx="8520608" cy="485220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176463"/>
                <a:gridCol w="4344145"/>
              </a:tblGrid>
              <a:tr h="1368152">
                <a:tc>
                  <a:txBody>
                    <a:bodyPr/>
                    <a:lstStyle/>
                    <a:p>
                      <a:pPr algn="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ХОРОШО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ПЛОХО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0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7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7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91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6379"/>
            <a:ext cx="1944216" cy="2030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7668344" y="954919"/>
            <a:ext cx="1475656" cy="203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4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1620" y="152529"/>
            <a:ext cx="6840760" cy="1015663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Что могу сделать Я?</a:t>
            </a:r>
            <a:endParaRPr lang="ru-RU" sz="6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601958"/>
              </p:ext>
            </p:extLst>
          </p:nvPr>
        </p:nvGraphicFramePr>
        <p:xfrm>
          <a:off x="323529" y="1484784"/>
          <a:ext cx="8520608" cy="489654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176463"/>
                <a:gridCol w="4344145"/>
              </a:tblGrid>
              <a:tr h="1368152">
                <a:tc>
                  <a:txBody>
                    <a:bodyPr/>
                    <a:lstStyle/>
                    <a:p>
                      <a:pPr algn="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ХОРОШО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ПЛОХО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004">
                <a:tc>
                  <a:txBody>
                    <a:bodyPr/>
                    <a:lstStyle/>
                    <a:p>
                      <a:r>
                        <a:rPr lang="ru-RU" dirty="0" smtClean="0"/>
                        <a:t>САЖАТЬ ДЕРЕВЬЯ, ЦВЕТЫ…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ЛОМАТЬ ДЕРЕВЬЯ…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ru-RU" dirty="0" smtClean="0"/>
                        <a:t>НЕ  МУСОИТЬ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РАЗБРАСЫВАТЬ ВСЁ ВОКРУГ СЕБЯ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745">
                <a:tc>
                  <a:txBody>
                    <a:bodyPr/>
                    <a:lstStyle/>
                    <a:p>
                      <a:r>
                        <a:rPr lang="ru-RU" dirty="0" smtClean="0"/>
                        <a:t>БЕРЕЖНО ИСПОЛЬЗОВАТЬ РЕСУРСЫ (ВОДУ,</a:t>
                      </a:r>
                      <a:r>
                        <a:rPr lang="ru-RU" baseline="0" dirty="0" smtClean="0"/>
                        <a:t> ГАЗ, ЭЛЕКТРИЧЕСТВО, БУМАГА…)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ВЫКЛЮЧАТЬ ВОДУ И СВЕТ, НЕ РАЦИОНАЛЬНО ИСПОЛЬЗОВАТЬ БУМАГУ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798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КОРМИТЬ ПТИЦ ЗИМОЙ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РАЗРУШАТЬ</a:t>
                      </a:r>
                      <a:r>
                        <a:rPr lang="ru-RU" baseline="0" dirty="0" smtClean="0"/>
                        <a:t> ГНЕЗДА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9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6379"/>
            <a:ext cx="1944216" cy="2030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"/>
          <a:stretch/>
        </p:blipFill>
        <p:spPr>
          <a:xfrm>
            <a:off x="7668344" y="954919"/>
            <a:ext cx="1475656" cy="2030004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572000" y="2956470"/>
            <a:ext cx="4248472" cy="33528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6" idx="2"/>
          </p:cNvCxnSpPr>
          <p:nvPr/>
        </p:nvCxnSpPr>
        <p:spPr>
          <a:xfrm flipV="1">
            <a:off x="4572000" y="2984923"/>
            <a:ext cx="3834172" cy="332439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92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69256" y="243499"/>
            <a:ext cx="5144474" cy="1938992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99CC"/>
                </a:solidFill>
              </a:rPr>
              <a:t>«ВОЛШЕБНЫЙ САД»</a:t>
            </a:r>
            <a:endParaRPr lang="ru-RU" sz="6000" b="1" dirty="0">
              <a:solidFill>
                <a:srgbClr val="FF99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/>
          <a:stretch/>
        </p:blipFill>
        <p:spPr bwMode="auto">
          <a:xfrm>
            <a:off x="200480" y="206584"/>
            <a:ext cx="3456626" cy="243195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109" y="2145576"/>
            <a:ext cx="9043782" cy="4339650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ЗАДАНИЕ.</a:t>
            </a:r>
            <a:endParaRPr lang="ru-RU" sz="3600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Подумай,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что ты будешь делать, что бы сохранить:</a:t>
            </a:r>
          </a:p>
          <a:p>
            <a:pPr algn="ctr"/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воздух (бабочки)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воду (рыбы)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растительный мир (цветы)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животный мир (птички)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5" t="77306"/>
          <a:stretch/>
        </p:blipFill>
        <p:spPr bwMode="auto">
          <a:xfrm>
            <a:off x="8045372" y="3828935"/>
            <a:ext cx="779583" cy="75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26" b="79546"/>
          <a:stretch/>
        </p:blipFill>
        <p:spPr bwMode="auto">
          <a:xfrm>
            <a:off x="8083249" y="5284230"/>
            <a:ext cx="675947" cy="63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"/>
          <a:stretch/>
        </p:blipFill>
        <p:spPr bwMode="auto">
          <a:xfrm>
            <a:off x="8083249" y="6003828"/>
            <a:ext cx="703830" cy="6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" b="11"/>
          <a:stretch/>
        </p:blipFill>
        <p:spPr bwMode="auto">
          <a:xfrm>
            <a:off x="8002325" y="4559525"/>
            <a:ext cx="837793" cy="66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47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700808"/>
            <a:ext cx="9144000" cy="3785652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Теперь, когда мы научились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летать по воздуху как птицы,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плавать под водой как рыбы,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нам не хватает одного – </a:t>
            </a:r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научиться </a:t>
            </a: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жить как люди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Б. Шоу.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</p:transition>
    </mc:Choice>
    <mc:Fallback xmlns="">
      <p:transition spd="slow">
        <p:strips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27878" r="2879" b="1"/>
          <a:stretch/>
        </p:blipFill>
        <p:spPr>
          <a:xfrm>
            <a:off x="683568" y="1700808"/>
            <a:ext cx="8118764" cy="4946073"/>
          </a:xfrm>
          <a:prstGeom prst="ellipse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200" dirty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accent3">
                      <a:lumMod val="50000"/>
                      <a:alpha val="40000"/>
                    </a:schemeClr>
                  </a:outerShdw>
                </a:effectLst>
              </a:rPr>
              <a:t>Природа – </a:t>
            </a:r>
            <a:r>
              <a:rPr lang="ru-RU" sz="4800" b="1" spc="200" dirty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accent3">
                      <a:lumMod val="50000"/>
                      <a:alpha val="40000"/>
                    </a:schemeClr>
                  </a:outerShdw>
                </a:effectLst>
              </a:rPr>
              <a:t>это </a:t>
            </a:r>
            <a:r>
              <a:rPr lang="ru-RU" sz="4800" b="1" spc="200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accent3">
                      <a:lumMod val="50000"/>
                      <a:alpha val="40000"/>
                    </a:schemeClr>
                  </a:outerShdw>
                </a:effectLst>
              </a:rPr>
              <a:t>книга</a:t>
            </a:r>
          </a:p>
        </p:txBody>
      </p:sp>
    </p:spTree>
    <p:extLst>
      <p:ext uri="{BB962C8B-B14F-4D97-AF65-F5344CB8AC3E}">
        <p14:creationId xmlns:p14="http://schemas.microsoft.com/office/powerpoint/2010/main" val="356236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412" y="2074198"/>
            <a:ext cx="7166745" cy="4783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511" y="908720"/>
            <a:ext cx="8436977" cy="707886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которую может прочесть каждый…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30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556792"/>
            <a:ext cx="4716016" cy="4716016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395536" y="2760638"/>
            <a:ext cx="3601647" cy="2308324"/>
          </a:xfrm>
          <a:prstGeom prst="rect">
            <a:avLst/>
          </a:prstGeom>
          <a:noFill/>
          <a:effectLst>
            <a:outerShdw blurRad="25400" dist="25400" dir="5400000" algn="ctr" rotWithShape="0">
              <a:srgbClr val="FFC000"/>
            </a:outerShdw>
          </a:effectLst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200" dirty="0" smtClean="0">
                <a:ln/>
                <a:solidFill>
                  <a:srgbClr val="008000"/>
                </a:solidFill>
                <a:effectLst/>
              </a:rPr>
              <a:t>Но каждый ли хочет её прочитать?</a:t>
            </a:r>
            <a:endParaRPr lang="ru-RU" sz="6600" b="1" spc="200" dirty="0">
              <a:ln/>
              <a:solidFill>
                <a:srgbClr val="008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9111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dirty="0" smtClean="0"/>
              <a:t>Всё, что нас окружает, преподаёт уроки добра и любви в отношении к друг другу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4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1445</Words>
  <Application>Microsoft Office PowerPoint</Application>
  <PresentationFormat>Экран (4:3)</PresentationFormat>
  <Paragraphs>274</Paragraphs>
  <Slides>54</Slides>
  <Notes>17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Отношение </vt:lpstr>
      <vt:lpstr>Отношение </vt:lpstr>
      <vt:lpstr>Отношение </vt:lpstr>
      <vt:lpstr>Отношение </vt:lpstr>
      <vt:lpstr>Презентация PowerPoint</vt:lpstr>
      <vt:lpstr>Природа – это книга</vt:lpstr>
      <vt:lpstr>Презентация PowerPoint</vt:lpstr>
      <vt:lpstr>Но каждый ли хочет её прочитать?</vt:lpstr>
      <vt:lpstr>Всё, что нас окружает, преподаёт уроки добра и любви в отношении к друг другу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Отношение</dc:title>
  <dc:creator>Ольга</dc:creator>
  <cp:lastModifiedBy>Ольга</cp:lastModifiedBy>
  <cp:revision>40</cp:revision>
  <dcterms:created xsi:type="dcterms:W3CDTF">2013-10-08T21:11:57Z</dcterms:created>
  <dcterms:modified xsi:type="dcterms:W3CDTF">2020-04-14T23:04:41Z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4470964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