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23" r:id="rId2"/>
    <p:sldId id="318" r:id="rId3"/>
    <p:sldId id="290" r:id="rId4"/>
    <p:sldId id="268" r:id="rId5"/>
    <p:sldId id="291" r:id="rId6"/>
    <p:sldId id="314" r:id="rId7"/>
    <p:sldId id="293" r:id="rId8"/>
    <p:sldId id="294" r:id="rId9"/>
    <p:sldId id="297" r:id="rId10"/>
    <p:sldId id="296" r:id="rId11"/>
    <p:sldId id="298" r:id="rId12"/>
    <p:sldId id="271" r:id="rId13"/>
    <p:sldId id="302" r:id="rId14"/>
    <p:sldId id="319" r:id="rId15"/>
    <p:sldId id="308" r:id="rId16"/>
    <p:sldId id="305" r:id="rId17"/>
    <p:sldId id="299" r:id="rId18"/>
    <p:sldId id="266" r:id="rId19"/>
    <p:sldId id="272" r:id="rId20"/>
    <p:sldId id="275" r:id="rId21"/>
    <p:sldId id="321" r:id="rId22"/>
    <p:sldId id="300" r:id="rId23"/>
    <p:sldId id="317" r:id="rId24"/>
    <p:sldId id="320" r:id="rId25"/>
    <p:sldId id="301" r:id="rId26"/>
    <p:sldId id="303" r:id="rId27"/>
    <p:sldId id="304" r:id="rId28"/>
    <p:sldId id="31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544" autoAdjust="0"/>
    <p:restoredTop sz="94660"/>
  </p:normalViewPr>
  <p:slideViewPr>
    <p:cSldViewPr>
      <p:cViewPr varScale="1">
        <p:scale>
          <a:sx n="114" d="100"/>
          <a:sy n="114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71AAC1-8C13-4A47-8D54-4C8E1ADD03B3}" type="doc">
      <dgm:prSet loTypeId="urn:microsoft.com/office/officeart/2005/8/layout/process1" loCatId="process" qsTypeId="urn:microsoft.com/office/officeart/2005/8/quickstyle/simple3" qsCatId="simple" csTypeId="urn:microsoft.com/office/officeart/2005/8/colors/accent1_1" csCatId="accent1" phldr="1"/>
      <dgm:spPr/>
    </dgm:pt>
    <dgm:pt modelId="{61C97CBF-02C2-4FD9-853E-6F5E14CF07B7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Из </a:t>
          </a:r>
          <a:r>
            <a:rPr lang="ru-RU" sz="24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трудоизбыточных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стран с высокой безработицей и низкой заработной платой 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0B44FC3C-21D2-4D1D-A85E-DE16C0C620F6}" type="parTrans" cxnId="{5E599EEC-3F4C-4A0C-8BC7-99B4E5822D5E}">
      <dgm:prSet/>
      <dgm:spPr/>
      <dgm:t>
        <a:bodyPr/>
        <a:lstStyle/>
        <a:p>
          <a:endParaRPr lang="ru-RU" sz="2400"/>
        </a:p>
      </dgm:t>
    </dgm:pt>
    <dgm:pt modelId="{CB853842-1E17-4E11-B910-0D2044886CDC}" type="sibTrans" cxnId="{5E599EEC-3F4C-4A0C-8BC7-99B4E5822D5E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 sz="2400"/>
        </a:p>
      </dgm:t>
    </dgm:pt>
    <dgm:pt modelId="{30333ABF-C6E1-4E50-A240-E51E685F99F9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В страны с дефицитом трудовых ресурсов и высокой заработной платой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5438489-B8D5-4431-9BB0-75768B84F5B0}" type="parTrans" cxnId="{EF2B9198-2C90-4747-A7D6-A322D5EB5E04}">
      <dgm:prSet/>
      <dgm:spPr/>
      <dgm:t>
        <a:bodyPr/>
        <a:lstStyle/>
        <a:p>
          <a:endParaRPr lang="ru-RU" sz="2400"/>
        </a:p>
      </dgm:t>
    </dgm:pt>
    <dgm:pt modelId="{F5917D40-BC8B-4094-AAE1-344F4CF1261D}" type="sibTrans" cxnId="{EF2B9198-2C90-4747-A7D6-A322D5EB5E04}">
      <dgm:prSet/>
      <dgm:spPr/>
      <dgm:t>
        <a:bodyPr/>
        <a:lstStyle/>
        <a:p>
          <a:endParaRPr lang="ru-RU" sz="2400"/>
        </a:p>
      </dgm:t>
    </dgm:pt>
    <dgm:pt modelId="{4C3E77E6-701C-4F61-8CF5-9B5F7606EE7F}" type="pres">
      <dgm:prSet presAssocID="{B271AAC1-8C13-4A47-8D54-4C8E1ADD03B3}" presName="Name0" presStyleCnt="0">
        <dgm:presLayoutVars>
          <dgm:dir/>
          <dgm:resizeHandles val="exact"/>
        </dgm:presLayoutVars>
      </dgm:prSet>
      <dgm:spPr/>
    </dgm:pt>
    <dgm:pt modelId="{53030FD5-2171-43B0-891D-2CB8EE61FA24}" type="pres">
      <dgm:prSet presAssocID="{61C97CBF-02C2-4FD9-853E-6F5E14CF07B7}" presName="node" presStyleLbl="node1" presStyleIdx="0" presStyleCnt="2" custLinFactNeighborX="-14781" custLinFactNeighborY="-4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15BDC-6241-446C-9EB7-658DDA30506A}" type="pres">
      <dgm:prSet presAssocID="{CB853842-1E17-4E11-B910-0D2044886CDC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B00A042-859D-4C3E-8D30-BBFDB191B010}" type="pres">
      <dgm:prSet presAssocID="{CB853842-1E17-4E11-B910-0D2044886CDC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5B425FBF-F032-4C41-8BBA-F35C9885B913}" type="pres">
      <dgm:prSet presAssocID="{30333ABF-C6E1-4E50-A240-E51E685F99F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599EEC-3F4C-4A0C-8BC7-99B4E5822D5E}" srcId="{B271AAC1-8C13-4A47-8D54-4C8E1ADD03B3}" destId="{61C97CBF-02C2-4FD9-853E-6F5E14CF07B7}" srcOrd="0" destOrd="0" parTransId="{0B44FC3C-21D2-4D1D-A85E-DE16C0C620F6}" sibTransId="{CB853842-1E17-4E11-B910-0D2044886CDC}"/>
    <dgm:cxn modelId="{3B023DC2-CE84-4A82-93F5-BA03C30B4A74}" type="presOf" srcId="{CB853842-1E17-4E11-B910-0D2044886CDC}" destId="{EB00A042-859D-4C3E-8D30-BBFDB191B010}" srcOrd="1" destOrd="0" presId="urn:microsoft.com/office/officeart/2005/8/layout/process1"/>
    <dgm:cxn modelId="{CD8F88A5-C370-432A-B50F-37131448A93E}" type="presOf" srcId="{B271AAC1-8C13-4A47-8D54-4C8E1ADD03B3}" destId="{4C3E77E6-701C-4F61-8CF5-9B5F7606EE7F}" srcOrd="0" destOrd="0" presId="urn:microsoft.com/office/officeart/2005/8/layout/process1"/>
    <dgm:cxn modelId="{C6D15D34-52F6-4D02-9081-D235F7EDF28F}" type="presOf" srcId="{61C97CBF-02C2-4FD9-853E-6F5E14CF07B7}" destId="{53030FD5-2171-43B0-891D-2CB8EE61FA24}" srcOrd="0" destOrd="0" presId="urn:microsoft.com/office/officeart/2005/8/layout/process1"/>
    <dgm:cxn modelId="{667CDA8A-09A3-41F3-8B40-FABDF567B52A}" type="presOf" srcId="{30333ABF-C6E1-4E50-A240-E51E685F99F9}" destId="{5B425FBF-F032-4C41-8BBA-F35C9885B913}" srcOrd="0" destOrd="0" presId="urn:microsoft.com/office/officeart/2005/8/layout/process1"/>
    <dgm:cxn modelId="{1EC3361A-3B6F-4933-82BC-B9729101EBBB}" type="presOf" srcId="{CB853842-1E17-4E11-B910-0D2044886CDC}" destId="{E4115BDC-6241-446C-9EB7-658DDA30506A}" srcOrd="0" destOrd="0" presId="urn:microsoft.com/office/officeart/2005/8/layout/process1"/>
    <dgm:cxn modelId="{EF2B9198-2C90-4747-A7D6-A322D5EB5E04}" srcId="{B271AAC1-8C13-4A47-8D54-4C8E1ADD03B3}" destId="{30333ABF-C6E1-4E50-A240-E51E685F99F9}" srcOrd="1" destOrd="0" parTransId="{65438489-B8D5-4431-9BB0-75768B84F5B0}" sibTransId="{F5917D40-BC8B-4094-AAE1-344F4CF1261D}"/>
    <dgm:cxn modelId="{0E92A7B5-8241-416E-BA95-B6AAC9E30491}" type="presParOf" srcId="{4C3E77E6-701C-4F61-8CF5-9B5F7606EE7F}" destId="{53030FD5-2171-43B0-891D-2CB8EE61FA24}" srcOrd="0" destOrd="0" presId="urn:microsoft.com/office/officeart/2005/8/layout/process1"/>
    <dgm:cxn modelId="{BF01DFA9-BF80-430B-BFCF-947222890870}" type="presParOf" srcId="{4C3E77E6-701C-4F61-8CF5-9B5F7606EE7F}" destId="{E4115BDC-6241-446C-9EB7-658DDA30506A}" srcOrd="1" destOrd="0" presId="urn:microsoft.com/office/officeart/2005/8/layout/process1"/>
    <dgm:cxn modelId="{BD42839E-AC70-4A0B-98FD-F004BA7CD116}" type="presParOf" srcId="{E4115BDC-6241-446C-9EB7-658DDA30506A}" destId="{EB00A042-859D-4C3E-8D30-BBFDB191B010}" srcOrd="0" destOrd="0" presId="urn:microsoft.com/office/officeart/2005/8/layout/process1"/>
    <dgm:cxn modelId="{178A660C-F58E-4732-88C7-8DFF15E2A29A}" type="presParOf" srcId="{4C3E77E6-701C-4F61-8CF5-9B5F7606EE7F}" destId="{5B425FBF-F032-4C41-8BBA-F35C9885B91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CAEBFE-746C-4288-AEAA-2DD17E215BB9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FDB831-4728-49EA-A26C-69EB551A824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 ЦЕЛЯМ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51752392-63F6-4BFE-B0C9-2E65EAA52A9F}" type="parTrans" cxnId="{757308EF-BBA1-43A6-83F2-E08555C306FF}">
      <dgm:prSet/>
      <dgm:spPr/>
      <dgm:t>
        <a:bodyPr/>
        <a:lstStyle/>
        <a:p>
          <a:endParaRPr lang="ru-RU"/>
        </a:p>
      </dgm:t>
    </dgm:pt>
    <dgm:pt modelId="{B9CF2F70-4EDB-4565-B873-47EF9B4E2374}" type="sibTrans" cxnId="{757308EF-BBA1-43A6-83F2-E08555C306FF}">
      <dgm:prSet/>
      <dgm:spPr/>
      <dgm:t>
        <a:bodyPr/>
        <a:lstStyle/>
        <a:p>
          <a:endParaRPr lang="ru-RU"/>
        </a:p>
      </dgm:t>
    </dgm:pt>
    <dgm:pt modelId="{7C04BB86-59B4-4A5C-9A3F-1380D5F011A1}">
      <dgm:prSet phldrT="[Текст]" custT="1"/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Оздоровительный (рекреационный)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6D11FB8-1112-4C80-B62D-3AE338D525B3}" type="parTrans" cxnId="{261464EC-D7CB-43ED-B872-DD0B559CA26B}">
      <dgm:prSet/>
      <dgm:spPr/>
      <dgm:t>
        <a:bodyPr/>
        <a:lstStyle/>
        <a:p>
          <a:endParaRPr lang="ru-RU"/>
        </a:p>
      </dgm:t>
    </dgm:pt>
    <dgm:pt modelId="{1654C9F5-1C3B-4C09-BDF8-95E4306419E0}" type="sibTrans" cxnId="{261464EC-D7CB-43ED-B872-DD0B559CA26B}">
      <dgm:prSet/>
      <dgm:spPr/>
      <dgm:t>
        <a:bodyPr/>
        <a:lstStyle/>
        <a:p>
          <a:endParaRPr lang="ru-RU"/>
        </a:p>
      </dgm:t>
    </dgm:pt>
    <dgm:pt modelId="{B901ECC6-3461-4F72-B17F-CD9606EB013C}">
      <dgm:prSet phldrT="[Текст]" custT="1"/>
      <dgm:spPr/>
      <dgm:t>
        <a:bodyPr/>
        <a:lstStyle/>
        <a:p>
          <a:pPr>
            <a:lnSpc>
              <a:spcPct val="70000"/>
            </a:lnSpc>
            <a:spcAft>
              <a:spcPts val="0"/>
            </a:spcAft>
          </a:pP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Познавательный (экскурсионный)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8A9DA0C-162D-415D-9449-B0065E748662}" type="parTrans" cxnId="{7EA5572C-A263-4E8D-8570-20F406DB2D38}">
      <dgm:prSet/>
      <dgm:spPr/>
      <dgm:t>
        <a:bodyPr/>
        <a:lstStyle/>
        <a:p>
          <a:endParaRPr lang="ru-RU"/>
        </a:p>
      </dgm:t>
    </dgm:pt>
    <dgm:pt modelId="{D5B3DEAB-11BA-45BF-9BB7-89544DCC68AB}" type="sibTrans" cxnId="{7EA5572C-A263-4E8D-8570-20F406DB2D38}">
      <dgm:prSet/>
      <dgm:spPr/>
      <dgm:t>
        <a:bodyPr/>
        <a:lstStyle/>
        <a:p>
          <a:endParaRPr lang="ru-RU"/>
        </a:p>
      </dgm:t>
    </dgm:pt>
    <dgm:pt modelId="{F5842292-A1D2-4A53-9BA8-ED922163F6E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 СПОСОБАМ ПЕРЕДВИЖЕНИЯ</a:t>
          </a:r>
          <a:endParaRPr lang="ru-RU" sz="2000" b="1" dirty="0">
            <a:latin typeface="Cambria" pitchFamily="18" charset="0"/>
          </a:endParaRPr>
        </a:p>
      </dgm:t>
    </dgm:pt>
    <dgm:pt modelId="{0D124D0F-7388-4F5F-80A9-20298DC61BB2}" type="parTrans" cxnId="{3B7C7BD8-5CFB-4541-BD93-A94F9C4E0AE7}">
      <dgm:prSet/>
      <dgm:spPr/>
      <dgm:t>
        <a:bodyPr/>
        <a:lstStyle/>
        <a:p>
          <a:endParaRPr lang="ru-RU"/>
        </a:p>
      </dgm:t>
    </dgm:pt>
    <dgm:pt modelId="{02188FA4-C8A0-41D2-9237-83F8CF7F1EE0}" type="sibTrans" cxnId="{3B7C7BD8-5CFB-4541-BD93-A94F9C4E0AE7}">
      <dgm:prSet/>
      <dgm:spPr/>
      <dgm:t>
        <a:bodyPr/>
        <a:lstStyle/>
        <a:p>
          <a:endParaRPr lang="ru-RU"/>
        </a:p>
      </dgm:t>
    </dgm:pt>
    <dgm:pt modelId="{5021CF20-4146-42A2-86D0-190272DDF1E0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Автомобильный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3B38BCF-8DFF-4D0C-AC5D-A46836489B04}" type="parTrans" cxnId="{E609548B-577B-49E5-9553-ADAA31104A01}">
      <dgm:prSet/>
      <dgm:spPr/>
      <dgm:t>
        <a:bodyPr/>
        <a:lstStyle/>
        <a:p>
          <a:endParaRPr lang="ru-RU"/>
        </a:p>
      </dgm:t>
    </dgm:pt>
    <dgm:pt modelId="{F76C2ABB-9DBA-420E-A098-27CE84D43320}" type="sibTrans" cxnId="{E609548B-577B-49E5-9553-ADAA31104A01}">
      <dgm:prSet/>
      <dgm:spPr/>
      <dgm:t>
        <a:bodyPr/>
        <a:lstStyle/>
        <a:p>
          <a:endParaRPr lang="ru-RU"/>
        </a:p>
      </dgm:t>
    </dgm:pt>
    <dgm:pt modelId="{1FD9E518-F5CF-4AB4-BE1C-C6420A212FAF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Деловой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BEDE936-0C52-425D-AFB0-C8DB30CC320F}" type="parTrans" cxnId="{A1637820-0009-4AA2-8CBD-437541F6F829}">
      <dgm:prSet/>
      <dgm:spPr/>
      <dgm:t>
        <a:bodyPr/>
        <a:lstStyle/>
        <a:p>
          <a:endParaRPr lang="ru-RU"/>
        </a:p>
      </dgm:t>
    </dgm:pt>
    <dgm:pt modelId="{A89F0322-BF69-4370-9491-1F3E15EFF765}" type="sibTrans" cxnId="{A1637820-0009-4AA2-8CBD-437541F6F829}">
      <dgm:prSet/>
      <dgm:spPr/>
      <dgm:t>
        <a:bodyPr/>
        <a:lstStyle/>
        <a:p>
          <a:endParaRPr lang="ru-RU"/>
        </a:p>
      </dgm:t>
    </dgm:pt>
    <dgm:pt modelId="{855B348A-5868-4A1E-9481-8507AAB4068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Научный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14E69C3-636E-453C-A3C5-8D605BCCF3B0}" type="parTrans" cxnId="{812A5AE5-7DC3-4468-967B-7FB62727D3ED}">
      <dgm:prSet/>
      <dgm:spPr/>
      <dgm:t>
        <a:bodyPr/>
        <a:lstStyle/>
        <a:p>
          <a:endParaRPr lang="ru-RU"/>
        </a:p>
      </dgm:t>
    </dgm:pt>
    <dgm:pt modelId="{5250EBA6-75F6-48F3-95F2-088C993F3A6C}" type="sibTrans" cxnId="{812A5AE5-7DC3-4468-967B-7FB62727D3ED}">
      <dgm:prSet/>
      <dgm:spPr/>
      <dgm:t>
        <a:bodyPr/>
        <a:lstStyle/>
        <a:p>
          <a:endParaRPr lang="ru-RU"/>
        </a:p>
      </dgm:t>
    </dgm:pt>
    <dgm:pt modelId="{41B4D980-0ECF-49A8-924C-1ACC78E0DFA6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Экстремальный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97851D9-696C-4A80-A485-AF6F5715FB97}" type="parTrans" cxnId="{AB6E99AA-29AE-4C05-9E05-BAFB9ECEA74A}">
      <dgm:prSet/>
      <dgm:spPr/>
      <dgm:t>
        <a:bodyPr/>
        <a:lstStyle/>
        <a:p>
          <a:endParaRPr lang="ru-RU"/>
        </a:p>
      </dgm:t>
    </dgm:pt>
    <dgm:pt modelId="{6B96903F-2D1A-4D09-B561-59FB11C82562}" type="sibTrans" cxnId="{AB6E99AA-29AE-4C05-9E05-BAFB9ECEA74A}">
      <dgm:prSet/>
      <dgm:spPr/>
      <dgm:t>
        <a:bodyPr/>
        <a:lstStyle/>
        <a:p>
          <a:endParaRPr lang="ru-RU"/>
        </a:p>
      </dgm:t>
    </dgm:pt>
    <dgm:pt modelId="{E83C7F2E-203C-42E5-90BE-C60F7FFE5D4F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Железнодорожный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BBA9E7B1-A0B4-4009-9835-FF4BA9FE2CDF}" type="parTrans" cxnId="{A4387BD8-DADC-4631-866B-F5A1F48A2E2F}">
      <dgm:prSet/>
      <dgm:spPr/>
      <dgm:t>
        <a:bodyPr/>
        <a:lstStyle/>
        <a:p>
          <a:endParaRPr lang="ru-RU"/>
        </a:p>
      </dgm:t>
    </dgm:pt>
    <dgm:pt modelId="{46EDE4D2-C772-4D57-97D8-57DFEC3219B9}" type="sibTrans" cxnId="{A4387BD8-DADC-4631-866B-F5A1F48A2E2F}">
      <dgm:prSet/>
      <dgm:spPr/>
      <dgm:t>
        <a:bodyPr/>
        <a:lstStyle/>
        <a:p>
          <a:endParaRPr lang="ru-RU"/>
        </a:p>
      </dgm:t>
    </dgm:pt>
    <dgm:pt modelId="{FE253278-C4B5-4CCF-8640-146F57B1733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Морской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215E444-8A8C-40F1-A153-FC3A59B74ACA}" type="parTrans" cxnId="{7D6EC678-D627-4B32-848D-622493A67FB6}">
      <dgm:prSet/>
      <dgm:spPr/>
      <dgm:t>
        <a:bodyPr/>
        <a:lstStyle/>
        <a:p>
          <a:endParaRPr lang="ru-RU"/>
        </a:p>
      </dgm:t>
    </dgm:pt>
    <dgm:pt modelId="{B0B33101-99A1-4EA6-8EEB-76B48553B808}" type="sibTrans" cxnId="{7D6EC678-D627-4B32-848D-622493A67FB6}">
      <dgm:prSet/>
      <dgm:spPr/>
      <dgm:t>
        <a:bodyPr/>
        <a:lstStyle/>
        <a:p>
          <a:endParaRPr lang="ru-RU"/>
        </a:p>
      </dgm:t>
    </dgm:pt>
    <dgm:pt modelId="{CCC3E04F-905F-4C47-AA88-520927D97BB5}">
      <dgm:prSet phldrT="[Текст]" custT="1"/>
      <dgm:spPr/>
      <dgm:t>
        <a:bodyPr/>
        <a:lstStyle/>
        <a:p>
          <a:r>
            <a:rPr lang="ru-RU" sz="2400" b="1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Авиационный</a:t>
          </a:r>
          <a:endParaRPr lang="ru-RU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06151DC-3A86-4DB0-BA48-7466D07E9D81}" type="parTrans" cxnId="{97943522-0094-4108-AD44-7105F0B45F3F}">
      <dgm:prSet/>
      <dgm:spPr/>
      <dgm:t>
        <a:bodyPr/>
        <a:lstStyle/>
        <a:p>
          <a:endParaRPr lang="ru-RU"/>
        </a:p>
      </dgm:t>
    </dgm:pt>
    <dgm:pt modelId="{65D421C0-7679-4761-9122-773FE3270E7C}" type="sibTrans" cxnId="{97943522-0094-4108-AD44-7105F0B45F3F}">
      <dgm:prSet/>
      <dgm:spPr/>
      <dgm:t>
        <a:bodyPr/>
        <a:lstStyle/>
        <a:p>
          <a:endParaRPr lang="ru-RU"/>
        </a:p>
      </dgm:t>
    </dgm:pt>
    <dgm:pt modelId="{3C45531A-5C93-483F-896B-10D6D0774B4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Речной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21A7618-286B-4E0C-99C0-2C9F0FCB2D5A}" type="parTrans" cxnId="{87981266-AC43-41AE-9A17-BB7065FA215E}">
      <dgm:prSet/>
      <dgm:spPr/>
      <dgm:t>
        <a:bodyPr/>
        <a:lstStyle/>
        <a:p>
          <a:endParaRPr lang="ru-RU"/>
        </a:p>
      </dgm:t>
    </dgm:pt>
    <dgm:pt modelId="{7A58C1AE-A874-4E11-943C-F1ACDC06BFE8}" type="sibTrans" cxnId="{87981266-AC43-41AE-9A17-BB7065FA215E}">
      <dgm:prSet/>
      <dgm:spPr/>
      <dgm:t>
        <a:bodyPr/>
        <a:lstStyle/>
        <a:p>
          <a:endParaRPr lang="ru-RU"/>
        </a:p>
      </dgm:t>
    </dgm:pt>
    <dgm:pt modelId="{DE01E456-4BA8-4E25-BF3B-2E7043788C91}">
      <dgm:prSet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Религиозный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CE1CBB-3DC6-4C64-92A8-4FEA1B6AC59E}" type="parTrans" cxnId="{D2FC266B-493B-45DC-870E-01BDF601BE46}">
      <dgm:prSet/>
      <dgm:spPr/>
      <dgm:t>
        <a:bodyPr/>
        <a:lstStyle/>
        <a:p>
          <a:endParaRPr lang="ru-RU"/>
        </a:p>
      </dgm:t>
    </dgm:pt>
    <dgm:pt modelId="{C42C8615-384B-4D7E-A19C-716B3202270F}" type="sibTrans" cxnId="{D2FC266B-493B-45DC-870E-01BDF601BE46}">
      <dgm:prSet/>
      <dgm:spPr/>
      <dgm:t>
        <a:bodyPr/>
        <a:lstStyle/>
        <a:p>
          <a:endParaRPr lang="ru-RU"/>
        </a:p>
      </dgm:t>
    </dgm:pt>
    <dgm:pt modelId="{8E536784-6D55-4337-8EF4-551105722814}" type="pres">
      <dgm:prSet presAssocID="{0DCAEBFE-746C-4288-AEAA-2DD17E215B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8FE97C-D173-4BDD-A58C-1A5A6C5F3926}" type="pres">
      <dgm:prSet presAssocID="{A7FDB831-4728-49EA-A26C-69EB551A8249}" presName="root" presStyleCnt="0"/>
      <dgm:spPr/>
      <dgm:t>
        <a:bodyPr/>
        <a:lstStyle/>
        <a:p>
          <a:endParaRPr lang="ru-RU"/>
        </a:p>
      </dgm:t>
    </dgm:pt>
    <dgm:pt modelId="{4402929E-E068-43EE-9074-476042C4C0F7}" type="pres">
      <dgm:prSet presAssocID="{A7FDB831-4728-49EA-A26C-69EB551A8249}" presName="rootComposite" presStyleCnt="0"/>
      <dgm:spPr/>
      <dgm:t>
        <a:bodyPr/>
        <a:lstStyle/>
        <a:p>
          <a:endParaRPr lang="ru-RU"/>
        </a:p>
      </dgm:t>
    </dgm:pt>
    <dgm:pt modelId="{776CB255-EED0-4723-88BF-7124ADF925DB}" type="pres">
      <dgm:prSet presAssocID="{A7FDB831-4728-49EA-A26C-69EB551A8249}" presName="rootText" presStyleLbl="node1" presStyleIdx="0" presStyleCnt="2" custScaleX="511098"/>
      <dgm:spPr/>
      <dgm:t>
        <a:bodyPr/>
        <a:lstStyle/>
        <a:p>
          <a:endParaRPr lang="ru-RU"/>
        </a:p>
      </dgm:t>
    </dgm:pt>
    <dgm:pt modelId="{C29BB24D-854F-4A50-90FC-E7092DB0401A}" type="pres">
      <dgm:prSet presAssocID="{A7FDB831-4728-49EA-A26C-69EB551A8249}" presName="rootConnector" presStyleLbl="node1" presStyleIdx="0" presStyleCnt="2"/>
      <dgm:spPr/>
      <dgm:t>
        <a:bodyPr/>
        <a:lstStyle/>
        <a:p>
          <a:endParaRPr lang="ru-RU"/>
        </a:p>
      </dgm:t>
    </dgm:pt>
    <dgm:pt modelId="{00AA67D4-3762-4B81-B76A-F5C0C23378D8}" type="pres">
      <dgm:prSet presAssocID="{A7FDB831-4728-49EA-A26C-69EB551A8249}" presName="childShape" presStyleCnt="0"/>
      <dgm:spPr/>
      <dgm:t>
        <a:bodyPr/>
        <a:lstStyle/>
        <a:p>
          <a:endParaRPr lang="ru-RU"/>
        </a:p>
      </dgm:t>
    </dgm:pt>
    <dgm:pt modelId="{FF2A96B5-0A92-41C5-9C28-63CA67809C6B}" type="pres">
      <dgm:prSet presAssocID="{D6D11FB8-1112-4C80-B62D-3AE338D525B3}" presName="Name13" presStyleLbl="parChTrans1D2" presStyleIdx="0" presStyleCnt="11"/>
      <dgm:spPr/>
      <dgm:t>
        <a:bodyPr/>
        <a:lstStyle/>
        <a:p>
          <a:endParaRPr lang="ru-RU"/>
        </a:p>
      </dgm:t>
    </dgm:pt>
    <dgm:pt modelId="{60DD930D-B635-48AA-9ADE-C9EDB6984DD0}" type="pres">
      <dgm:prSet presAssocID="{7C04BB86-59B4-4A5C-9A3F-1380D5F011A1}" presName="childText" presStyleLbl="bgAcc1" presStyleIdx="0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7D837-1053-4C55-A000-E392195D6EA5}" type="pres">
      <dgm:prSet presAssocID="{A8A9DA0C-162D-415D-9449-B0065E748662}" presName="Name13" presStyleLbl="parChTrans1D2" presStyleIdx="1" presStyleCnt="11"/>
      <dgm:spPr/>
      <dgm:t>
        <a:bodyPr/>
        <a:lstStyle/>
        <a:p>
          <a:endParaRPr lang="ru-RU"/>
        </a:p>
      </dgm:t>
    </dgm:pt>
    <dgm:pt modelId="{B5375712-5E2B-47F1-8830-0AB97D4DB4C0}" type="pres">
      <dgm:prSet presAssocID="{B901ECC6-3461-4F72-B17F-CD9606EB013C}" presName="childText" presStyleLbl="bgAcc1" presStyleIdx="1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6F8B5-A6AE-4D6E-8614-AFA7E6A7E4FE}" type="pres">
      <dgm:prSet presAssocID="{FBEDE936-0C52-425D-AFB0-C8DB30CC320F}" presName="Name13" presStyleLbl="parChTrans1D2" presStyleIdx="2" presStyleCnt="11"/>
      <dgm:spPr/>
      <dgm:t>
        <a:bodyPr/>
        <a:lstStyle/>
        <a:p>
          <a:endParaRPr lang="ru-RU"/>
        </a:p>
      </dgm:t>
    </dgm:pt>
    <dgm:pt modelId="{39960386-74F7-4E14-B2A4-2F73E8C8013C}" type="pres">
      <dgm:prSet presAssocID="{1FD9E518-F5CF-4AB4-BE1C-C6420A212FAF}" presName="childText" presStyleLbl="bgAcc1" presStyleIdx="2" presStyleCnt="11" custScaleX="434157" custScaleY="87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30FF7-D49B-42E1-8A71-556013D9C2F9}" type="pres">
      <dgm:prSet presAssocID="{814E69C3-636E-453C-A3C5-8D605BCCF3B0}" presName="Name13" presStyleLbl="parChTrans1D2" presStyleIdx="3" presStyleCnt="11"/>
      <dgm:spPr/>
      <dgm:t>
        <a:bodyPr/>
        <a:lstStyle/>
        <a:p>
          <a:endParaRPr lang="ru-RU"/>
        </a:p>
      </dgm:t>
    </dgm:pt>
    <dgm:pt modelId="{BA7DDD27-5226-4D97-A6B8-710E3C5E3E6B}" type="pres">
      <dgm:prSet presAssocID="{855B348A-5868-4A1E-9481-8507AAB40689}" presName="childText" presStyleLbl="bgAcc1" presStyleIdx="3" presStyleCnt="11" custScaleX="434157" custScaleY="7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E6D9A-58A4-48E5-84FD-D08567516A37}" type="pres">
      <dgm:prSet presAssocID="{797851D9-696C-4A80-A485-AF6F5715FB97}" presName="Name13" presStyleLbl="parChTrans1D2" presStyleIdx="4" presStyleCnt="11"/>
      <dgm:spPr/>
      <dgm:t>
        <a:bodyPr/>
        <a:lstStyle/>
        <a:p>
          <a:endParaRPr lang="ru-RU"/>
        </a:p>
      </dgm:t>
    </dgm:pt>
    <dgm:pt modelId="{47BB9DC8-1D21-4200-8EB1-8CB29ED9DB59}" type="pres">
      <dgm:prSet presAssocID="{41B4D980-0ECF-49A8-924C-1ACC78E0DFA6}" presName="childText" presStyleLbl="bgAcc1" presStyleIdx="4" presStyleCnt="11" custScaleX="434157" custScaleY="87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B145F6-7E8C-40DC-A1E1-1D35EA1C9A25}" type="pres">
      <dgm:prSet presAssocID="{F6CE1CBB-3DC6-4C64-92A8-4FEA1B6AC59E}" presName="Name13" presStyleLbl="parChTrans1D2" presStyleIdx="5" presStyleCnt="11"/>
      <dgm:spPr/>
      <dgm:t>
        <a:bodyPr/>
        <a:lstStyle/>
        <a:p>
          <a:endParaRPr lang="ru-RU"/>
        </a:p>
      </dgm:t>
    </dgm:pt>
    <dgm:pt modelId="{73545861-5349-45B8-91E2-83B2571C7D0E}" type="pres">
      <dgm:prSet presAssocID="{DE01E456-4BA8-4E25-BF3B-2E7043788C91}" presName="childText" presStyleLbl="bgAcc1" presStyleIdx="5" presStyleCnt="11" custScaleX="432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80876-334E-455A-B2E4-54F1CADB0CA9}" type="pres">
      <dgm:prSet presAssocID="{F5842292-A1D2-4A53-9BA8-ED922163F6E3}" presName="root" presStyleCnt="0"/>
      <dgm:spPr/>
      <dgm:t>
        <a:bodyPr/>
        <a:lstStyle/>
        <a:p>
          <a:endParaRPr lang="ru-RU"/>
        </a:p>
      </dgm:t>
    </dgm:pt>
    <dgm:pt modelId="{F39B06E8-D857-448D-B484-9D3D609B37B3}" type="pres">
      <dgm:prSet presAssocID="{F5842292-A1D2-4A53-9BA8-ED922163F6E3}" presName="rootComposite" presStyleCnt="0"/>
      <dgm:spPr/>
      <dgm:t>
        <a:bodyPr/>
        <a:lstStyle/>
        <a:p>
          <a:endParaRPr lang="ru-RU"/>
        </a:p>
      </dgm:t>
    </dgm:pt>
    <dgm:pt modelId="{15BDA39D-A398-47A7-92E4-E0F1164D320E}" type="pres">
      <dgm:prSet presAssocID="{F5842292-A1D2-4A53-9BA8-ED922163F6E3}" presName="rootText" presStyleLbl="node1" presStyleIdx="1" presStyleCnt="2" custScaleX="511098"/>
      <dgm:spPr/>
      <dgm:t>
        <a:bodyPr/>
        <a:lstStyle/>
        <a:p>
          <a:endParaRPr lang="ru-RU"/>
        </a:p>
      </dgm:t>
    </dgm:pt>
    <dgm:pt modelId="{DB07E5D8-40A4-4133-9EB5-66205A9AF75E}" type="pres">
      <dgm:prSet presAssocID="{F5842292-A1D2-4A53-9BA8-ED922163F6E3}" presName="rootConnector" presStyleLbl="node1" presStyleIdx="1" presStyleCnt="2"/>
      <dgm:spPr/>
      <dgm:t>
        <a:bodyPr/>
        <a:lstStyle/>
        <a:p>
          <a:endParaRPr lang="ru-RU"/>
        </a:p>
      </dgm:t>
    </dgm:pt>
    <dgm:pt modelId="{6CDDAFA9-22E8-4C58-AB97-56E3668E8635}" type="pres">
      <dgm:prSet presAssocID="{F5842292-A1D2-4A53-9BA8-ED922163F6E3}" presName="childShape" presStyleCnt="0"/>
      <dgm:spPr/>
      <dgm:t>
        <a:bodyPr/>
        <a:lstStyle/>
        <a:p>
          <a:endParaRPr lang="ru-RU"/>
        </a:p>
      </dgm:t>
    </dgm:pt>
    <dgm:pt modelId="{18E05DFB-EDA0-4DC2-AC16-1C3BDA4C4284}" type="pres">
      <dgm:prSet presAssocID="{93B38BCF-8DFF-4D0C-AC5D-A46836489B04}" presName="Name13" presStyleLbl="parChTrans1D2" presStyleIdx="6" presStyleCnt="11"/>
      <dgm:spPr/>
      <dgm:t>
        <a:bodyPr/>
        <a:lstStyle/>
        <a:p>
          <a:endParaRPr lang="ru-RU"/>
        </a:p>
      </dgm:t>
    </dgm:pt>
    <dgm:pt modelId="{4CF3EFB0-EE5A-47E9-AB4D-3F8396DC08FE}" type="pres">
      <dgm:prSet presAssocID="{5021CF20-4146-42A2-86D0-190272DDF1E0}" presName="childText" presStyleLbl="bgAcc1" presStyleIdx="6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7E6DB-6116-4403-8F57-767AD34728B9}" type="pres">
      <dgm:prSet presAssocID="{BBA9E7B1-A0B4-4009-9835-FF4BA9FE2CDF}" presName="Name13" presStyleLbl="parChTrans1D2" presStyleIdx="7" presStyleCnt="11"/>
      <dgm:spPr/>
      <dgm:t>
        <a:bodyPr/>
        <a:lstStyle/>
        <a:p>
          <a:endParaRPr lang="ru-RU"/>
        </a:p>
      </dgm:t>
    </dgm:pt>
    <dgm:pt modelId="{5509E0B1-A1C1-4BCF-9FF4-0D35342D5B77}" type="pres">
      <dgm:prSet presAssocID="{E83C7F2E-203C-42E5-90BE-C60F7FFE5D4F}" presName="childText" presStyleLbl="bgAcc1" presStyleIdx="7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D1296-BF0A-43FB-8F5A-CDD513FF364C}" type="pres">
      <dgm:prSet presAssocID="{A215E444-8A8C-40F1-A153-FC3A59B74ACA}" presName="Name13" presStyleLbl="parChTrans1D2" presStyleIdx="8" presStyleCnt="11"/>
      <dgm:spPr/>
      <dgm:t>
        <a:bodyPr/>
        <a:lstStyle/>
        <a:p>
          <a:endParaRPr lang="ru-RU"/>
        </a:p>
      </dgm:t>
    </dgm:pt>
    <dgm:pt modelId="{B6A931BA-C129-4B7F-93B6-35017C3C02DC}" type="pres">
      <dgm:prSet presAssocID="{FE253278-C4B5-4CCF-8640-146F57B17335}" presName="childText" presStyleLbl="bgAcc1" presStyleIdx="8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C3F18-D1A4-4FF5-AE58-9A7306C5C18A}" type="pres">
      <dgm:prSet presAssocID="{906151DC-3A86-4DB0-BA48-7466D07E9D81}" presName="Name13" presStyleLbl="parChTrans1D2" presStyleIdx="9" presStyleCnt="11"/>
      <dgm:spPr/>
      <dgm:t>
        <a:bodyPr/>
        <a:lstStyle/>
        <a:p>
          <a:endParaRPr lang="ru-RU"/>
        </a:p>
      </dgm:t>
    </dgm:pt>
    <dgm:pt modelId="{C2F392F7-5716-4E72-9C40-0B6AE8EBE78E}" type="pres">
      <dgm:prSet presAssocID="{CCC3E04F-905F-4C47-AA88-520927D97BB5}" presName="childText" presStyleLbl="bgAcc1" presStyleIdx="9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84559-9D59-48F3-B70E-58F4AAC30108}" type="pres">
      <dgm:prSet presAssocID="{821A7618-286B-4E0C-99C0-2C9F0FCB2D5A}" presName="Name13" presStyleLbl="parChTrans1D2" presStyleIdx="10" presStyleCnt="11"/>
      <dgm:spPr/>
      <dgm:t>
        <a:bodyPr/>
        <a:lstStyle/>
        <a:p>
          <a:endParaRPr lang="ru-RU"/>
        </a:p>
      </dgm:t>
    </dgm:pt>
    <dgm:pt modelId="{624215FC-8BC6-43D2-91FC-728A3A879BCA}" type="pres">
      <dgm:prSet presAssocID="{3C45531A-5C93-483F-896B-10D6D0774B45}" presName="childText" presStyleLbl="bgAcc1" presStyleIdx="10" presStyleCnt="11" custScaleX="434157" custScaleY="140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3259A9-1AB1-42AA-B42B-485B35B52CF2}" type="presOf" srcId="{821A7618-286B-4E0C-99C0-2C9F0FCB2D5A}" destId="{F4B84559-9D59-48F3-B70E-58F4AAC30108}" srcOrd="0" destOrd="0" presId="urn:microsoft.com/office/officeart/2005/8/layout/hierarchy3"/>
    <dgm:cxn modelId="{CB83A93E-9040-4FA1-B1C0-EB364C0CD23D}" type="presOf" srcId="{BBA9E7B1-A0B4-4009-9835-FF4BA9FE2CDF}" destId="{8F57E6DB-6116-4403-8F57-767AD34728B9}" srcOrd="0" destOrd="0" presId="urn:microsoft.com/office/officeart/2005/8/layout/hierarchy3"/>
    <dgm:cxn modelId="{086FE7D8-1364-4002-AF21-C7920BE63984}" type="presOf" srcId="{DE01E456-4BA8-4E25-BF3B-2E7043788C91}" destId="{73545861-5349-45B8-91E2-83B2571C7D0E}" srcOrd="0" destOrd="0" presId="urn:microsoft.com/office/officeart/2005/8/layout/hierarchy3"/>
    <dgm:cxn modelId="{209A512F-7741-4BEE-92A8-E31A226EA8A4}" type="presOf" srcId="{41B4D980-0ECF-49A8-924C-1ACC78E0DFA6}" destId="{47BB9DC8-1D21-4200-8EB1-8CB29ED9DB59}" srcOrd="0" destOrd="0" presId="urn:microsoft.com/office/officeart/2005/8/layout/hierarchy3"/>
    <dgm:cxn modelId="{A1637820-0009-4AA2-8CBD-437541F6F829}" srcId="{A7FDB831-4728-49EA-A26C-69EB551A8249}" destId="{1FD9E518-F5CF-4AB4-BE1C-C6420A212FAF}" srcOrd="2" destOrd="0" parTransId="{FBEDE936-0C52-425D-AFB0-C8DB30CC320F}" sibTransId="{A89F0322-BF69-4370-9491-1F3E15EFF765}"/>
    <dgm:cxn modelId="{FAC5F790-572E-456E-BA0F-2B2D494BBC6F}" type="presOf" srcId="{814E69C3-636E-453C-A3C5-8D605BCCF3B0}" destId="{C6630FF7-D49B-42E1-8A71-556013D9C2F9}" srcOrd="0" destOrd="0" presId="urn:microsoft.com/office/officeart/2005/8/layout/hierarchy3"/>
    <dgm:cxn modelId="{C602A749-068B-48CD-81BC-923A79F07596}" type="presOf" srcId="{E83C7F2E-203C-42E5-90BE-C60F7FFE5D4F}" destId="{5509E0B1-A1C1-4BCF-9FF4-0D35342D5B77}" srcOrd="0" destOrd="0" presId="urn:microsoft.com/office/officeart/2005/8/layout/hierarchy3"/>
    <dgm:cxn modelId="{7EA5572C-A263-4E8D-8570-20F406DB2D38}" srcId="{A7FDB831-4728-49EA-A26C-69EB551A8249}" destId="{B901ECC6-3461-4F72-B17F-CD9606EB013C}" srcOrd="1" destOrd="0" parTransId="{A8A9DA0C-162D-415D-9449-B0065E748662}" sibTransId="{D5B3DEAB-11BA-45BF-9BB7-89544DCC68AB}"/>
    <dgm:cxn modelId="{A4387BD8-DADC-4631-866B-F5A1F48A2E2F}" srcId="{F5842292-A1D2-4A53-9BA8-ED922163F6E3}" destId="{E83C7F2E-203C-42E5-90BE-C60F7FFE5D4F}" srcOrd="1" destOrd="0" parTransId="{BBA9E7B1-A0B4-4009-9835-FF4BA9FE2CDF}" sibTransId="{46EDE4D2-C772-4D57-97D8-57DFEC3219B9}"/>
    <dgm:cxn modelId="{8E0922F1-4CA2-408C-AF48-36CE4D5F1F35}" type="presOf" srcId="{CCC3E04F-905F-4C47-AA88-520927D97BB5}" destId="{C2F392F7-5716-4E72-9C40-0B6AE8EBE78E}" srcOrd="0" destOrd="0" presId="urn:microsoft.com/office/officeart/2005/8/layout/hierarchy3"/>
    <dgm:cxn modelId="{1C430996-7A08-4607-BB27-26B14A5CCCEE}" type="presOf" srcId="{A7FDB831-4728-49EA-A26C-69EB551A8249}" destId="{C29BB24D-854F-4A50-90FC-E7092DB0401A}" srcOrd="1" destOrd="0" presId="urn:microsoft.com/office/officeart/2005/8/layout/hierarchy3"/>
    <dgm:cxn modelId="{39CA2FEE-CB1F-401B-9077-82B0659CA17A}" type="presOf" srcId="{B901ECC6-3461-4F72-B17F-CD9606EB013C}" destId="{B5375712-5E2B-47F1-8830-0AB97D4DB4C0}" srcOrd="0" destOrd="0" presId="urn:microsoft.com/office/officeart/2005/8/layout/hierarchy3"/>
    <dgm:cxn modelId="{25BD627F-0858-4BA3-9CD9-1D784E66693D}" type="presOf" srcId="{1FD9E518-F5CF-4AB4-BE1C-C6420A212FAF}" destId="{39960386-74F7-4E14-B2A4-2F73E8C8013C}" srcOrd="0" destOrd="0" presId="urn:microsoft.com/office/officeart/2005/8/layout/hierarchy3"/>
    <dgm:cxn modelId="{87981266-AC43-41AE-9A17-BB7065FA215E}" srcId="{F5842292-A1D2-4A53-9BA8-ED922163F6E3}" destId="{3C45531A-5C93-483F-896B-10D6D0774B45}" srcOrd="4" destOrd="0" parTransId="{821A7618-286B-4E0C-99C0-2C9F0FCB2D5A}" sibTransId="{7A58C1AE-A874-4E11-943C-F1ACDC06BFE8}"/>
    <dgm:cxn modelId="{A8AE8863-38BE-4413-8858-8E57A02E24F5}" type="presOf" srcId="{797851D9-696C-4A80-A485-AF6F5715FB97}" destId="{572E6D9A-58A4-48E5-84FD-D08567516A37}" srcOrd="0" destOrd="0" presId="urn:microsoft.com/office/officeart/2005/8/layout/hierarchy3"/>
    <dgm:cxn modelId="{AB6E99AA-29AE-4C05-9E05-BAFB9ECEA74A}" srcId="{A7FDB831-4728-49EA-A26C-69EB551A8249}" destId="{41B4D980-0ECF-49A8-924C-1ACC78E0DFA6}" srcOrd="4" destOrd="0" parTransId="{797851D9-696C-4A80-A485-AF6F5715FB97}" sibTransId="{6B96903F-2D1A-4D09-B561-59FB11C82562}"/>
    <dgm:cxn modelId="{E609548B-577B-49E5-9553-ADAA31104A01}" srcId="{F5842292-A1D2-4A53-9BA8-ED922163F6E3}" destId="{5021CF20-4146-42A2-86D0-190272DDF1E0}" srcOrd="0" destOrd="0" parTransId="{93B38BCF-8DFF-4D0C-AC5D-A46836489B04}" sibTransId="{F76C2ABB-9DBA-420E-A098-27CE84D43320}"/>
    <dgm:cxn modelId="{4E494C19-D2C5-4B2C-BC12-CFBF25FFDB53}" type="presOf" srcId="{FBEDE936-0C52-425D-AFB0-C8DB30CC320F}" destId="{CF66F8B5-A6AE-4D6E-8614-AFA7E6A7E4FE}" srcOrd="0" destOrd="0" presId="urn:microsoft.com/office/officeart/2005/8/layout/hierarchy3"/>
    <dgm:cxn modelId="{B6AEE925-D6E1-46FC-A598-62544C955249}" type="presOf" srcId="{A215E444-8A8C-40F1-A153-FC3A59B74ACA}" destId="{E2FD1296-BF0A-43FB-8F5A-CDD513FF364C}" srcOrd="0" destOrd="0" presId="urn:microsoft.com/office/officeart/2005/8/layout/hierarchy3"/>
    <dgm:cxn modelId="{907EF604-2924-4BA3-8C4E-D7ABCB26C22C}" type="presOf" srcId="{0DCAEBFE-746C-4288-AEAA-2DD17E215BB9}" destId="{8E536784-6D55-4337-8EF4-551105722814}" srcOrd="0" destOrd="0" presId="urn:microsoft.com/office/officeart/2005/8/layout/hierarchy3"/>
    <dgm:cxn modelId="{3EFFD237-DF3D-4500-9D80-46CD56BE57D2}" type="presOf" srcId="{906151DC-3A86-4DB0-BA48-7466D07E9D81}" destId="{BDDC3F18-D1A4-4FF5-AE58-9A7306C5C18A}" srcOrd="0" destOrd="0" presId="urn:microsoft.com/office/officeart/2005/8/layout/hierarchy3"/>
    <dgm:cxn modelId="{3B7C7BD8-5CFB-4541-BD93-A94F9C4E0AE7}" srcId="{0DCAEBFE-746C-4288-AEAA-2DD17E215BB9}" destId="{F5842292-A1D2-4A53-9BA8-ED922163F6E3}" srcOrd="1" destOrd="0" parTransId="{0D124D0F-7388-4F5F-80A9-20298DC61BB2}" sibTransId="{02188FA4-C8A0-41D2-9237-83F8CF7F1EE0}"/>
    <dgm:cxn modelId="{46DB2EAB-EDC0-4952-AA6D-11CAD509D526}" type="presOf" srcId="{FE253278-C4B5-4CCF-8640-146F57B17335}" destId="{B6A931BA-C129-4B7F-93B6-35017C3C02DC}" srcOrd="0" destOrd="0" presId="urn:microsoft.com/office/officeart/2005/8/layout/hierarchy3"/>
    <dgm:cxn modelId="{E916D9AB-118B-48C0-B9AF-5D3793D06611}" type="presOf" srcId="{D6D11FB8-1112-4C80-B62D-3AE338D525B3}" destId="{FF2A96B5-0A92-41C5-9C28-63CA67809C6B}" srcOrd="0" destOrd="0" presId="urn:microsoft.com/office/officeart/2005/8/layout/hierarchy3"/>
    <dgm:cxn modelId="{812A5AE5-7DC3-4468-967B-7FB62727D3ED}" srcId="{A7FDB831-4728-49EA-A26C-69EB551A8249}" destId="{855B348A-5868-4A1E-9481-8507AAB40689}" srcOrd="3" destOrd="0" parTransId="{814E69C3-636E-453C-A3C5-8D605BCCF3B0}" sibTransId="{5250EBA6-75F6-48F3-95F2-088C993F3A6C}"/>
    <dgm:cxn modelId="{4817C1E1-3F20-4C96-AEAE-2982A52DAE0F}" type="presOf" srcId="{A8A9DA0C-162D-415D-9449-B0065E748662}" destId="{AE57D837-1053-4C55-A000-E392195D6EA5}" srcOrd="0" destOrd="0" presId="urn:microsoft.com/office/officeart/2005/8/layout/hierarchy3"/>
    <dgm:cxn modelId="{2B0A1A67-D6D4-4DED-A083-F5DAA7E839DF}" type="presOf" srcId="{F5842292-A1D2-4A53-9BA8-ED922163F6E3}" destId="{DB07E5D8-40A4-4133-9EB5-66205A9AF75E}" srcOrd="1" destOrd="0" presId="urn:microsoft.com/office/officeart/2005/8/layout/hierarchy3"/>
    <dgm:cxn modelId="{7D6EC678-D627-4B32-848D-622493A67FB6}" srcId="{F5842292-A1D2-4A53-9BA8-ED922163F6E3}" destId="{FE253278-C4B5-4CCF-8640-146F57B17335}" srcOrd="2" destOrd="0" parTransId="{A215E444-8A8C-40F1-A153-FC3A59B74ACA}" sibTransId="{B0B33101-99A1-4EA6-8EEB-76B48553B808}"/>
    <dgm:cxn modelId="{261464EC-D7CB-43ED-B872-DD0B559CA26B}" srcId="{A7FDB831-4728-49EA-A26C-69EB551A8249}" destId="{7C04BB86-59B4-4A5C-9A3F-1380D5F011A1}" srcOrd="0" destOrd="0" parTransId="{D6D11FB8-1112-4C80-B62D-3AE338D525B3}" sibTransId="{1654C9F5-1C3B-4C09-BDF8-95E4306419E0}"/>
    <dgm:cxn modelId="{97943522-0094-4108-AD44-7105F0B45F3F}" srcId="{F5842292-A1D2-4A53-9BA8-ED922163F6E3}" destId="{CCC3E04F-905F-4C47-AA88-520927D97BB5}" srcOrd="3" destOrd="0" parTransId="{906151DC-3A86-4DB0-BA48-7466D07E9D81}" sibTransId="{65D421C0-7679-4761-9122-773FE3270E7C}"/>
    <dgm:cxn modelId="{757308EF-BBA1-43A6-83F2-E08555C306FF}" srcId="{0DCAEBFE-746C-4288-AEAA-2DD17E215BB9}" destId="{A7FDB831-4728-49EA-A26C-69EB551A8249}" srcOrd="0" destOrd="0" parTransId="{51752392-63F6-4BFE-B0C9-2E65EAA52A9F}" sibTransId="{B9CF2F70-4EDB-4565-B873-47EF9B4E2374}"/>
    <dgm:cxn modelId="{8AE3CBF1-32A8-4500-B41D-1D1B4A37BE1D}" type="presOf" srcId="{F5842292-A1D2-4A53-9BA8-ED922163F6E3}" destId="{15BDA39D-A398-47A7-92E4-E0F1164D320E}" srcOrd="0" destOrd="0" presId="urn:microsoft.com/office/officeart/2005/8/layout/hierarchy3"/>
    <dgm:cxn modelId="{93ADF9BA-0CEB-4E68-90C8-C2035927E442}" type="presOf" srcId="{93B38BCF-8DFF-4D0C-AC5D-A46836489B04}" destId="{18E05DFB-EDA0-4DC2-AC16-1C3BDA4C4284}" srcOrd="0" destOrd="0" presId="urn:microsoft.com/office/officeart/2005/8/layout/hierarchy3"/>
    <dgm:cxn modelId="{7B95A00E-0BDE-4700-8412-1EB37BA469DB}" type="presOf" srcId="{3C45531A-5C93-483F-896B-10D6D0774B45}" destId="{624215FC-8BC6-43D2-91FC-728A3A879BCA}" srcOrd="0" destOrd="0" presId="urn:microsoft.com/office/officeart/2005/8/layout/hierarchy3"/>
    <dgm:cxn modelId="{DE006ACD-443D-4948-B249-A92A33028F01}" type="presOf" srcId="{F6CE1CBB-3DC6-4C64-92A8-4FEA1B6AC59E}" destId="{2DB145F6-7E8C-40DC-A1E1-1D35EA1C9A25}" srcOrd="0" destOrd="0" presId="urn:microsoft.com/office/officeart/2005/8/layout/hierarchy3"/>
    <dgm:cxn modelId="{A83720CA-76DE-4F1F-8DFC-9ECF46159ABC}" type="presOf" srcId="{5021CF20-4146-42A2-86D0-190272DDF1E0}" destId="{4CF3EFB0-EE5A-47E9-AB4D-3F8396DC08FE}" srcOrd="0" destOrd="0" presId="urn:microsoft.com/office/officeart/2005/8/layout/hierarchy3"/>
    <dgm:cxn modelId="{D2FC266B-493B-45DC-870E-01BDF601BE46}" srcId="{A7FDB831-4728-49EA-A26C-69EB551A8249}" destId="{DE01E456-4BA8-4E25-BF3B-2E7043788C91}" srcOrd="5" destOrd="0" parTransId="{F6CE1CBB-3DC6-4C64-92A8-4FEA1B6AC59E}" sibTransId="{C42C8615-384B-4D7E-A19C-716B3202270F}"/>
    <dgm:cxn modelId="{4C0D8CB6-FABB-473D-A52F-41902909080D}" type="presOf" srcId="{7C04BB86-59B4-4A5C-9A3F-1380D5F011A1}" destId="{60DD930D-B635-48AA-9ADE-C9EDB6984DD0}" srcOrd="0" destOrd="0" presId="urn:microsoft.com/office/officeart/2005/8/layout/hierarchy3"/>
    <dgm:cxn modelId="{F8274AE3-67A6-4440-95DE-7EFB028E6B2D}" type="presOf" srcId="{855B348A-5868-4A1E-9481-8507AAB40689}" destId="{BA7DDD27-5226-4D97-A6B8-710E3C5E3E6B}" srcOrd="0" destOrd="0" presId="urn:microsoft.com/office/officeart/2005/8/layout/hierarchy3"/>
    <dgm:cxn modelId="{1CEABE98-D6F2-4BAB-8474-76779E668CE9}" type="presOf" srcId="{A7FDB831-4728-49EA-A26C-69EB551A8249}" destId="{776CB255-EED0-4723-88BF-7124ADF925DB}" srcOrd="0" destOrd="0" presId="urn:microsoft.com/office/officeart/2005/8/layout/hierarchy3"/>
    <dgm:cxn modelId="{28349698-6237-435E-839A-F643FA311F75}" type="presParOf" srcId="{8E536784-6D55-4337-8EF4-551105722814}" destId="{5B8FE97C-D173-4BDD-A58C-1A5A6C5F3926}" srcOrd="0" destOrd="0" presId="urn:microsoft.com/office/officeart/2005/8/layout/hierarchy3"/>
    <dgm:cxn modelId="{884654EA-E268-47A0-A16A-03BF9F805A7A}" type="presParOf" srcId="{5B8FE97C-D173-4BDD-A58C-1A5A6C5F3926}" destId="{4402929E-E068-43EE-9074-476042C4C0F7}" srcOrd="0" destOrd="0" presId="urn:microsoft.com/office/officeart/2005/8/layout/hierarchy3"/>
    <dgm:cxn modelId="{E3594ACC-1D84-4C11-BA06-9BDC03E57820}" type="presParOf" srcId="{4402929E-E068-43EE-9074-476042C4C0F7}" destId="{776CB255-EED0-4723-88BF-7124ADF925DB}" srcOrd="0" destOrd="0" presId="urn:microsoft.com/office/officeart/2005/8/layout/hierarchy3"/>
    <dgm:cxn modelId="{1204CB4D-1849-42DC-9C62-40225A614FB5}" type="presParOf" srcId="{4402929E-E068-43EE-9074-476042C4C0F7}" destId="{C29BB24D-854F-4A50-90FC-E7092DB0401A}" srcOrd="1" destOrd="0" presId="urn:microsoft.com/office/officeart/2005/8/layout/hierarchy3"/>
    <dgm:cxn modelId="{B3223D79-61C4-4CCB-B2D8-C016E2B73D25}" type="presParOf" srcId="{5B8FE97C-D173-4BDD-A58C-1A5A6C5F3926}" destId="{00AA67D4-3762-4B81-B76A-F5C0C23378D8}" srcOrd="1" destOrd="0" presId="urn:microsoft.com/office/officeart/2005/8/layout/hierarchy3"/>
    <dgm:cxn modelId="{FD8544E4-8E6E-4E11-89F6-008267D0FD48}" type="presParOf" srcId="{00AA67D4-3762-4B81-B76A-F5C0C23378D8}" destId="{FF2A96B5-0A92-41C5-9C28-63CA67809C6B}" srcOrd="0" destOrd="0" presId="urn:microsoft.com/office/officeart/2005/8/layout/hierarchy3"/>
    <dgm:cxn modelId="{9AE24575-FB66-47DF-9F9A-26CD0ED7EFB4}" type="presParOf" srcId="{00AA67D4-3762-4B81-B76A-F5C0C23378D8}" destId="{60DD930D-B635-48AA-9ADE-C9EDB6984DD0}" srcOrd="1" destOrd="0" presId="urn:microsoft.com/office/officeart/2005/8/layout/hierarchy3"/>
    <dgm:cxn modelId="{7DDC7975-BC33-4155-8C07-805EE40BBCC9}" type="presParOf" srcId="{00AA67D4-3762-4B81-B76A-F5C0C23378D8}" destId="{AE57D837-1053-4C55-A000-E392195D6EA5}" srcOrd="2" destOrd="0" presId="urn:microsoft.com/office/officeart/2005/8/layout/hierarchy3"/>
    <dgm:cxn modelId="{39814D4B-D461-4A0B-9214-4D7E43FE8C9B}" type="presParOf" srcId="{00AA67D4-3762-4B81-B76A-F5C0C23378D8}" destId="{B5375712-5E2B-47F1-8830-0AB97D4DB4C0}" srcOrd="3" destOrd="0" presId="urn:microsoft.com/office/officeart/2005/8/layout/hierarchy3"/>
    <dgm:cxn modelId="{F0F7946C-E8D1-4360-8332-EADD6F35D48F}" type="presParOf" srcId="{00AA67D4-3762-4B81-B76A-F5C0C23378D8}" destId="{CF66F8B5-A6AE-4D6E-8614-AFA7E6A7E4FE}" srcOrd="4" destOrd="0" presId="urn:microsoft.com/office/officeart/2005/8/layout/hierarchy3"/>
    <dgm:cxn modelId="{DE303C4B-281C-44E2-AF9C-822CCF8237A6}" type="presParOf" srcId="{00AA67D4-3762-4B81-B76A-F5C0C23378D8}" destId="{39960386-74F7-4E14-B2A4-2F73E8C8013C}" srcOrd="5" destOrd="0" presId="urn:microsoft.com/office/officeart/2005/8/layout/hierarchy3"/>
    <dgm:cxn modelId="{DEE458EA-C43C-454B-A2F0-AA8E037FD374}" type="presParOf" srcId="{00AA67D4-3762-4B81-B76A-F5C0C23378D8}" destId="{C6630FF7-D49B-42E1-8A71-556013D9C2F9}" srcOrd="6" destOrd="0" presId="urn:microsoft.com/office/officeart/2005/8/layout/hierarchy3"/>
    <dgm:cxn modelId="{DDD12293-1AFE-437D-9EB9-2C3C29376032}" type="presParOf" srcId="{00AA67D4-3762-4B81-B76A-F5C0C23378D8}" destId="{BA7DDD27-5226-4D97-A6B8-710E3C5E3E6B}" srcOrd="7" destOrd="0" presId="urn:microsoft.com/office/officeart/2005/8/layout/hierarchy3"/>
    <dgm:cxn modelId="{85E5D19C-365B-456D-8BA1-A2E22AABCED8}" type="presParOf" srcId="{00AA67D4-3762-4B81-B76A-F5C0C23378D8}" destId="{572E6D9A-58A4-48E5-84FD-D08567516A37}" srcOrd="8" destOrd="0" presId="urn:microsoft.com/office/officeart/2005/8/layout/hierarchy3"/>
    <dgm:cxn modelId="{5BC45E18-39CF-4D81-A04B-B482B0F25A1F}" type="presParOf" srcId="{00AA67D4-3762-4B81-B76A-F5C0C23378D8}" destId="{47BB9DC8-1D21-4200-8EB1-8CB29ED9DB59}" srcOrd="9" destOrd="0" presId="urn:microsoft.com/office/officeart/2005/8/layout/hierarchy3"/>
    <dgm:cxn modelId="{F32D0D74-1C12-425F-9D2B-4EE5B7812640}" type="presParOf" srcId="{00AA67D4-3762-4B81-B76A-F5C0C23378D8}" destId="{2DB145F6-7E8C-40DC-A1E1-1D35EA1C9A25}" srcOrd="10" destOrd="0" presId="urn:microsoft.com/office/officeart/2005/8/layout/hierarchy3"/>
    <dgm:cxn modelId="{E0A96361-6D5A-4BF6-9840-B9527CD17FCF}" type="presParOf" srcId="{00AA67D4-3762-4B81-B76A-F5C0C23378D8}" destId="{73545861-5349-45B8-91E2-83B2571C7D0E}" srcOrd="11" destOrd="0" presId="urn:microsoft.com/office/officeart/2005/8/layout/hierarchy3"/>
    <dgm:cxn modelId="{B61CD3B5-BAB0-4275-AFC6-FFAA9C2451CE}" type="presParOf" srcId="{8E536784-6D55-4337-8EF4-551105722814}" destId="{3AB80876-334E-455A-B2E4-54F1CADB0CA9}" srcOrd="1" destOrd="0" presId="urn:microsoft.com/office/officeart/2005/8/layout/hierarchy3"/>
    <dgm:cxn modelId="{B8AE2F83-D2B2-4938-B38F-F0C9150A12D7}" type="presParOf" srcId="{3AB80876-334E-455A-B2E4-54F1CADB0CA9}" destId="{F39B06E8-D857-448D-B484-9D3D609B37B3}" srcOrd="0" destOrd="0" presId="urn:microsoft.com/office/officeart/2005/8/layout/hierarchy3"/>
    <dgm:cxn modelId="{EBDB5064-B929-4477-9166-5FF670FDAF38}" type="presParOf" srcId="{F39B06E8-D857-448D-B484-9D3D609B37B3}" destId="{15BDA39D-A398-47A7-92E4-E0F1164D320E}" srcOrd="0" destOrd="0" presId="urn:microsoft.com/office/officeart/2005/8/layout/hierarchy3"/>
    <dgm:cxn modelId="{43369642-2E82-4A8A-AA2D-A12A9039CDC4}" type="presParOf" srcId="{F39B06E8-D857-448D-B484-9D3D609B37B3}" destId="{DB07E5D8-40A4-4133-9EB5-66205A9AF75E}" srcOrd="1" destOrd="0" presId="urn:microsoft.com/office/officeart/2005/8/layout/hierarchy3"/>
    <dgm:cxn modelId="{D00519E4-3EFB-4E34-88DA-2D9212E62629}" type="presParOf" srcId="{3AB80876-334E-455A-B2E4-54F1CADB0CA9}" destId="{6CDDAFA9-22E8-4C58-AB97-56E3668E8635}" srcOrd="1" destOrd="0" presId="urn:microsoft.com/office/officeart/2005/8/layout/hierarchy3"/>
    <dgm:cxn modelId="{CEE2520C-2AA5-40C9-9589-A697DBDCA11E}" type="presParOf" srcId="{6CDDAFA9-22E8-4C58-AB97-56E3668E8635}" destId="{18E05DFB-EDA0-4DC2-AC16-1C3BDA4C4284}" srcOrd="0" destOrd="0" presId="urn:microsoft.com/office/officeart/2005/8/layout/hierarchy3"/>
    <dgm:cxn modelId="{EDD76B6A-7849-42D2-A06C-503DCEE59B88}" type="presParOf" srcId="{6CDDAFA9-22E8-4C58-AB97-56E3668E8635}" destId="{4CF3EFB0-EE5A-47E9-AB4D-3F8396DC08FE}" srcOrd="1" destOrd="0" presId="urn:microsoft.com/office/officeart/2005/8/layout/hierarchy3"/>
    <dgm:cxn modelId="{1E62B289-B34B-453F-83DC-58944FFB9C44}" type="presParOf" srcId="{6CDDAFA9-22E8-4C58-AB97-56E3668E8635}" destId="{8F57E6DB-6116-4403-8F57-767AD34728B9}" srcOrd="2" destOrd="0" presId="urn:microsoft.com/office/officeart/2005/8/layout/hierarchy3"/>
    <dgm:cxn modelId="{1CD78CF9-BBE0-4C80-8D5B-1C0789D41AEF}" type="presParOf" srcId="{6CDDAFA9-22E8-4C58-AB97-56E3668E8635}" destId="{5509E0B1-A1C1-4BCF-9FF4-0D35342D5B77}" srcOrd="3" destOrd="0" presId="urn:microsoft.com/office/officeart/2005/8/layout/hierarchy3"/>
    <dgm:cxn modelId="{6169969E-C731-40FD-9062-E0C6747EF3F9}" type="presParOf" srcId="{6CDDAFA9-22E8-4C58-AB97-56E3668E8635}" destId="{E2FD1296-BF0A-43FB-8F5A-CDD513FF364C}" srcOrd="4" destOrd="0" presId="urn:microsoft.com/office/officeart/2005/8/layout/hierarchy3"/>
    <dgm:cxn modelId="{3FEED99D-9859-49D6-ABC4-721421A8B1B8}" type="presParOf" srcId="{6CDDAFA9-22E8-4C58-AB97-56E3668E8635}" destId="{B6A931BA-C129-4B7F-93B6-35017C3C02DC}" srcOrd="5" destOrd="0" presId="urn:microsoft.com/office/officeart/2005/8/layout/hierarchy3"/>
    <dgm:cxn modelId="{AC8BAEC8-1981-40F9-8659-69570750E301}" type="presParOf" srcId="{6CDDAFA9-22E8-4C58-AB97-56E3668E8635}" destId="{BDDC3F18-D1A4-4FF5-AE58-9A7306C5C18A}" srcOrd="6" destOrd="0" presId="urn:microsoft.com/office/officeart/2005/8/layout/hierarchy3"/>
    <dgm:cxn modelId="{E116D05D-8473-4DFF-97E5-516B77C5FC02}" type="presParOf" srcId="{6CDDAFA9-22E8-4C58-AB97-56E3668E8635}" destId="{C2F392F7-5716-4E72-9C40-0B6AE8EBE78E}" srcOrd="7" destOrd="0" presId="urn:microsoft.com/office/officeart/2005/8/layout/hierarchy3"/>
    <dgm:cxn modelId="{9B4FEB71-C4E0-40BA-8323-DE897C3A168F}" type="presParOf" srcId="{6CDDAFA9-22E8-4C58-AB97-56E3668E8635}" destId="{F4B84559-9D59-48F3-B70E-58F4AAC30108}" srcOrd="8" destOrd="0" presId="urn:microsoft.com/office/officeart/2005/8/layout/hierarchy3"/>
    <dgm:cxn modelId="{9BA51A4B-B8AD-454E-90E0-4F994E669563}" type="presParOf" srcId="{6CDDAFA9-22E8-4C58-AB97-56E3668E8635}" destId="{624215FC-8BC6-43D2-91FC-728A3A879BCA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030FD5-2171-43B0-891D-2CB8EE61FA24}">
      <dsp:nvSpPr>
        <dsp:cNvPr id="0" name=""/>
        <dsp:cNvSpPr/>
      </dsp:nvSpPr>
      <dsp:spPr>
        <a:xfrm>
          <a:off x="0" y="0"/>
          <a:ext cx="3456133" cy="12389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Из </a:t>
          </a:r>
          <a:r>
            <a:rPr lang="ru-RU" sz="24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трудоизбыточных</a:t>
          </a: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стран с высокой безработицей и низкой заработной платой 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0" y="0"/>
        <a:ext cx="3456133" cy="1238968"/>
      </dsp:txXfrm>
    </dsp:sp>
    <dsp:sp modelId="{E4115BDC-6241-446C-9EB7-658DDA30506A}">
      <dsp:nvSpPr>
        <dsp:cNvPr id="0" name=""/>
        <dsp:cNvSpPr/>
      </dsp:nvSpPr>
      <dsp:spPr>
        <a:xfrm>
          <a:off x="3803165" y="190923"/>
          <a:ext cx="735708" cy="857120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3803165" y="190923"/>
        <a:ext cx="735708" cy="857120"/>
      </dsp:txXfrm>
    </dsp:sp>
    <dsp:sp modelId="{5B425FBF-F032-4C41-8BBA-F35C9885B913}">
      <dsp:nvSpPr>
        <dsp:cNvPr id="0" name=""/>
        <dsp:cNvSpPr/>
      </dsp:nvSpPr>
      <dsp:spPr>
        <a:xfrm>
          <a:off x="4844262" y="0"/>
          <a:ext cx="3456133" cy="12389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В страны с дефицитом трудовых ресурсов и высокой заработной платой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4844262" y="0"/>
        <a:ext cx="3456133" cy="12389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6CB255-EED0-4723-88BF-7124ADF925DB}">
      <dsp:nvSpPr>
        <dsp:cNvPr id="0" name=""/>
        <dsp:cNvSpPr/>
      </dsp:nvSpPr>
      <dsp:spPr>
        <a:xfrm>
          <a:off x="1518" y="61009"/>
          <a:ext cx="4147603" cy="40575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 ЦЕЛЯМ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1518" y="61009"/>
        <a:ext cx="4147603" cy="405754"/>
      </dsp:txXfrm>
    </dsp:sp>
    <dsp:sp modelId="{FF2A96B5-0A92-41C5-9C28-63CA67809C6B}">
      <dsp:nvSpPr>
        <dsp:cNvPr id="0" name=""/>
        <dsp:cNvSpPr/>
      </dsp:nvSpPr>
      <dsp:spPr>
        <a:xfrm>
          <a:off x="416279" y="466763"/>
          <a:ext cx="414760" cy="386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85"/>
              </a:lnTo>
              <a:lnTo>
                <a:pt x="414760" y="386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DD930D-B635-48AA-9ADE-C9EDB6984DD0}">
      <dsp:nvSpPr>
        <dsp:cNvPr id="0" name=""/>
        <dsp:cNvSpPr/>
      </dsp:nvSpPr>
      <dsp:spPr>
        <a:xfrm>
          <a:off x="831039" y="568201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Оздоровительный (рекреационный)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831039" y="568201"/>
        <a:ext cx="2818576" cy="570693"/>
      </dsp:txXfrm>
    </dsp:sp>
    <dsp:sp modelId="{AE57D837-1053-4C55-A000-E392195D6EA5}">
      <dsp:nvSpPr>
        <dsp:cNvPr id="0" name=""/>
        <dsp:cNvSpPr/>
      </dsp:nvSpPr>
      <dsp:spPr>
        <a:xfrm>
          <a:off x="416279" y="466763"/>
          <a:ext cx="414760" cy="1058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917"/>
              </a:lnTo>
              <a:lnTo>
                <a:pt x="414760" y="1058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75712-5E2B-47F1-8830-0AB97D4DB4C0}">
      <dsp:nvSpPr>
        <dsp:cNvPr id="0" name=""/>
        <dsp:cNvSpPr/>
      </dsp:nvSpPr>
      <dsp:spPr>
        <a:xfrm>
          <a:off x="831039" y="1240333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Познавательный (экскурсионный)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831039" y="1240333"/>
        <a:ext cx="2818576" cy="570693"/>
      </dsp:txXfrm>
    </dsp:sp>
    <dsp:sp modelId="{CF66F8B5-A6AE-4D6E-8614-AFA7E6A7E4FE}">
      <dsp:nvSpPr>
        <dsp:cNvPr id="0" name=""/>
        <dsp:cNvSpPr/>
      </dsp:nvSpPr>
      <dsp:spPr>
        <a:xfrm>
          <a:off x="416279" y="466763"/>
          <a:ext cx="414760" cy="1624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155"/>
              </a:lnTo>
              <a:lnTo>
                <a:pt x="414760" y="1624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60386-74F7-4E14-B2A4-2F73E8C8013C}">
      <dsp:nvSpPr>
        <dsp:cNvPr id="0" name=""/>
        <dsp:cNvSpPr/>
      </dsp:nvSpPr>
      <dsp:spPr>
        <a:xfrm>
          <a:off x="831039" y="1912465"/>
          <a:ext cx="2818576" cy="356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Деловой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831039" y="1912465"/>
        <a:ext cx="2818576" cy="356905"/>
      </dsp:txXfrm>
    </dsp:sp>
    <dsp:sp modelId="{C6630FF7-D49B-42E1-8A71-556013D9C2F9}">
      <dsp:nvSpPr>
        <dsp:cNvPr id="0" name=""/>
        <dsp:cNvSpPr/>
      </dsp:nvSpPr>
      <dsp:spPr>
        <a:xfrm>
          <a:off x="416279" y="466763"/>
          <a:ext cx="414760" cy="2056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6204"/>
              </a:lnTo>
              <a:lnTo>
                <a:pt x="414760" y="20562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DDD27-5226-4D97-A6B8-710E3C5E3E6B}">
      <dsp:nvSpPr>
        <dsp:cNvPr id="0" name=""/>
        <dsp:cNvSpPr/>
      </dsp:nvSpPr>
      <dsp:spPr>
        <a:xfrm>
          <a:off x="831039" y="2370809"/>
          <a:ext cx="2818576" cy="304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Научный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831039" y="2370809"/>
        <a:ext cx="2818576" cy="304315"/>
      </dsp:txXfrm>
    </dsp:sp>
    <dsp:sp modelId="{572E6D9A-58A4-48E5-84FD-D08567516A37}">
      <dsp:nvSpPr>
        <dsp:cNvPr id="0" name=""/>
        <dsp:cNvSpPr/>
      </dsp:nvSpPr>
      <dsp:spPr>
        <a:xfrm>
          <a:off x="416279" y="466763"/>
          <a:ext cx="414760" cy="2488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8251"/>
              </a:lnTo>
              <a:lnTo>
                <a:pt x="414760" y="24882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B9DC8-1D21-4200-8EB1-8CB29ED9DB59}">
      <dsp:nvSpPr>
        <dsp:cNvPr id="0" name=""/>
        <dsp:cNvSpPr/>
      </dsp:nvSpPr>
      <dsp:spPr>
        <a:xfrm>
          <a:off x="831039" y="2776564"/>
          <a:ext cx="2818576" cy="3569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Экстремальный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831039" y="2776564"/>
        <a:ext cx="2818576" cy="356901"/>
      </dsp:txXfrm>
    </dsp:sp>
    <dsp:sp modelId="{2DB145F6-7E8C-40DC-A1E1-1D35EA1C9A25}">
      <dsp:nvSpPr>
        <dsp:cNvPr id="0" name=""/>
        <dsp:cNvSpPr/>
      </dsp:nvSpPr>
      <dsp:spPr>
        <a:xfrm>
          <a:off x="416279" y="466763"/>
          <a:ext cx="414760" cy="29710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1017"/>
              </a:lnTo>
              <a:lnTo>
                <a:pt x="414760" y="29710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45861-5349-45B8-91E2-83B2571C7D0E}">
      <dsp:nvSpPr>
        <dsp:cNvPr id="0" name=""/>
        <dsp:cNvSpPr/>
      </dsp:nvSpPr>
      <dsp:spPr>
        <a:xfrm>
          <a:off x="831039" y="3234903"/>
          <a:ext cx="2809442" cy="4057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Религиозный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31039" y="3234903"/>
        <a:ext cx="2809442" cy="405754"/>
      </dsp:txXfrm>
    </dsp:sp>
    <dsp:sp modelId="{15BDA39D-A398-47A7-92E4-E0F1164D320E}">
      <dsp:nvSpPr>
        <dsp:cNvPr id="0" name=""/>
        <dsp:cNvSpPr/>
      </dsp:nvSpPr>
      <dsp:spPr>
        <a:xfrm>
          <a:off x="4351999" y="61009"/>
          <a:ext cx="4147603" cy="40575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ПО СПОСОБАМ ПЕРЕДВИЖЕНИЯ</a:t>
          </a:r>
          <a:endParaRPr lang="ru-RU" sz="2000" b="1" kern="1200" dirty="0">
            <a:latin typeface="Cambria" pitchFamily="18" charset="0"/>
          </a:endParaRPr>
        </a:p>
      </dsp:txBody>
      <dsp:txXfrm>
        <a:off x="4351999" y="61009"/>
        <a:ext cx="4147603" cy="405754"/>
      </dsp:txXfrm>
    </dsp:sp>
    <dsp:sp modelId="{18E05DFB-EDA0-4DC2-AC16-1C3BDA4C4284}">
      <dsp:nvSpPr>
        <dsp:cNvPr id="0" name=""/>
        <dsp:cNvSpPr/>
      </dsp:nvSpPr>
      <dsp:spPr>
        <a:xfrm>
          <a:off x="4766759" y="466763"/>
          <a:ext cx="414760" cy="386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785"/>
              </a:lnTo>
              <a:lnTo>
                <a:pt x="414760" y="386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F3EFB0-EE5A-47E9-AB4D-3F8396DC08FE}">
      <dsp:nvSpPr>
        <dsp:cNvPr id="0" name=""/>
        <dsp:cNvSpPr/>
      </dsp:nvSpPr>
      <dsp:spPr>
        <a:xfrm>
          <a:off x="5181520" y="568201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Автомобильный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5181520" y="568201"/>
        <a:ext cx="2818576" cy="570693"/>
      </dsp:txXfrm>
    </dsp:sp>
    <dsp:sp modelId="{8F57E6DB-6116-4403-8F57-767AD34728B9}">
      <dsp:nvSpPr>
        <dsp:cNvPr id="0" name=""/>
        <dsp:cNvSpPr/>
      </dsp:nvSpPr>
      <dsp:spPr>
        <a:xfrm>
          <a:off x="4766759" y="466763"/>
          <a:ext cx="414760" cy="1058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917"/>
              </a:lnTo>
              <a:lnTo>
                <a:pt x="414760" y="1058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09E0B1-A1C1-4BCF-9FF4-0D35342D5B77}">
      <dsp:nvSpPr>
        <dsp:cNvPr id="0" name=""/>
        <dsp:cNvSpPr/>
      </dsp:nvSpPr>
      <dsp:spPr>
        <a:xfrm>
          <a:off x="5181520" y="1240333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Железнодорожный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5181520" y="1240333"/>
        <a:ext cx="2818576" cy="570693"/>
      </dsp:txXfrm>
    </dsp:sp>
    <dsp:sp modelId="{E2FD1296-BF0A-43FB-8F5A-CDD513FF364C}">
      <dsp:nvSpPr>
        <dsp:cNvPr id="0" name=""/>
        <dsp:cNvSpPr/>
      </dsp:nvSpPr>
      <dsp:spPr>
        <a:xfrm>
          <a:off x="4766759" y="466763"/>
          <a:ext cx="414760" cy="1731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1049"/>
              </a:lnTo>
              <a:lnTo>
                <a:pt x="414760" y="1731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931BA-C129-4B7F-93B6-35017C3C02DC}">
      <dsp:nvSpPr>
        <dsp:cNvPr id="0" name=""/>
        <dsp:cNvSpPr/>
      </dsp:nvSpPr>
      <dsp:spPr>
        <a:xfrm>
          <a:off x="5181520" y="1912465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Морской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5181520" y="1912465"/>
        <a:ext cx="2818576" cy="570693"/>
      </dsp:txXfrm>
    </dsp:sp>
    <dsp:sp modelId="{BDDC3F18-D1A4-4FF5-AE58-9A7306C5C18A}">
      <dsp:nvSpPr>
        <dsp:cNvPr id="0" name=""/>
        <dsp:cNvSpPr/>
      </dsp:nvSpPr>
      <dsp:spPr>
        <a:xfrm>
          <a:off x="4766759" y="466763"/>
          <a:ext cx="414760" cy="2403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3180"/>
              </a:lnTo>
              <a:lnTo>
                <a:pt x="414760" y="24031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F392F7-5716-4E72-9C40-0B6AE8EBE78E}">
      <dsp:nvSpPr>
        <dsp:cNvPr id="0" name=""/>
        <dsp:cNvSpPr/>
      </dsp:nvSpPr>
      <dsp:spPr>
        <a:xfrm>
          <a:off x="5181520" y="2584597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Авиационный</a:t>
          </a:r>
          <a:endParaRPr lang="ru-RU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5181520" y="2584597"/>
        <a:ext cx="2818576" cy="570693"/>
      </dsp:txXfrm>
    </dsp:sp>
    <dsp:sp modelId="{F4B84559-9D59-48F3-B70E-58F4AAC30108}">
      <dsp:nvSpPr>
        <dsp:cNvPr id="0" name=""/>
        <dsp:cNvSpPr/>
      </dsp:nvSpPr>
      <dsp:spPr>
        <a:xfrm>
          <a:off x="4766759" y="466763"/>
          <a:ext cx="414760" cy="3075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5312"/>
              </a:lnTo>
              <a:lnTo>
                <a:pt x="414760" y="307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215FC-8BC6-43D2-91FC-728A3A879BCA}">
      <dsp:nvSpPr>
        <dsp:cNvPr id="0" name=""/>
        <dsp:cNvSpPr/>
      </dsp:nvSpPr>
      <dsp:spPr>
        <a:xfrm>
          <a:off x="5181520" y="3256729"/>
          <a:ext cx="2818576" cy="5706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Речной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5181520" y="3256729"/>
        <a:ext cx="2818576" cy="570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16E98-3D3E-4B6F-AE3B-71FC2B59B510}" type="datetimeFigureOut">
              <a:rPr lang="ru-RU" smtClean="0"/>
              <a:pPr/>
              <a:t>21.04.2020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C3836-7845-4435-A890-891C006DBE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62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EF50B-F6BF-4888-BFC3-169BCE31A6FC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A12F-A86C-4417-A2C9-6BFDF17C0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434380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692B2-2DE2-4AB8-823F-9EE305F7C955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A0F71-9BE2-478D-A5B1-2DFF9DCF1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800752"/>
      </p:ext>
    </p:extLst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4828E-313C-4913-9481-C9964485FF70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F4A2E-DBFF-4027-A6A7-8E44CAE67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329717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4568" y="404664"/>
            <a:ext cx="8229600" cy="706090"/>
          </a:xfrm>
        </p:spPr>
        <p:txBody>
          <a:bodyPr>
            <a:normAutofit/>
          </a:bodyPr>
          <a:lstStyle>
            <a:lvl1pPr>
              <a:defRPr sz="3200" b="1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 cap="none" spc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  <a:lvl2pPr>
              <a:defRPr b="1" cap="none" spc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2pPr>
            <a:lvl3pPr>
              <a:defRPr b="1" cap="none" spc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3pPr>
            <a:lvl4pPr>
              <a:defRPr b="1" cap="none" spc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4pPr>
            <a:lvl5pPr>
              <a:defRPr b="1" cap="none" spc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0BC7A-71DE-4368-8125-1268739BF531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FB26-F5FC-48AF-BF8F-246554454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1520" y="260648"/>
            <a:ext cx="8635697" cy="6336704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832850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42CA-BBFB-4346-A277-B1005C9454E1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B6763-F912-47FB-A295-28ACF79F7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4953623"/>
      </p:ext>
    </p:extLst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017A8-87C5-41AB-95BA-4D4415492FC2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7CC9-C34B-42B4-8EE6-095171DC5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327790"/>
      </p:ext>
    </p:extLst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4B528-BF8E-4BFC-A597-D37ABB45C80C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1AC48-C771-4657-A3E9-1F6E60E58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576531"/>
      </p:ext>
    </p:extLst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1E0B9-305C-4EFA-8A2A-E66C83271F41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9EF7C-0EFC-42D6-9EA0-8EA763ECA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8448213"/>
      </p:ext>
    </p:extLst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96BF-18CD-4BD9-97CC-E2213124FF50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FD68E-1CC2-479A-AC85-CEDAEC722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306825"/>
      </p:ext>
    </p:extLst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3423E-2EA5-4421-BCDA-19B9303C90CF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61B53-F16D-4CC1-9337-E2A65B021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7823169"/>
      </p:ext>
    </p:extLst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D89FF-3090-46F9-A8CD-8FCB5DF0D783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C8C10-E42C-4EDB-8D61-D525C2DD5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7639834"/>
      </p:ext>
    </p:extLst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38D83E-0C4A-4824-BFFB-AC29E4E0E404}" type="datetimeFigureOut">
              <a:rPr lang="ru-RU"/>
              <a:pPr>
                <a:defRPr/>
              </a:pPr>
              <a:t>21.04.2020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CC9C8D-1DE0-45B9-BFE2-6344E1609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push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 spc="300">
          <a:ln w="11430" cmpd="sng">
            <a:solidFill>
              <a:schemeClr val="accent1">
                <a:tint val="10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83000"/>
                  <a:shade val="100000"/>
                  <a:satMod val="200000"/>
                </a:schemeClr>
              </a:gs>
              <a:gs pos="75000">
                <a:schemeClr val="accent1">
                  <a:tint val="100000"/>
                  <a:shade val="50000"/>
                  <a:satMod val="150000"/>
                </a:schemeClr>
              </a:gs>
            </a:gsLst>
            <a:lin ang="5400000"/>
          </a:gradFill>
          <a:effectLst>
            <a:glow rad="45500">
              <a:schemeClr val="accent1">
                <a:satMod val="220000"/>
                <a:alpha val="35000"/>
              </a:schemeClr>
            </a:glow>
          </a:effectLst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17375E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17375E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17375E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17375E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17375E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nyu.edu/dental/nexus/images/winter2009/uncapti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lum bright="30000"/>
          </a:blip>
          <a:srcRect l="5500" r="5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392488" cy="194421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itka Text" pitchFamily="2" charset="0"/>
                <a:cs typeface="Mongolian Baiti" pitchFamily="66" charset="0"/>
              </a:rPr>
            </a:br>
            <a: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МЕЖДУНАРОДНЫЕ</a:t>
            </a:r>
            <a:b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</a:br>
            <a: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(ВСЕМИРНЫЕ)</a:t>
            </a:r>
            <a:b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</a:br>
            <a: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ЭКОНОМИЧЕСКИЕ</a:t>
            </a:r>
            <a:b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</a:br>
            <a:r>
              <a:rPr lang="ru-RU" sz="27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ОТНОШЕНИЯ</a:t>
            </a:r>
            <a:r>
              <a:rPr lang="ru-RU" dirty="0" smtClean="0">
                <a:latin typeface="Sitka Text" pitchFamily="2" charset="0"/>
                <a:cs typeface="Mongolian Baiti" pitchFamily="66" charset="0"/>
              </a:rPr>
              <a:t/>
            </a:r>
            <a:br>
              <a:rPr lang="ru-RU" dirty="0" smtClean="0">
                <a:latin typeface="Sitka Text" pitchFamily="2" charset="0"/>
                <a:cs typeface="Mongolian Baiti" pitchFamily="66" charset="0"/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Объект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39618957"/>
              </p:ext>
            </p:extLst>
          </p:nvPr>
        </p:nvGraphicFramePr>
        <p:xfrm>
          <a:off x="323528" y="476672"/>
          <a:ext cx="8496943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6264695"/>
              </a:tblGrid>
              <a:tr h="226254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Международные</a:t>
                      </a:r>
                      <a:r>
                        <a:rPr lang="ru-RU" sz="2800" b="1" baseline="0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валютные отношения 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обеспечивают обращение валюты в мировых экономических связях и обмен продукцией отраслей мирового хозяйства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Национальная валюта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Денежная единица страны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Региональная валюта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Сформировалась в Западной Европе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Евро –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1999 год (с 80-х годов ХХ века  экю)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Мировая валютная система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80000"/>
                        </a:lnSpc>
                        <a:buNone/>
                      </a:pPr>
                      <a:r>
                        <a:rPr lang="ru-RU" sz="24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Мировые финансовые центры: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Лондон, Нью-Йорк,  Токио</a:t>
                      </a:r>
                    </a:p>
                    <a:p>
                      <a:pPr marL="0" indent="0" algn="l">
                        <a:lnSpc>
                          <a:spcPct val="80000"/>
                        </a:lnSpc>
                        <a:buNone/>
                      </a:pPr>
                      <a:r>
                        <a:rPr lang="ru-RU" sz="24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Крупные: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Франкфурт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-на Майне, Цюрих, Париж, Брюссель, Сингапур, Сянган (Гонконг)</a:t>
                      </a: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Международный  валютный фонд,</a:t>
                      </a:r>
                      <a:r>
                        <a:rPr lang="ru-RU" sz="2800" b="1" baseline="0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1968 год</a:t>
                      </a:r>
                      <a:endParaRPr lang="ru-RU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>
                        <a:lnSpc>
                          <a:spcPct val="80000"/>
                        </a:lnSpc>
                        <a:buNone/>
                      </a:pPr>
                      <a:endParaRPr lang="ru-RU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Резервная валюта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Совокупность национальных, региональных валют и мировых валют, применяемых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 целях сохранения национального валютного фонда</a:t>
                      </a:r>
                      <a:endParaRPr lang="ru-RU" sz="20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080355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866" y="332656"/>
            <a:ext cx="8215302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МЕЖДУНАРОДНЫЙ КРЕДИТНЫЙ РЫНОК - 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138" y="908720"/>
            <a:ext cx="8229600" cy="564144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это </a:t>
            </a:r>
            <a:r>
              <a:rPr lang="ru-RU" dirty="0"/>
              <a:t>система соглашений между странами, организующими предоставление займов и кредитов, осуществление платежей.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68585" y="2564904"/>
            <a:ext cx="2736304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КРЕДИТЫ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573016"/>
            <a:ext cx="3077105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Государственные</a:t>
            </a:r>
            <a:endParaRPr lang="ru-RU" sz="28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570319"/>
            <a:ext cx="3075033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Частные</a:t>
            </a:r>
            <a:endParaRPr lang="ru-RU" sz="28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9924" y="4437112"/>
            <a:ext cx="8302210" cy="1840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>
              <a:lnSpc>
                <a:spcPct val="80000"/>
              </a:lnSpc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Международный кредит -  временное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предоставление кредитором заёмщику финансовых и товарных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ресурсов на условиях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срочности</a:t>
            </a:r>
            <a:r>
              <a:rPr lang="ru-RU" sz="28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возвратности и платности.</a:t>
            </a: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flipH="1">
            <a:off x="2798185" y="3284984"/>
            <a:ext cx="1538552" cy="285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  <a:endCxn id="6" idx="0"/>
          </p:cNvCxnSpPr>
          <p:nvPr/>
        </p:nvCxnSpPr>
        <p:spPr>
          <a:xfrm>
            <a:off x="4336737" y="3284984"/>
            <a:ext cx="1988804" cy="285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7265674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319868" cy="609674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3399"/>
                </a:solidFill>
              </a:rPr>
              <a:t>МЕЖДУНАРОДНЫЙ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3399"/>
                </a:solidFill>
              </a:rPr>
              <a:t>ИНВЕСТИЦИОННЫЙ РЫНОК -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b="1" dirty="0" smtClean="0"/>
              <a:t>вложение странами с высоким уровнем экономического развития финансовых средств в развитие производства стран с низким уровнем развития для получения прибыли.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800" b="1" dirty="0" smtClean="0"/>
          </a:p>
          <a:p>
            <a:pPr marL="265113" indent="-265113" algn="ctr">
              <a:spcBef>
                <a:spcPts val="0"/>
              </a:spcBef>
              <a:buFont typeface="Wingdings" pitchFamily="2" charset="2"/>
              <a:buChar char="ü"/>
            </a:pPr>
            <a:endParaRPr lang="ru-RU" sz="2800" i="1" dirty="0"/>
          </a:p>
          <a:p>
            <a:pPr marL="265113" indent="-265113" algn="ctr">
              <a:spcBef>
                <a:spcPts val="0"/>
              </a:spcBef>
              <a:buFont typeface="Wingdings" pitchFamily="2" charset="2"/>
              <a:buChar char="ü"/>
            </a:pPr>
            <a:endParaRPr lang="ru-RU" sz="2800" b="1" i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2800" i="1" dirty="0"/>
          </a:p>
          <a:p>
            <a:pPr marL="265113" indent="-265113" algn="ctr">
              <a:spcBef>
                <a:spcPts val="0"/>
              </a:spcBef>
              <a:buFont typeface="Wingdings" pitchFamily="2" charset="2"/>
              <a:buChar char="ü"/>
            </a:pPr>
            <a:endParaRPr lang="ru-RU" sz="2800" b="1" i="1" dirty="0" smtClean="0"/>
          </a:p>
          <a:p>
            <a:pPr marL="265113" indent="-265113" algn="ctr">
              <a:spcBef>
                <a:spcPts val="0"/>
              </a:spcBef>
              <a:buFont typeface="Wingdings" pitchFamily="2" charset="2"/>
              <a:buChar char="ü"/>
            </a:pPr>
            <a:endParaRPr lang="ru-RU" sz="2800" i="1" dirty="0"/>
          </a:p>
          <a:p>
            <a:pPr marL="0" indent="0"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4008994"/>
            <a:ext cx="3960440" cy="24443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Прямые: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предприятий в зарубежных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странах (дочерние, СП, покупка)  </a:t>
            </a:r>
          </a:p>
          <a:p>
            <a:pPr algn="ctr">
              <a:lnSpc>
                <a:spcPct val="9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США, Великобритания</a:t>
            </a:r>
            <a:r>
              <a:rPr lang="ru-RU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Япония</a:t>
            </a:r>
            <a:endParaRPr lang="ru-RU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58175" y="4008994"/>
            <a:ext cx="3943934" cy="24443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Портфельные: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приобретение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акций 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облигаций  зарубежных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предприяти</a:t>
            </a:r>
            <a:r>
              <a:rPr lang="ru-RU" sz="2800" b="1" dirty="0" smtClean="0"/>
              <a:t>й</a:t>
            </a:r>
          </a:p>
          <a:p>
            <a:pPr algn="ctr">
              <a:spcBef>
                <a:spcPts val="0"/>
              </a:spcBef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771800" y="3596703"/>
            <a:ext cx="242316" cy="412291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922381" y="3596702"/>
            <a:ext cx="242316" cy="412291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3139503"/>
            <a:ext cx="3384376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682772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0405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МЕЖДУНАРОДНЫЕ БАНКИ -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5073427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500" dirty="0" smtClean="0"/>
              <a:t>предоставляют </a:t>
            </a:r>
            <a:r>
              <a:rPr lang="ru-RU" sz="2500" dirty="0"/>
              <a:t>кредиты на промышленные, сельскохозяйственные и инфраструктурные проекты и при необходимости оказывают техническое содействие во многих областях экономической и общественной жизни. </a:t>
            </a:r>
          </a:p>
          <a:p>
            <a:pPr marL="0" indent="0" algn="ctr">
              <a:buNone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2564356"/>
              </p:ext>
            </p:extLst>
          </p:nvPr>
        </p:nvGraphicFramePr>
        <p:xfrm>
          <a:off x="323528" y="2492896"/>
          <a:ext cx="8496944" cy="4425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4416"/>
                <a:gridCol w="475252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Международный банк развития и реконструкции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Крупнейший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кредитор проектов развития в развивающихся странах (Вашингтон, 1946)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Азиатский банк развития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Стимулирование роста экономики в странах Азии и на дальнем Востоке (Манила, 1966)</a:t>
                      </a:r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Энергетика, транспорт и связь, промышленность, с/х, финансы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Исламский банк развития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Финансирование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проектов в странах –участницах (Саудовская Аравия, Джидда, 1973)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Европейский банк реконструкции и развития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Поддержка рыночной экономики и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демократии (Лондон, 1991)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42604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86" t="5578"/>
          <a:stretch/>
        </p:blipFill>
        <p:spPr>
          <a:xfrm>
            <a:off x="251520" y="332656"/>
            <a:ext cx="8640960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0405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ОФШОРНАЯ ЗОНА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507288" cy="5361459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200" dirty="0" smtClean="0"/>
              <a:t>(от</a:t>
            </a:r>
            <a:r>
              <a:rPr lang="ru-RU" sz="2200" dirty="0"/>
              <a:t> англ. </a:t>
            </a:r>
            <a:r>
              <a:rPr lang="ru-RU" sz="2200" i="1" dirty="0" err="1"/>
              <a:t>offshore</a:t>
            </a:r>
            <a:r>
              <a:rPr lang="ru-RU" sz="2200" dirty="0"/>
              <a:t> — «вне берега») </a:t>
            </a:r>
            <a:endParaRPr lang="ru-RU" sz="2200" dirty="0" smtClean="0"/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dirty="0"/>
              <a:t>Ф</a:t>
            </a:r>
            <a:r>
              <a:rPr lang="ru-RU" sz="2400" dirty="0" smtClean="0"/>
              <a:t>инансовый </a:t>
            </a:r>
            <a:r>
              <a:rPr lang="ru-RU" sz="2400" dirty="0"/>
              <a:t>центр, привлекающий иностранный капитал путём предоставления специальных </a:t>
            </a:r>
            <a:r>
              <a:rPr lang="ru-RU" sz="2400" dirty="0" smtClean="0"/>
              <a:t>налоговых</a:t>
            </a:r>
            <a:r>
              <a:rPr lang="ru-RU" sz="2400" dirty="0"/>
              <a:t> и других </a:t>
            </a:r>
            <a:r>
              <a:rPr lang="ru-RU" sz="2400" dirty="0" smtClean="0"/>
              <a:t>льгот иностранным </a:t>
            </a:r>
            <a:r>
              <a:rPr lang="ru-RU" sz="2400" dirty="0"/>
              <a:t>компаниям, зарегистрированным в стране расположения </a:t>
            </a:r>
            <a:r>
              <a:rPr lang="ru-RU" sz="2400" dirty="0" smtClean="0"/>
              <a:t>центра.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0279085"/>
              </p:ext>
            </p:extLst>
          </p:nvPr>
        </p:nvGraphicFramePr>
        <p:xfrm>
          <a:off x="323528" y="2204864"/>
          <a:ext cx="8496944" cy="4425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96944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Островные офшоры</a:t>
                      </a:r>
                      <a:endParaRPr lang="ru-RU" sz="24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Небольшие острова и архипелаги Карибского моря, Тихого и Индийского океанов. </a:t>
                      </a:r>
                    </a:p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Особенность: полное отсутствие налогов, умеренные фиксированные платежи, нетребовательность к ведению бухгалтерского учёта, высокая степень конфиденциальности и анонимности владельцев компаний: Белиз,</a:t>
                      </a:r>
                      <a:r>
                        <a:rPr lang="ru-RU" sz="2400" b="1" i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Бермуды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00137"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Европейские территории</a:t>
                      </a:r>
                      <a:endParaRPr lang="ru-RU" sz="2400" b="1" dirty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Страны, имеющие н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алоговые льготы на некоторые виды деятельности: Великобритания, Дания, Нидерланды, Швейцария, Лихтенштейн, Люксембург, Ирландия, Кипр.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kern="1200" dirty="0" smtClean="0"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Административно-территориальные образования</a:t>
                      </a:r>
                      <a:endParaRPr lang="ru-RU" sz="2400" b="1" dirty="0" smtClean="0"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Действует особый режим налогообложения</a:t>
                      </a:r>
                      <a:r>
                        <a:rPr lang="ru-RU" sz="2400" b="1" i="0" kern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2400" b="1" i="0" kern="120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Лабуан</a:t>
                      </a:r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в Малайзии или некоторые штаты в США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86" t="5578"/>
          <a:stretch/>
        </p:blipFill>
        <p:spPr>
          <a:xfrm>
            <a:off x="0" y="-16345"/>
            <a:ext cx="911293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Карта мира (меркатор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44000" cy="517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79712" y="188640"/>
            <a:ext cx="5369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ТОРГОВЛЯ  ВАЛЮТОЙ</a:t>
            </a:r>
            <a:endParaRPr lang="ru-RU" sz="3600" b="1" dirty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555776" y="1988840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4499992" y="1844824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4355976" y="1916832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5724128" y="2564904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4211960" y="1628800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7308304" y="2492896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7"/>
          <p:cNvSpPr>
            <a:spLocks noChangeArrowheads="1"/>
          </p:cNvSpPr>
          <p:nvPr/>
        </p:nvSpPr>
        <p:spPr bwMode="auto">
          <a:xfrm>
            <a:off x="7884368" y="2204864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7020272" y="3284984"/>
            <a:ext cx="360362" cy="360363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89756" y="6021288"/>
            <a:ext cx="7603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 pitchFamily="18" charset="0"/>
                <a:cs typeface="Times New Roman" pitchFamily="18" charset="0"/>
              </a:rPr>
              <a:t>Крупнейшие  валютные  биржи  мира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41684" y="2276872"/>
            <a:ext cx="17123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Нью-Йорк</a:t>
            </a:r>
            <a:endParaRPr lang="ru-RU" sz="2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30784" y="1844824"/>
            <a:ext cx="1343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Лондон</a:t>
            </a:r>
            <a:endParaRPr lang="ru-RU" sz="2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13267" y="2204864"/>
            <a:ext cx="117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Париж</a:t>
            </a:r>
            <a:endParaRPr lang="ru-RU" sz="2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86975" y="1988840"/>
            <a:ext cx="1220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Цюрих</a:t>
            </a:r>
            <a:endParaRPr lang="ru-RU" sz="2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48359" y="3573016"/>
            <a:ext cx="1623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Сингапур</a:t>
            </a:r>
            <a:endParaRPr lang="ru-RU" sz="2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644008" y="2636912"/>
            <a:ext cx="1369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Манама</a:t>
            </a:r>
            <a:endParaRPr lang="ru-RU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884368" y="2420888"/>
            <a:ext cx="1070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Токио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452320" y="2780928"/>
            <a:ext cx="1369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Гонконг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441843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2372" y="188640"/>
            <a:ext cx="8147248" cy="77809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ТРАНСНАЦИОНАЛЬНАЯ КОРПОРАЦИЯ -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836712"/>
            <a:ext cx="8424936" cy="5289451"/>
          </a:xfrm>
        </p:spPr>
        <p:txBody>
          <a:bodyPr/>
          <a:lstStyle/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корпорация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осуществляющая основную часть своих операций за пределами страны,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которой она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зарегистрирована.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9296517"/>
              </p:ext>
            </p:extLst>
          </p:nvPr>
        </p:nvGraphicFramePr>
        <p:xfrm>
          <a:off x="467545" y="1988840"/>
          <a:ext cx="8208911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96543"/>
                <a:gridCol w="3312368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мире ТНК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 тысяч 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600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Контролируют: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40%  мировой промышленной продукции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1/3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внешней торговли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90%  прямых иностранных инвестиций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Крупнейших</a:t>
                      </a:r>
                      <a:r>
                        <a:rPr lang="ru-RU" sz="2800" b="1" baseline="0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- 500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«Клуб 500»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4958242"/>
            <a:ext cx="8748464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акие отрасли промышленности находятся под контролем крупных транснациональных корпораций?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5958320"/>
            <a:ext cx="262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Рис. 17, стр. 150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836712"/>
            <a:ext cx="8748464" cy="5838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4354294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06090"/>
          </a:xfrm>
        </p:spPr>
        <p:txBody>
          <a:bodyPr/>
          <a:lstStyle/>
          <a:p>
            <a:r>
              <a:rPr lang="ru-RU" dirty="0" smtClean="0">
                <a:solidFill>
                  <a:srgbClr val="003399"/>
                </a:solidFill>
              </a:rPr>
              <a:t>ТРАНСНАЦИОНАЛЬНАЯ КОРПОРАЦИЯ 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9"/>
            <a:ext cx="8568952" cy="1800200"/>
          </a:xfrm>
        </p:spPr>
        <p:txBody>
          <a:bodyPr/>
          <a:lstStyle/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endParaRPr lang="ru-RU" sz="28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2800" dirty="0" smtClean="0">
              <a:solidFill>
                <a:srgbClr val="003399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0873085"/>
              </p:ext>
            </p:extLst>
          </p:nvPr>
        </p:nvGraphicFramePr>
        <p:xfrm>
          <a:off x="323528" y="764704"/>
          <a:ext cx="8496944" cy="21762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360"/>
                <a:gridCol w="5256584"/>
              </a:tblGrid>
              <a:tr h="65147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Страна базирования 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страна, в которой находится штаб-квартира ТНК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5147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Принимающие страны 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страны, в которых размещена собственность ТНК</a:t>
                      </a:r>
                      <a:endParaRPr lang="ru-RU" sz="2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93644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6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Международное производство </a:t>
                      </a:r>
                      <a:endParaRPr lang="ru-RU" sz="26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зарубежная собственность ТНК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6337200"/>
              </p:ext>
            </p:extLst>
          </p:nvPr>
        </p:nvGraphicFramePr>
        <p:xfrm>
          <a:off x="323528" y="3315513"/>
          <a:ext cx="8496944" cy="34564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76464"/>
                <a:gridCol w="43204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Рост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налоговых поступлений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Отстаивание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интересов ТНК в экономике страны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Организация новых компаний там, где они нужны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Укрытие доходов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перекачивание капиталов из одной страны в другую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Рост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занятости населения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Монопольные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цены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Конкурентоспособность Т и У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Диктат условий,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у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щемляющих интересы страны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люс 5"/>
          <p:cNvSpPr/>
          <p:nvPr/>
        </p:nvSpPr>
        <p:spPr>
          <a:xfrm>
            <a:off x="2127373" y="3287324"/>
            <a:ext cx="529208" cy="493106"/>
          </a:xfrm>
          <a:prstGeom prst="mathPl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6444208" y="3272782"/>
            <a:ext cx="473478" cy="617543"/>
          </a:xfrm>
          <a:prstGeom prst="mathMin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363309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964" y="332656"/>
            <a:ext cx="8229600" cy="70609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ru-RU" dirty="0" smtClean="0">
                <a:solidFill>
                  <a:srgbClr val="003399"/>
                </a:solidFill>
              </a:rPr>
              <a:t>С</a:t>
            </a:r>
            <a:r>
              <a:rPr lang="ru-RU" b="1" dirty="0" smtClean="0">
                <a:solidFill>
                  <a:srgbClr val="003399"/>
                </a:solidFill>
              </a:rPr>
              <a:t>ВОБОДНЫЕ ЭКОНОМИЧЕСКИЕ ЗОНЫ </a:t>
            </a:r>
            <a:endParaRPr lang="ru-RU" b="1" dirty="0">
              <a:solidFill>
                <a:srgbClr val="0033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834801"/>
            <a:ext cx="86654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айон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или город с выгодным ЭГП, для которого устанавливается льготный налоговый и таможенный режим с целью привлечения финансовых, материальных, технологических и трудовых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ресурсов.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96976" y="2601491"/>
            <a:ext cx="2664296" cy="53880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СЭЗ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3231388"/>
            <a:ext cx="3746126" cy="114300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Торговые:</a:t>
            </a:r>
            <a:r>
              <a:rPr lang="en-US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портовые города, аэропорты, «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Duty free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657" y="4509120"/>
            <a:ext cx="4057468" cy="185738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Научно-технологические: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проектные, исследовательские, научно-производственные фирмы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21503" y="3234800"/>
            <a:ext cx="3746126" cy="114300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Сервисные</a:t>
            </a:r>
            <a:r>
              <a:rPr lang="en-US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пециализация: предоставление услуг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2536" y="4509119"/>
            <a:ext cx="4071966" cy="179916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Международные: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приграничные районы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00009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3733" y="332656"/>
            <a:ext cx="8568952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ТРУДОВАЯ МИГРАЦИЯ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это миграция, обусловленная поисками нового места приложения труда за пределами своей страны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1739289990"/>
              </p:ext>
            </p:extLst>
          </p:nvPr>
        </p:nvGraphicFramePr>
        <p:xfrm>
          <a:off x="442392" y="3774208"/>
          <a:ext cx="8306072" cy="1238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1468659" y="3009125"/>
            <a:ext cx="6336704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ТРУДОВОЙ МИГРАЦИИ</a:t>
            </a:r>
            <a:endParaRPr lang="ru-RU" sz="2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5209678"/>
            <a:ext cx="2556036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мигрантов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50191" y="5158759"/>
            <a:ext cx="2556036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Сальдо миграции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013255" y="5158759"/>
            <a:ext cx="2556036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Миграционные потоки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691680" y="5917132"/>
            <a:ext cx="2556036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миграций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87881" y="5918571"/>
            <a:ext cx="2556036" cy="58807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Регионы </a:t>
            </a:r>
            <a:r>
              <a:rPr lang="ru-RU" sz="2400" b="1" dirty="0" smtClean="0">
                <a:solidFill>
                  <a:schemeClr val="tx1"/>
                </a:solidFill>
              </a:rPr>
              <a:t>миграции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8759270"/>
              </p:ext>
            </p:extLst>
          </p:nvPr>
        </p:nvGraphicFramePr>
        <p:xfrm>
          <a:off x="496551" y="1700808"/>
          <a:ext cx="8280919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9"/>
                <a:gridCol w="5328590"/>
              </a:tblGrid>
              <a:tr h="9125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Главный стимул трудовых миграций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Большие различия в обеспеченности стран трудовыми ресурсами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732" y="857609"/>
            <a:ext cx="8648747" cy="420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068357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27" grpId="0" animBg="1"/>
      <p:bldP spid="29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ЧТО НАМ ПРЕДСТОИТ УЗНАТЬ?</a:t>
            </a:r>
            <a:br>
              <a:rPr lang="ru-RU" i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5" descr="0c74b7f78409a4022a2c4c5a5ca3ee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132856"/>
            <a:ext cx="3810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268760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2400" dirty="0" smtClean="0"/>
              <a:t>Основные формы международных экономических связей (МЭС)</a:t>
            </a:r>
          </a:p>
          <a:p>
            <a:pPr>
              <a:buFontTx/>
              <a:buChar char="•"/>
            </a:pPr>
            <a:r>
              <a:rPr lang="ru-RU" sz="2400" dirty="0" smtClean="0"/>
              <a:t> Конвертируемость денег</a:t>
            </a:r>
          </a:p>
          <a:p>
            <a:pPr>
              <a:buFontTx/>
              <a:buChar char="•"/>
            </a:pPr>
            <a:r>
              <a:rPr lang="ru-RU" sz="2400" dirty="0" smtClean="0"/>
              <a:t> Внешнеторговый оборот и внешнеторговый баланс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76487829"/>
              </p:ext>
            </p:extLst>
          </p:nvPr>
        </p:nvGraphicFramePr>
        <p:xfrm>
          <a:off x="357158" y="908720"/>
          <a:ext cx="850112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2608" cy="360040"/>
          </a:xfrm>
        </p:spPr>
        <p:txBody>
          <a:bodyPr>
            <a:normAutofit fontScale="90000"/>
          </a:bodyPr>
          <a:lstStyle/>
          <a:p>
            <a:pPr marL="347472" indent="-347472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3399"/>
                </a:solidFill>
                <a:ea typeface="+mn-ea"/>
                <a:cs typeface="+mn-cs"/>
              </a:rPr>
              <a:t>ТУРИЗМ</a:t>
            </a:r>
            <a:endParaRPr lang="ru-RU" sz="3600" b="1" dirty="0">
              <a:solidFill>
                <a:srgbClr val="003399"/>
              </a:solidFill>
              <a:effectLst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5013176"/>
            <a:ext cx="2410896" cy="70534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Туристический бум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856" y="5013176"/>
            <a:ext cx="2410896" cy="72524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от туризма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75856" y="5877272"/>
            <a:ext cx="2410896" cy="65355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Страны</a:t>
            </a:r>
          </a:p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туризма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94265" y="5013175"/>
            <a:ext cx="2410896" cy="70534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</a:t>
            </a:r>
          </a:p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туризма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7544" y="5877272"/>
            <a:ext cx="2410896" cy="62123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Макрорегионы</a:t>
            </a:r>
            <a:r>
              <a:rPr lang="ru-RU" sz="22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туризма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81797" y="5893432"/>
            <a:ext cx="2410896" cy="62123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стран – лидеров 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775" y="188640"/>
            <a:ext cx="8847892" cy="4615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32050840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395536" y="1221905"/>
            <a:ext cx="0" cy="38992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0081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 smtClean="0">
                <a:solidFill>
                  <a:srgbClr val="003399"/>
                </a:solidFill>
              </a:rPr>
              <a:t>ДРУГИЕ ФОРМЫ МЕЖДУНАРОДНОГО ЭКОНОМИЧЕСКОГО СОТРУДНИЧЕСТВА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1282" y="2230069"/>
            <a:ext cx="2910598" cy="12709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Международное производственное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сотрудничество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2043" y="4506538"/>
            <a:ext cx="2929837" cy="12292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Научно-техническое сотрудничество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68170" y="1641402"/>
            <a:ext cx="4968552" cy="2448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специализация и кооперирование</a:t>
            </a:r>
          </a:p>
          <a:p>
            <a:pPr marL="342900" lvl="0" indent="-342900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Совместное производство продукции на много сторонней основе</a:t>
            </a:r>
          </a:p>
          <a:p>
            <a:pPr marL="342900" lvl="0" indent="-342900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Содействие в капитальном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строительстве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4293095"/>
            <a:ext cx="4968552" cy="1656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обмен научно-техническими знаниями (патенты, лицензии)</a:t>
            </a:r>
          </a:p>
          <a:p>
            <a:pPr marL="342900" lvl="0" indent="-342900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Совместные научные разработки и проекты</a:t>
            </a:r>
          </a:p>
        </p:txBody>
      </p:sp>
      <p:cxnSp>
        <p:nvCxnSpPr>
          <p:cNvPr id="13" name="Прямая соединительная линия 12"/>
          <p:cNvCxnSpPr>
            <a:endCxn id="4" idx="1"/>
          </p:cNvCxnSpPr>
          <p:nvPr/>
        </p:nvCxnSpPr>
        <p:spPr>
          <a:xfrm>
            <a:off x="395536" y="2865539"/>
            <a:ext cx="1857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5536" y="5134584"/>
            <a:ext cx="1857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491880" y="2865539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08130" y="5136368"/>
            <a:ext cx="3600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638591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090"/>
          </a:xfrm>
        </p:spPr>
        <p:txBody>
          <a:bodyPr/>
          <a:lstStyle/>
          <a:p>
            <a:r>
              <a:rPr lang="ru-RU" dirty="0">
                <a:solidFill>
                  <a:srgbClr val="000099"/>
                </a:solidFill>
              </a:rPr>
              <a:t>СОВМЕСТНЫЕ ПРЕДПРИЯТИЯ (СП</a:t>
            </a:r>
            <a:r>
              <a:rPr lang="ru-RU" dirty="0" smtClean="0">
                <a:solidFill>
                  <a:srgbClr val="000099"/>
                </a:solidFill>
              </a:rPr>
              <a:t>)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256584"/>
          </a:xfrm>
        </p:spPr>
        <p:txBody>
          <a:bodyPr/>
          <a:lstStyle/>
          <a:p>
            <a:pPr marL="457200" lvl="1" indent="0" algn="ctr">
              <a:spcBef>
                <a:spcPts val="0"/>
              </a:spcBef>
              <a:buNone/>
            </a:pPr>
            <a:r>
              <a:rPr lang="ru-RU" dirty="0" smtClean="0"/>
              <a:t>международное </a:t>
            </a:r>
            <a:r>
              <a:rPr lang="ru-RU" dirty="0"/>
              <a:t>производственное сотрудничество, предусматривающее создание общей собственности на материальные,  финансовые ресурсы и производимые </a:t>
            </a:r>
            <a:r>
              <a:rPr lang="ru-RU" dirty="0" err="1"/>
              <a:t>ТиУ</a:t>
            </a:r>
            <a:r>
              <a:rPr lang="ru-RU" dirty="0"/>
              <a:t>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>
                <a:solidFill>
                  <a:srgbClr val="000099"/>
                </a:solidFill>
              </a:rPr>
              <a:t>СП распространены в странах Запада - важнейшее средство специализации и кооперирования.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800" dirty="0" smtClean="0">
              <a:solidFill>
                <a:srgbClr val="000099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«</a:t>
            </a:r>
            <a:r>
              <a:rPr lang="ru-RU" sz="2800" dirty="0">
                <a:solidFill>
                  <a:srgbClr val="000099"/>
                </a:solidFill>
              </a:rPr>
              <a:t>Проект века» -  </a:t>
            </a:r>
            <a:r>
              <a:rPr lang="ru-RU" sz="2800" dirty="0"/>
              <a:t>совместное производство суперсовременного аэробуса А-300 и его модификаций  странами </a:t>
            </a:r>
            <a:r>
              <a:rPr lang="ru-RU" sz="2800" dirty="0" smtClean="0"/>
              <a:t>Европы: </a:t>
            </a:r>
            <a:endParaRPr lang="ru-RU" sz="2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Франция</a:t>
            </a:r>
            <a:r>
              <a:rPr lang="ru-RU" sz="2800" dirty="0"/>
              <a:t>, ФРГ, Великобритания, Бельгия, Испания, </a:t>
            </a:r>
            <a:r>
              <a:rPr lang="ru-RU" sz="2800" dirty="0" smtClean="0"/>
              <a:t>Нидерланды. 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0969340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 Международная космическая станция (МКС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64088" y="6021288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Международная </a:t>
            </a:r>
          </a:p>
          <a:p>
            <a:r>
              <a:rPr lang="ru-RU" dirty="0" smtClean="0"/>
              <a:t>      космическая станция (МКС)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583264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/>
              <a:t>Купля-продажа научно-технических знаний - </a:t>
            </a:r>
            <a:r>
              <a:rPr lang="ru-RU" sz="2800" dirty="0">
                <a:solidFill>
                  <a:srgbClr val="003399"/>
                </a:solidFill>
              </a:rPr>
              <a:t>трансфер</a:t>
            </a:r>
            <a:r>
              <a:rPr lang="ru-RU" sz="2800" dirty="0"/>
              <a:t> или </a:t>
            </a:r>
            <a:r>
              <a:rPr lang="ru-RU" sz="2800" dirty="0">
                <a:solidFill>
                  <a:srgbClr val="003399"/>
                </a:solidFill>
              </a:rPr>
              <a:t>трансферт.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/>
              <a:t>Под </a:t>
            </a:r>
            <a:r>
              <a:rPr lang="ru-RU" sz="2800" dirty="0">
                <a:solidFill>
                  <a:srgbClr val="003399"/>
                </a:solidFill>
              </a:rPr>
              <a:t>трансфером технологий  </a:t>
            </a:r>
            <a:r>
              <a:rPr lang="ru-RU" sz="2800" dirty="0"/>
              <a:t>имеют в виду торговлю </a:t>
            </a:r>
            <a:r>
              <a:rPr lang="ru-RU" sz="2800" dirty="0">
                <a:solidFill>
                  <a:srgbClr val="003399"/>
                </a:solidFill>
              </a:rPr>
              <a:t>патентами и лицензиями</a:t>
            </a:r>
            <a:r>
              <a:rPr lang="ru-RU" sz="2800" dirty="0"/>
              <a:t>.</a:t>
            </a:r>
          </a:p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800" dirty="0" smtClean="0"/>
              <a:t>Ведущую </a:t>
            </a:r>
            <a:r>
              <a:rPr lang="ru-RU" sz="2800" dirty="0"/>
              <a:t>роль в этой торговле играют ТНК.</a:t>
            </a:r>
          </a:p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17780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3399"/>
                </a:solidFill>
              </a:rPr>
              <a:t>Лицензии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– </a:t>
            </a:r>
            <a:r>
              <a:rPr lang="ru-RU" sz="2400" b="0" dirty="0">
                <a:effectLst/>
              </a:rPr>
              <a:t> </a:t>
            </a:r>
            <a:r>
              <a:rPr lang="ru-RU" sz="2400" dirty="0"/>
              <a:t>разрешение </a:t>
            </a:r>
            <a:r>
              <a:rPr lang="ru-RU" sz="2400" dirty="0" smtClean="0"/>
              <a:t>право </a:t>
            </a:r>
            <a:r>
              <a:rPr lang="ru-RU" sz="2400" dirty="0"/>
              <a:t>на выполнение </a:t>
            </a:r>
            <a:r>
              <a:rPr lang="ru-RU" sz="2400" dirty="0" smtClean="0"/>
              <a:t>конкретного вида деятельности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  <a:p>
            <a:pPr marL="17780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3399"/>
                </a:solidFill>
              </a:rPr>
              <a:t>Патенты</a:t>
            </a:r>
            <a:r>
              <a:rPr lang="ru-RU" sz="2400" i="1" dirty="0"/>
              <a:t> </a:t>
            </a:r>
            <a:r>
              <a:rPr lang="ru-RU" sz="2400" dirty="0"/>
              <a:t>– документы, содержащие описание того или иного изобретения и условия его применения и продажи.</a:t>
            </a:r>
          </a:p>
          <a:p>
            <a:pPr marL="0" indent="0" algn="ctr">
              <a:buNone/>
            </a:pPr>
            <a:endParaRPr lang="ru-RU" sz="2800" dirty="0">
              <a:solidFill>
                <a:srgbClr val="003399"/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rgbClr val="003399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rgbClr val="003399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3833914"/>
              </p:ext>
            </p:extLst>
          </p:nvPr>
        </p:nvGraphicFramePr>
        <p:xfrm>
          <a:off x="323528" y="3933056"/>
          <a:ext cx="849694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4963"/>
                <a:gridCol w="7151981"/>
              </a:tblGrid>
              <a:tr h="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Центры трансферта технологий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>
                        <a:solidFill>
                          <a:srgbClr val="003399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Первый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Северная Америка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при л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идерстве ША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Второй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Западная Европа: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ФРГ, Франция, Великобритания, Италия, Нидерланды, Швеция и Швейцария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Третий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Япония, страны НИС</a:t>
                      </a:r>
                      <a:endParaRPr lang="ru-RU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69621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12968" cy="201622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ЭКОНОМИЧЕСКАЯ ИНТЕГРАЦИЯ -</a:t>
            </a:r>
            <a:r>
              <a:rPr lang="ru-RU" sz="3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процесс развития глубоких и устойчивых взаимосвязей отдельных групп стран, основанный на проведении ими согласованной </a:t>
            </a:r>
            <a:b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международной политики</a:t>
            </a:r>
            <a:r>
              <a:rPr lang="ru-RU" sz="2600" dirty="0" smtClean="0">
                <a:solidFill>
                  <a:schemeClr val="tx1"/>
                </a:solidFill>
              </a:rPr>
              <a:t/>
            </a:r>
            <a:br>
              <a:rPr lang="ru-RU" sz="2600" dirty="0" smtClean="0">
                <a:solidFill>
                  <a:schemeClr val="tx1"/>
                </a:solidFill>
              </a:rPr>
            </a:br>
            <a:endParaRPr lang="ru-RU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118375"/>
              </p:ext>
            </p:extLst>
          </p:nvPr>
        </p:nvGraphicFramePr>
        <p:xfrm>
          <a:off x="316258" y="2504444"/>
          <a:ext cx="8504214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7287"/>
                <a:gridCol w="435692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Региональный группировки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Отраслевые группировки</a:t>
                      </a:r>
                      <a:endParaRPr lang="ru-RU" sz="2800" b="1" dirty="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200128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ЕС,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НАТО, АСЕАН, НАФТА, Шанхайская организация сотрудничества, </a:t>
                      </a:r>
                      <a:r>
                        <a:rPr lang="ru-RU" sz="2800" b="1" baseline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ЕвраЭС</a:t>
                      </a:r>
                      <a:endParaRPr lang="ru-RU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МАГАТЭ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(М</a:t>
                      </a: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еждународное агентство по атомной энергии),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ОПЕК, Интерпол,</a:t>
                      </a:r>
                      <a:r>
                        <a:rPr lang="ru-RU" sz="28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Всемирный банк развития,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Азиатский банк развития</a:t>
                      </a:r>
                      <a:endParaRPr lang="ru-RU" sz="2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8326189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07288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СТУПЕНИ 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ИНТЕГРАЦИИ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30660213"/>
              </p:ext>
            </p:extLst>
          </p:nvPr>
        </p:nvGraphicFramePr>
        <p:xfrm>
          <a:off x="251520" y="908720"/>
          <a:ext cx="8568952" cy="5529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4248472"/>
                <a:gridCol w="2160240"/>
              </a:tblGrid>
              <a:tr h="8241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Зона свободной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торговли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Территория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свободной</a:t>
                      </a:r>
                      <a:r>
                        <a:rPr lang="ru-RU" sz="2200" b="1" baseline="0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dirty="0" smtClean="0"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беспошлинной торговли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между странами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АТЭС,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НАФТА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784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Таможенный союз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80000"/>
                        </a:lnSpc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Общая таможенная территория стран с единым таможенным тарифом в отношении третьих стран и отменной пошлины во взаимных отношениях</a:t>
                      </a:r>
                      <a:endParaRPr lang="ru-RU" sz="2200" b="1" cap="none" spc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Арабский общий рынок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Общий рынок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вободно</a:t>
                      </a: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е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перемещение</a:t>
                      </a:r>
                      <a:r>
                        <a:rPr lang="ru-RU" altLang="ru-RU" sz="2200" b="1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 между странами участницами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 </a:t>
                      </a: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не только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товаров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и 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услуг</a:t>
                      </a: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,</a:t>
                      </a:r>
                      <a:r>
                        <a:rPr lang="ru-RU" altLang="ru-RU" sz="2200" b="1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но и </a:t>
                      </a:r>
                      <a:r>
                        <a:rPr lang="ru-RU" altLang="ru-RU" sz="2200" b="1" cap="none" spc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факторов производства: 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капитала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и 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рабочей</a:t>
                      </a:r>
                      <a:r>
                        <a:rPr lang="en-US" altLang="ru-RU" sz="2200" b="1" cap="none" spc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en-US" altLang="ru-RU" sz="2200" b="1" cap="none" spc="0" dirty="0" err="1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силы</a:t>
                      </a:r>
                      <a:endParaRPr lang="ru-RU" altLang="ru-RU" sz="2200" b="1" cap="none" spc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Карибское сообщество МЕРКОСУР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ru-RU" sz="2200" b="1" i="0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ЕВРАЗЭС</a:t>
                      </a:r>
                      <a:endParaRPr lang="ru-RU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endParaRPr lang="ru-RU" sz="22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816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Экономический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союз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u="non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Свободное перемещение товаров, капиталов</a:t>
                      </a:r>
                      <a:r>
                        <a:rPr lang="ru-RU" sz="2200" b="1" u="non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и</a:t>
                      </a:r>
                      <a:r>
                        <a:rPr lang="ru-RU" sz="2200" b="1" u="non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рабочей силы между странами -участницами, единая валюта и согласование единой экономической</a:t>
                      </a:r>
                      <a:r>
                        <a:rPr lang="ru-RU" sz="2200" b="1" u="non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2200" b="1" u="non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политики</a:t>
                      </a:r>
                      <a:endParaRPr lang="ru-RU" altLang="ru-RU" sz="2200" b="1" u="none" cap="none" spc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Европейский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экономический союз (ЕС)</a:t>
                      </a:r>
                      <a:endParaRPr lang="ru-RU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3241264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 </a:t>
            </a:r>
            <a:r>
              <a:rPr lang="ru-RU" b="1" dirty="0" smtClean="0">
                <a:solidFill>
                  <a:srgbClr val="000099"/>
                </a:solidFill>
              </a:rPr>
              <a:t>«Да» или «нет»:</a:t>
            </a:r>
            <a:endParaRPr lang="ru-RU" b="1" dirty="0">
              <a:solidFill>
                <a:srgbClr val="000099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4013931"/>
              </p:ext>
            </p:extLst>
          </p:nvPr>
        </p:nvGraphicFramePr>
        <p:xfrm>
          <a:off x="322758" y="764704"/>
          <a:ext cx="8353698" cy="60350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6673450"/>
                <a:gridCol w="876651"/>
                <a:gridCol w="803597"/>
              </a:tblGrid>
              <a:tr h="370840">
                <a:tc>
                  <a:txBody>
                    <a:bodyPr/>
                    <a:lstStyle/>
                    <a:p>
                      <a:pPr lvl="0" algn="ctr"/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Вопросы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Да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Нет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Темпы развития международных экономических отношений</a:t>
                      </a:r>
                      <a:r>
                        <a:rPr lang="ru-RU" sz="2400" b="1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значительно уступают темпам роста материального производства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Степень открытости экономики определяется экспортной квотой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Одно из ярких проявления открытой экономики является создание СЭЗ (свободных экономических зон)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 По общим масштабам финансовых операций впереди находится</a:t>
                      </a:r>
                      <a:r>
                        <a:rPr lang="ru-RU" sz="2400" b="1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Зарубежная Азия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 Крупнейшими странами по приему туристов в Азии являются Индия, Сингапур и Корея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7164287" y="1317226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980758" y="1317226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164287" y="2825660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980758" y="2832602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164287" y="3826255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980758" y="3826255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192865" y="4869160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980758" y="4869160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218463" y="5596805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980758" y="5597451"/>
            <a:ext cx="576064" cy="504056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64945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8D8D8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A3FF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 стрелкой 26"/>
          <p:cNvCxnSpPr>
            <a:endCxn id="9" idx="0"/>
          </p:cNvCxnSpPr>
          <p:nvPr/>
        </p:nvCxnSpPr>
        <p:spPr>
          <a:xfrm flipH="1">
            <a:off x="2444456" y="1052736"/>
            <a:ext cx="2201502" cy="387072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  <a:endCxn id="8" idx="0"/>
          </p:cNvCxnSpPr>
          <p:nvPr/>
        </p:nvCxnSpPr>
        <p:spPr>
          <a:xfrm flipH="1">
            <a:off x="2444456" y="1052736"/>
            <a:ext cx="2163548" cy="230425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11560" y="1744573"/>
            <a:ext cx="3669100" cy="7200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Внешняя торговля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252" y="3356992"/>
            <a:ext cx="3672408" cy="8640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Кредитно-финансовые отношения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252" y="4923459"/>
            <a:ext cx="3672408" cy="7200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 рабочей силы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>
            <a:stCxn id="5" idx="2"/>
          </p:cNvCxnSpPr>
          <p:nvPr/>
        </p:nvCxnSpPr>
        <p:spPr>
          <a:xfrm>
            <a:off x="4608004" y="1052736"/>
            <a:ext cx="2196244" cy="69183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</p:cNvCxnSpPr>
          <p:nvPr/>
        </p:nvCxnSpPr>
        <p:spPr>
          <a:xfrm flipH="1">
            <a:off x="2339752" y="1052736"/>
            <a:ext cx="2268252" cy="69183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863340" y="3356992"/>
            <a:ext cx="3672408" cy="11521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кономическое и 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научно-техническое сотрудничество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3" name="Прямая со стрелкой 32"/>
          <p:cNvCxnSpPr>
            <a:endCxn id="11" idx="0"/>
          </p:cNvCxnSpPr>
          <p:nvPr/>
        </p:nvCxnSpPr>
        <p:spPr>
          <a:xfrm>
            <a:off x="4645958" y="1052736"/>
            <a:ext cx="2053586" cy="230425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863340" y="1757025"/>
            <a:ext cx="3672408" cy="72008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туризм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04664"/>
            <a:ext cx="7560840" cy="64807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МЕЖДУНАРОДНЫЕ ЭКОНОМИЧЕСКИЕ ОТНОШЕНИЯ</a:t>
            </a:r>
            <a:endParaRPr lang="ru-RU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69998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452" y="148820"/>
            <a:ext cx="8640960" cy="6383062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    </a:t>
            </a:r>
            <a:r>
              <a:rPr lang="ru-RU" sz="4100" b="1" dirty="0" smtClean="0">
                <a:solidFill>
                  <a:srgbClr val="003399"/>
                </a:solidFill>
              </a:rPr>
              <a:t>МИРОВАЯ ТОРГОВЛЯ -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/>
              <a:t>  самая старая и традиционная форма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/>
              <a:t> внешних экономических связей,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/>
              <a:t>сохранившая свое значение до наших дней.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/>
              <a:t>     Наиболее динамичная сфера мирового хозяйства.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3399"/>
                </a:solidFill>
              </a:rPr>
              <a:t>     По темпам роста мировая торговля опережает и промышленное производство.</a:t>
            </a:r>
          </a:p>
          <a:p>
            <a:pPr lvl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/>
              <a:t>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132182"/>
            <a:ext cx="6552727" cy="457200"/>
          </a:xfrm>
          <a:prstGeom prst="rect">
            <a:avLst/>
          </a:prstGeom>
          <a:solidFill>
            <a:srgbClr val="0000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мировой торговли характерно: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063126"/>
            <a:ext cx="2653466" cy="1378121"/>
          </a:xfrm>
          <a:prstGeom prst="rect">
            <a:avLst/>
          </a:prstGeom>
          <a:solidFill>
            <a:srgbClr val="0000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быстрый рост торговли услугами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58664" y="5085184"/>
            <a:ext cx="2554659" cy="1356063"/>
          </a:xfrm>
          <a:prstGeom prst="rect">
            <a:avLst/>
          </a:prstGeom>
          <a:solidFill>
            <a:srgbClr val="0000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Увеличение </a:t>
            </a:r>
          </a:p>
          <a:p>
            <a:pPr lvl="0" algn="ctr">
              <a:lnSpc>
                <a:spcPct val="80000"/>
              </a:lnSpc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готовых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изделий </a:t>
            </a:r>
          </a:p>
        </p:txBody>
      </p:sp>
      <p:cxnSp>
        <p:nvCxnSpPr>
          <p:cNvPr id="9" name="Прямая со стрелкой 8"/>
          <p:cNvCxnSpPr>
            <a:stCxn id="2" idx="2"/>
            <a:endCxn id="7" idx="0"/>
          </p:cNvCxnSpPr>
          <p:nvPr/>
        </p:nvCxnSpPr>
        <p:spPr>
          <a:xfrm flipH="1">
            <a:off x="4535994" y="4589382"/>
            <a:ext cx="2" cy="4958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697696" y="4615254"/>
            <a:ext cx="2838300" cy="4478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20367" y="5085184"/>
            <a:ext cx="2554659" cy="1356063"/>
          </a:xfrm>
          <a:prstGeom prst="rect">
            <a:avLst/>
          </a:prstGeom>
          <a:solidFill>
            <a:srgbClr val="0000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Уменьшение доли сырья 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продовольствия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535996" y="4615254"/>
            <a:ext cx="2874905" cy="4478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399118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 стрелкой 24"/>
          <p:cNvCxnSpPr>
            <a:stCxn id="2" idx="2"/>
          </p:cNvCxnSpPr>
          <p:nvPr/>
        </p:nvCxnSpPr>
        <p:spPr>
          <a:xfrm>
            <a:off x="4572000" y="1005880"/>
            <a:ext cx="2304256" cy="2015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708920"/>
            <a:ext cx="9001156" cy="39347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003399"/>
                </a:solidFill>
              </a:rPr>
              <a:t>               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dirty="0" smtClean="0">
              <a:solidFill>
                <a:srgbClr val="003399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3399"/>
                </a:solidFill>
              </a:rPr>
              <a:t>Всемирная </a:t>
            </a:r>
            <a:r>
              <a:rPr lang="ru-RU" dirty="0">
                <a:solidFill>
                  <a:srgbClr val="003399"/>
                </a:solidFill>
              </a:rPr>
              <a:t>торговая организация (ВТО</a:t>
            </a:r>
            <a:r>
              <a:rPr lang="ru-RU" dirty="0" smtClean="0">
                <a:solidFill>
                  <a:srgbClr val="003399"/>
                </a:solidFill>
              </a:rPr>
              <a:t>) -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регулирует вопросы мировой торговли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04664"/>
            <a:ext cx="7776864" cy="60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РЕГИОНЫ </a:t>
            </a:r>
            <a:r>
              <a:rPr lang="ru-RU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МИРОВОЙ ТОРГОВЛИ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1726880"/>
            <a:ext cx="2520280" cy="9804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Северная Америка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4464" y="2996953"/>
            <a:ext cx="2016224" cy="6572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lnSpc>
                <a:spcPct val="7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Латинская Америка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55509" y="3021232"/>
            <a:ext cx="2016224" cy="6330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Австралия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3013703"/>
            <a:ext cx="2011340" cy="6237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Африка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1799692" y="1005880"/>
            <a:ext cx="2772308" cy="719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</p:cNvCxnSpPr>
          <p:nvPr/>
        </p:nvCxnSpPr>
        <p:spPr>
          <a:xfrm flipH="1">
            <a:off x="1984093" y="1005880"/>
            <a:ext cx="2587907" cy="1991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 flipH="1">
            <a:off x="4563621" y="1005880"/>
            <a:ext cx="8379" cy="1991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563621" y="1045074"/>
            <a:ext cx="0" cy="72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  <a:endCxn id="6" idx="0"/>
          </p:cNvCxnSpPr>
          <p:nvPr/>
        </p:nvCxnSpPr>
        <p:spPr>
          <a:xfrm>
            <a:off x="4572000" y="1005880"/>
            <a:ext cx="2772308" cy="72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311860" y="1726880"/>
            <a:ext cx="2520280" cy="982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Зарубежная Азия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25272"/>
            <a:ext cx="2520280" cy="982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Западная Европа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33816" y="3861048"/>
            <a:ext cx="8424936" cy="2685173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4000">
                <a:schemeClr val="bg1"/>
              </a:gs>
              <a:gs pos="80000">
                <a:schemeClr val="bg1">
                  <a:lumMod val="95000"/>
                </a:schemeClr>
              </a:gs>
              <a:gs pos="8000">
                <a:schemeClr val="accent1">
                  <a:lumMod val="20000"/>
                  <a:lumOff val="80000"/>
                </a:schemeClr>
              </a:gs>
              <a:gs pos="25000">
                <a:schemeClr val="bg1">
                  <a:lumMod val="95000"/>
                </a:schemeClr>
              </a:gs>
              <a:gs pos="92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sz="28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0488">
              <a:lnSpc>
                <a:spcPct val="80000"/>
              </a:lnSpc>
              <a:buAutoNum type="arabicPeriod"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>
              <a:lnSpc>
                <a:spcPct val="90000"/>
              </a:lnSpc>
            </a:pP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0975">
              <a:lnSpc>
                <a:spcPct val="90000"/>
              </a:lnSpc>
            </a:pP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843807" y="2072175"/>
            <a:ext cx="720081" cy="504056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4000">
                <a:schemeClr val="bg1"/>
              </a:gs>
              <a:gs pos="80000">
                <a:schemeClr val="bg1">
                  <a:lumMod val="95000"/>
                </a:schemeClr>
              </a:gs>
              <a:gs pos="8000">
                <a:schemeClr val="accent1">
                  <a:lumMod val="20000"/>
                  <a:lumOff val="80000"/>
                </a:schemeClr>
              </a:gs>
              <a:gs pos="25000">
                <a:schemeClr val="bg1">
                  <a:lumMod val="95000"/>
                </a:schemeClr>
              </a:gs>
              <a:gs pos="92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72%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167640" y="2072175"/>
            <a:ext cx="652832" cy="504056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4000">
                <a:schemeClr val="bg1"/>
              </a:gs>
              <a:gs pos="80000">
                <a:schemeClr val="bg1">
                  <a:lumMod val="95000"/>
                </a:schemeClr>
              </a:gs>
              <a:gs pos="8000">
                <a:schemeClr val="accent1">
                  <a:lumMod val="20000"/>
                  <a:lumOff val="80000"/>
                </a:schemeClr>
              </a:gs>
              <a:gs pos="25000">
                <a:schemeClr val="bg1">
                  <a:lumMod val="95000"/>
                </a:schemeClr>
              </a:gs>
              <a:gs pos="92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17%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001569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7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68278"/>
            <a:ext cx="4824536" cy="5844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МИРОВОЙ ТОРГОВЛИ</a:t>
            </a:r>
            <a:endParaRPr lang="ru-RU" sz="2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73291"/>
            <a:ext cx="357298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Оптовая торговля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7901" y="3429000"/>
            <a:ext cx="6367088" cy="6753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Товарные биржи – купля продажа биржевых товаров (100 видов товаров)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60094" y="4509120"/>
            <a:ext cx="6349546" cy="6742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Фондовые биржи – купля продажа ценных бумаг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63908" y="1520131"/>
            <a:ext cx="1768513" cy="4593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Ярмарка 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89135" y="5545724"/>
            <a:ext cx="6349546" cy="692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Валютная торговля: купля - продажа национальных валют   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21514" y="2636912"/>
            <a:ext cx="357298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Биржевая торговля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>
            <a:stCxn id="4" idx="2"/>
            <a:endCxn id="5" idx="0"/>
          </p:cNvCxnSpPr>
          <p:nvPr/>
        </p:nvCxnSpPr>
        <p:spPr>
          <a:xfrm flipH="1">
            <a:off x="2398050" y="1052736"/>
            <a:ext cx="2209954" cy="520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2"/>
            <a:endCxn id="11" idx="0"/>
          </p:cNvCxnSpPr>
          <p:nvPr/>
        </p:nvCxnSpPr>
        <p:spPr>
          <a:xfrm>
            <a:off x="4608004" y="1052736"/>
            <a:ext cx="0" cy="1584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2"/>
            <a:endCxn id="9" idx="0"/>
          </p:cNvCxnSpPr>
          <p:nvPr/>
        </p:nvCxnSpPr>
        <p:spPr>
          <a:xfrm>
            <a:off x="4608004" y="1052736"/>
            <a:ext cx="1040161" cy="4673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962020" y="2852936"/>
            <a:ext cx="9580" cy="30391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1" idx="1"/>
          </p:cNvCxnSpPr>
          <p:nvPr/>
        </p:nvCxnSpPr>
        <p:spPr>
          <a:xfrm>
            <a:off x="971600" y="2852936"/>
            <a:ext cx="18499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6" idx="1"/>
          </p:cNvCxnSpPr>
          <p:nvPr/>
        </p:nvCxnSpPr>
        <p:spPr>
          <a:xfrm>
            <a:off x="971600" y="3766698"/>
            <a:ext cx="5963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10" idx="1"/>
          </p:cNvCxnSpPr>
          <p:nvPr/>
        </p:nvCxnSpPr>
        <p:spPr>
          <a:xfrm>
            <a:off x="962020" y="5892103"/>
            <a:ext cx="6271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962020" y="4846261"/>
            <a:ext cx="5963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6947177" y="1495175"/>
            <a:ext cx="1768513" cy="4593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Аукцион 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6" name="Прямая соединительная линия 45"/>
          <p:cNvCxnSpPr>
            <a:endCxn id="45" idx="0"/>
          </p:cNvCxnSpPr>
          <p:nvPr/>
        </p:nvCxnSpPr>
        <p:spPr>
          <a:xfrm>
            <a:off x="4608003" y="1079315"/>
            <a:ext cx="3223431" cy="4158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680"/>
          <a:stretch/>
        </p:blipFill>
        <p:spPr>
          <a:xfrm>
            <a:off x="-3252" y="57645"/>
            <a:ext cx="9147251" cy="6800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318610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921299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600" dirty="0" smtClean="0"/>
              <a:t>соотношение стоимости ввезенных в страну и вывезенных из нее товаров за один год</a:t>
            </a:r>
            <a:endParaRPr lang="ru-RU" sz="2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1268760"/>
            <a:ext cx="381642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3399"/>
                </a:solidFill>
              </a:rPr>
              <a:t>Стоимость экспорта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4048" y="1268760"/>
            <a:ext cx="3677400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3399"/>
                </a:solidFill>
              </a:rPr>
              <a:t>Стоимость импорта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4343367" y="1315616"/>
            <a:ext cx="558446" cy="457200"/>
          </a:xfrm>
          <a:prstGeom prst="mathMin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259632" y="3501008"/>
            <a:ext cx="237626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3399"/>
                </a:solidFill>
              </a:rPr>
              <a:t>Активный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436096" y="3429000"/>
            <a:ext cx="2376264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3399"/>
                </a:solidFill>
              </a:rPr>
              <a:t>П</a:t>
            </a:r>
            <a:r>
              <a:rPr lang="ru-RU" dirty="0" smtClean="0">
                <a:solidFill>
                  <a:srgbClr val="003399"/>
                </a:solidFill>
              </a:rPr>
              <a:t>ассивный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043608" y="4221088"/>
            <a:ext cx="3137927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3399"/>
                </a:solidFill>
              </a:rPr>
              <a:t>Стоимость экспорта больше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3399"/>
                </a:solidFill>
              </a:rPr>
              <a:t>стоимости импорта</a:t>
            </a:r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932040" y="4293096"/>
            <a:ext cx="3137927" cy="1008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3399"/>
                </a:solidFill>
              </a:rPr>
              <a:t>Стоимость импорта больше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3399"/>
                </a:solidFill>
              </a:rPr>
              <a:t>стоимости экспорта</a:t>
            </a:r>
            <a:endParaRPr lang="ru-RU" sz="2400" dirty="0">
              <a:solidFill>
                <a:srgbClr val="003399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115616" y="5517232"/>
            <a:ext cx="3137927" cy="711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Сальдо торговли положительное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932040" y="5517232"/>
            <a:ext cx="3137927" cy="711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</a:rPr>
              <a:t>Сальдо торговли отрицательное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611560" y="3861048"/>
            <a:ext cx="62728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812360" y="3717032"/>
            <a:ext cx="62728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1560" y="3861048"/>
            <a:ext cx="0" cy="18436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8460432" y="3717032"/>
            <a:ext cx="26441" cy="18436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611560" y="4725144"/>
            <a:ext cx="4264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11560" y="5661248"/>
            <a:ext cx="4264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8100392" y="4869160"/>
            <a:ext cx="4264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8028384" y="5661248"/>
            <a:ext cx="4264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2303748" y="656692"/>
            <a:ext cx="27952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6416190" y="656692"/>
            <a:ext cx="3136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7" idx="0"/>
          </p:cNvCxnSpPr>
          <p:nvPr/>
        </p:nvCxnSpPr>
        <p:spPr>
          <a:xfrm>
            <a:off x="2303748" y="656692"/>
            <a:ext cx="0" cy="612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2555776" y="404664"/>
            <a:ext cx="3873902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cap="none" spc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3399"/>
                </a:solidFill>
              </a:rPr>
              <a:t>ТОРГОВЫЙ БАЛАНС</a:t>
            </a:r>
            <a:endParaRPr lang="ru-RU" dirty="0">
              <a:solidFill>
                <a:srgbClr val="003399"/>
              </a:solidFill>
            </a:endParaRP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715296" y="656692"/>
            <a:ext cx="0" cy="6120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>
          <a:xfrm>
            <a:off x="454568" y="404664"/>
            <a:ext cx="8229600" cy="93610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361214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1512168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sz="3600" dirty="0" smtClean="0">
                <a:solidFill>
                  <a:srgbClr val="003399"/>
                </a:solidFill>
              </a:rPr>
              <a:t>СТРАНЫ С ОТКРЫТОЙ ЭКОНОМИКОЙ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900" dirty="0" smtClean="0">
                <a:solidFill>
                  <a:schemeClr val="tx1"/>
                </a:solidFill>
              </a:rPr>
              <a:t>активно участвуют в  международных экономических связях, что позволяет им обеспечивать значительную, а иногда преобладающую долю в своих доходах.</a:t>
            </a:r>
            <a:endParaRPr lang="ru-RU" sz="29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44824"/>
            <a:ext cx="828092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Степень открытости определяется </a:t>
            </a:r>
            <a:r>
              <a:rPr lang="ru-RU" sz="2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экспортной квотой 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долей экспорта в создании ВВП страны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76120" y="2947791"/>
            <a:ext cx="3816424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ЭКСПОРТНАЯ КВОТА</a:t>
            </a:r>
            <a:endParaRPr lang="ru-RU" sz="32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3773539"/>
            <a:ext cx="2592288" cy="565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50%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33772" y="3767130"/>
            <a:ext cx="2592288" cy="565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Менее 50%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1376" y="4332342"/>
            <a:ext cx="2570584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Сингапур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Бельгия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Нидерланды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2915816" y="3404991"/>
            <a:ext cx="1668516" cy="368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  <a:endCxn id="8" idx="0"/>
          </p:cNvCxnSpPr>
          <p:nvPr/>
        </p:nvCxnSpPr>
        <p:spPr>
          <a:xfrm>
            <a:off x="4584332" y="3404991"/>
            <a:ext cx="1545584" cy="362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860032" y="4332342"/>
            <a:ext cx="2570584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ФРГ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Франция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19672" y="5877272"/>
            <a:ext cx="5810944" cy="5652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Выше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0% - Казахстан,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оссия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54521337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>
            <a:stCxn id="2" idx="2"/>
            <a:endCxn id="5" idx="0"/>
          </p:cNvCxnSpPr>
          <p:nvPr/>
        </p:nvCxnSpPr>
        <p:spPr>
          <a:xfrm>
            <a:off x="4572000" y="1340768"/>
            <a:ext cx="0" cy="10540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6" idx="0"/>
            <a:endCxn id="2" idx="2"/>
          </p:cNvCxnSpPr>
          <p:nvPr/>
        </p:nvCxnSpPr>
        <p:spPr>
          <a:xfrm flipH="1" flipV="1">
            <a:off x="4572000" y="1340768"/>
            <a:ext cx="2376264" cy="3609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" idx="2"/>
            <a:endCxn id="4" idx="0"/>
          </p:cNvCxnSpPr>
          <p:nvPr/>
        </p:nvCxnSpPr>
        <p:spPr>
          <a:xfrm flipH="1">
            <a:off x="2164029" y="1340768"/>
            <a:ext cx="2407971" cy="358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632848" cy="9361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>
                <a:solidFill>
                  <a:srgbClr val="003399"/>
                </a:solidFill>
              </a:rPr>
              <a:t>МЕЖДУНАРОДНЫЕ </a:t>
            </a:r>
            <a:r>
              <a:rPr lang="ru-RU" dirty="0" smtClean="0">
                <a:solidFill>
                  <a:srgbClr val="003399"/>
                </a:solidFill>
              </a:rPr>
              <a:t>ФИНАНСОВЫЕ ОТНОШЕНИЯ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837" y="1699618"/>
            <a:ext cx="3456384" cy="5652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Валютная система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75756" y="2394830"/>
            <a:ext cx="4392488" cy="5652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нвестиционная система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701733"/>
            <a:ext cx="3456384" cy="5652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Кредитная система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3341269"/>
            <a:ext cx="5679147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Международные валютные отношения </a:t>
            </a:r>
            <a:r>
              <a:rPr lang="ru-RU" sz="32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–</a:t>
            </a:r>
            <a:r>
              <a:rPr lang="ru-RU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это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предоставление кредитов, расчет валютой и инвестирование, осуществляемые с помощью новых электронных средств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между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крупными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банкам.</a:t>
            </a:r>
            <a:endParaRPr lang="ru-RU" sz="2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151" y="3385930"/>
            <a:ext cx="3024334" cy="3116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5034743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z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biz</Template>
  <TotalTime>1041</TotalTime>
  <Words>1337</Words>
  <Application>Microsoft Office PowerPoint</Application>
  <PresentationFormat>Экран (4:3)</PresentationFormat>
  <Paragraphs>281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biz</vt:lpstr>
      <vt:lpstr>        МЕЖДУНАРОДНЫЕ (ВСЕМИРНЫЕ)  ЭКОНОМИЧЕСКИЕ  ОТНОШЕНИЯ </vt:lpstr>
      <vt:lpstr>ЧТО НАМ ПРЕДСТОИТ УЗНАТЬ? </vt:lpstr>
      <vt:lpstr>Слайд 3</vt:lpstr>
      <vt:lpstr>Слайд 4</vt:lpstr>
      <vt:lpstr>Слайд 5</vt:lpstr>
      <vt:lpstr>Слайд 6</vt:lpstr>
      <vt:lpstr>Слайд 7</vt:lpstr>
      <vt:lpstr>СТРАНЫ С ОТКРЫТОЙ ЭКОНОМИКОЙ  активно участвуют в  международных экономических связях, что позволяет им обеспечивать значительную, а иногда преобладающую долю в своих доходах.</vt:lpstr>
      <vt:lpstr>МЕЖДУНАРОДНЫЕ ФИНАНСОВЫЕ ОТНОШЕНИЯ</vt:lpstr>
      <vt:lpstr>Слайд 10</vt:lpstr>
      <vt:lpstr>МЕЖДУНАРОДНЫЙ КРЕДИТНЫЙ РЫНОК - </vt:lpstr>
      <vt:lpstr>Слайд 12</vt:lpstr>
      <vt:lpstr>МЕЖДУНАРОДНЫЕ БАНКИ -</vt:lpstr>
      <vt:lpstr>Слайд 14</vt:lpstr>
      <vt:lpstr>ОФШОРНАЯ ЗОНА</vt:lpstr>
      <vt:lpstr>ТРАНСНАЦИОНАЛЬНАЯ КОРПОРАЦИЯ -</vt:lpstr>
      <vt:lpstr>ТРАНСНАЦИОНАЛЬНАЯ КОРПОРАЦИЯ </vt:lpstr>
      <vt:lpstr>СВОБОДНЫЕ ЭКОНОМИЧЕСКИЕ ЗОНЫ </vt:lpstr>
      <vt:lpstr>Слайд 19</vt:lpstr>
      <vt:lpstr>ТУРИЗМ</vt:lpstr>
      <vt:lpstr>Слайд 21</vt:lpstr>
      <vt:lpstr>ДРУГИЕ ФОРМЫ МЕЖДУНАРОДНОГО ЭКОНОМИЧЕСКОГО СОТРУДНИЧЕСТВА</vt:lpstr>
      <vt:lpstr>СОВМЕСТНЫЕ ПРЕДПРИЯТИЯ (СП) -</vt:lpstr>
      <vt:lpstr>Слайд 24</vt:lpstr>
      <vt:lpstr>Слайд 25</vt:lpstr>
      <vt:lpstr>МЕЖДУНАРОДНАЯ ЭКОНОМИЧЕСКАЯ ИНТЕГРАЦИЯ - это процесс развития глубоких и устойчивых взаимосвязей отдельных групп стран, основанный на проведении ими согласованной  международной политики </vt:lpstr>
      <vt:lpstr>СТУПЕНИ ИНТЕГРАЦИИ</vt:lpstr>
      <vt:lpstr> «Да» или «нет»:</vt:lpstr>
    </vt:vector>
  </TitlesOfParts>
  <Manager>АКТАУ</Manager>
  <Company>ЭКЛИЦЕЙ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МЕЖДУНАРОДНЫЕ ЭКОНОМИЧЕСКИЕ ОТНОШЕНИЯ</dc:title>
  <dc:subject>ГЕОГРАФИЯ МИРА</dc:subject>
  <dc:creator>РЯБОВА Л.Н.</dc:creator>
  <cp:keywords>НИКИТА</cp:keywords>
  <cp:lastModifiedBy>Admin</cp:lastModifiedBy>
  <cp:revision>98</cp:revision>
  <dcterms:created xsi:type="dcterms:W3CDTF">2013-10-31T06:36:21Z</dcterms:created>
  <dcterms:modified xsi:type="dcterms:W3CDTF">2020-04-20T23:27:37Z</dcterms:modified>
  <cp:category>10 КЛАСС</cp:category>
</cp:coreProperties>
</file>