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80" r:id="rId9"/>
    <p:sldId id="281" r:id="rId10"/>
    <p:sldId id="265" r:id="rId11"/>
    <p:sldId id="266" r:id="rId12"/>
    <p:sldId id="267" r:id="rId13"/>
    <p:sldId id="268" r:id="rId14"/>
    <p:sldId id="277" r:id="rId15"/>
    <p:sldId id="279" r:id="rId16"/>
    <p:sldId id="282" r:id="rId17"/>
    <p:sldId id="269" r:id="rId18"/>
    <p:sldId id="271" r:id="rId19"/>
    <p:sldId id="284" r:id="rId20"/>
    <p:sldId id="285" r:id="rId21"/>
    <p:sldId id="286" r:id="rId22"/>
    <p:sldId id="273" r:id="rId23"/>
    <p:sldId id="274" r:id="rId24"/>
    <p:sldId id="275" r:id="rId25"/>
    <p:sldId id="276" r:id="rId26"/>
    <p:sldId id="287" r:id="rId27"/>
    <p:sldId id="283" r:id="rId28"/>
    <p:sldId id="288" r:id="rId29"/>
    <p:sldId id="289" r:id="rId30"/>
    <p:sldId id="290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2460BB-645E-4861-A064-6DD75792768A}" type="doc">
      <dgm:prSet loTypeId="urn:microsoft.com/office/officeart/2005/8/layout/cycle8" loCatId="cycle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0E73C62A-5E70-44B8-88F7-7005D36886D4}">
      <dgm:prSet phldrT="[Текст]"/>
      <dgm:spPr>
        <a:solidFill>
          <a:srgbClr val="00B050"/>
        </a:solidFill>
      </dgm:spPr>
      <dgm:t>
        <a:bodyPr/>
        <a:lstStyle/>
        <a:p>
          <a:endParaRPr lang="ru-RU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8703CE7F-6689-48E6-8805-98BA307C9F1A}" type="parTrans" cxnId="{48D6E755-A1DA-4AF5-949A-1D9B0909D549}">
      <dgm:prSet/>
      <dgm:spPr/>
      <dgm:t>
        <a:bodyPr/>
        <a:lstStyle/>
        <a:p>
          <a:endParaRPr lang="ru-RU"/>
        </a:p>
      </dgm:t>
    </dgm:pt>
    <dgm:pt modelId="{D785EB0C-CD1F-454D-AD06-7D58FA3165E8}" type="sibTrans" cxnId="{48D6E755-A1DA-4AF5-949A-1D9B0909D549}">
      <dgm:prSet/>
      <dgm:spPr/>
      <dgm:t>
        <a:bodyPr/>
        <a:lstStyle/>
        <a:p>
          <a:endParaRPr lang="ru-RU"/>
        </a:p>
      </dgm:t>
    </dgm:pt>
    <dgm:pt modelId="{A6E4707C-7E2B-4A54-BA83-65B16C9DC815}">
      <dgm:prSet phldrT="[Текст]"/>
      <dgm:spPr/>
      <dgm:t>
        <a:bodyPr/>
        <a:lstStyle/>
        <a:p>
          <a:endParaRPr lang="ru-RU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05B97364-B7C2-4CE6-863F-A44DDF78CA4D}" type="parTrans" cxnId="{CD3BD5D8-B795-4A52-97B3-5C8B0EEC99F1}">
      <dgm:prSet/>
      <dgm:spPr/>
      <dgm:t>
        <a:bodyPr/>
        <a:lstStyle/>
        <a:p>
          <a:endParaRPr lang="ru-RU"/>
        </a:p>
      </dgm:t>
    </dgm:pt>
    <dgm:pt modelId="{ACAD171C-D31D-4805-9592-4DFAEC846BA9}" type="sibTrans" cxnId="{CD3BD5D8-B795-4A52-97B3-5C8B0EEC99F1}">
      <dgm:prSet/>
      <dgm:spPr/>
      <dgm:t>
        <a:bodyPr/>
        <a:lstStyle/>
        <a:p>
          <a:endParaRPr lang="ru-RU"/>
        </a:p>
      </dgm:t>
    </dgm:pt>
    <dgm:pt modelId="{F996CB13-BEE7-4B42-8382-0CBA48F842B9}">
      <dgm:prSet phldrT="[Текст]"/>
      <dgm:spPr>
        <a:solidFill>
          <a:srgbClr val="FF0000"/>
        </a:solidFill>
      </dgm:spPr>
      <dgm:t>
        <a:bodyPr/>
        <a:lstStyle/>
        <a:p>
          <a:endParaRPr lang="ru-RU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D85008C2-89BC-47D0-87BD-0B050777F459}" type="parTrans" cxnId="{2BC9804B-BE95-40F4-9D4E-568785DB540E}">
      <dgm:prSet/>
      <dgm:spPr/>
      <dgm:t>
        <a:bodyPr/>
        <a:lstStyle/>
        <a:p>
          <a:endParaRPr lang="ru-RU"/>
        </a:p>
      </dgm:t>
    </dgm:pt>
    <dgm:pt modelId="{B54C5CB0-8FEB-429B-BD16-6BF10BBE800E}" type="sibTrans" cxnId="{2BC9804B-BE95-40F4-9D4E-568785DB540E}">
      <dgm:prSet/>
      <dgm:spPr/>
      <dgm:t>
        <a:bodyPr/>
        <a:lstStyle/>
        <a:p>
          <a:endParaRPr lang="ru-RU"/>
        </a:p>
      </dgm:t>
    </dgm:pt>
    <dgm:pt modelId="{42307450-B930-4466-8983-2F4BD0815CD0}" type="pres">
      <dgm:prSet presAssocID="{502460BB-645E-4861-A064-6DD75792768A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0DECE90-09FD-463C-8D0D-CC64D6E1C71E}" type="pres">
      <dgm:prSet presAssocID="{502460BB-645E-4861-A064-6DD75792768A}" presName="wedge1" presStyleLbl="node1" presStyleIdx="0" presStyleCnt="3"/>
      <dgm:spPr/>
      <dgm:t>
        <a:bodyPr/>
        <a:lstStyle/>
        <a:p>
          <a:endParaRPr lang="ru-RU"/>
        </a:p>
      </dgm:t>
    </dgm:pt>
    <dgm:pt modelId="{05606EAA-05F3-42EA-ADFB-9FBB92EB43A6}" type="pres">
      <dgm:prSet presAssocID="{502460BB-645E-4861-A064-6DD75792768A}" presName="dummy1a" presStyleCnt="0"/>
      <dgm:spPr/>
    </dgm:pt>
    <dgm:pt modelId="{1D8C4FA3-9415-4BD3-B3E6-96DCC87B0BE6}" type="pres">
      <dgm:prSet presAssocID="{502460BB-645E-4861-A064-6DD75792768A}" presName="dummy1b" presStyleCnt="0"/>
      <dgm:spPr/>
    </dgm:pt>
    <dgm:pt modelId="{FA08F324-0218-4B87-9A3A-630B2E30F192}" type="pres">
      <dgm:prSet presAssocID="{502460BB-645E-4861-A064-6DD75792768A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93FA57-2DF0-4E89-A754-364DBC0465DB}" type="pres">
      <dgm:prSet presAssocID="{502460BB-645E-4861-A064-6DD75792768A}" presName="wedge2" presStyleLbl="node1" presStyleIdx="1" presStyleCnt="3"/>
      <dgm:spPr/>
      <dgm:t>
        <a:bodyPr/>
        <a:lstStyle/>
        <a:p>
          <a:endParaRPr lang="ru-RU"/>
        </a:p>
      </dgm:t>
    </dgm:pt>
    <dgm:pt modelId="{D3C774F1-46C9-4DD0-A11D-6B0077A0433E}" type="pres">
      <dgm:prSet presAssocID="{502460BB-645E-4861-A064-6DD75792768A}" presName="dummy2a" presStyleCnt="0"/>
      <dgm:spPr/>
    </dgm:pt>
    <dgm:pt modelId="{1B5FA4E2-55CB-4268-8A67-CA49D66E4D8D}" type="pres">
      <dgm:prSet presAssocID="{502460BB-645E-4861-A064-6DD75792768A}" presName="dummy2b" presStyleCnt="0"/>
      <dgm:spPr/>
    </dgm:pt>
    <dgm:pt modelId="{A9FAAC64-1AFC-4A90-9A2F-308B932C9361}" type="pres">
      <dgm:prSet presAssocID="{502460BB-645E-4861-A064-6DD75792768A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0FC7FA-C9BB-4516-A0CD-48247534F20A}" type="pres">
      <dgm:prSet presAssocID="{502460BB-645E-4861-A064-6DD75792768A}" presName="wedge3" presStyleLbl="node1" presStyleIdx="2" presStyleCnt="3"/>
      <dgm:spPr/>
      <dgm:t>
        <a:bodyPr/>
        <a:lstStyle/>
        <a:p>
          <a:endParaRPr lang="ru-RU"/>
        </a:p>
      </dgm:t>
    </dgm:pt>
    <dgm:pt modelId="{1CDA82CF-C7A2-454C-A7FE-893554B2C641}" type="pres">
      <dgm:prSet presAssocID="{502460BB-645E-4861-A064-6DD75792768A}" presName="dummy3a" presStyleCnt="0"/>
      <dgm:spPr/>
    </dgm:pt>
    <dgm:pt modelId="{07610FDE-4480-42E0-BE56-40C83167A0FD}" type="pres">
      <dgm:prSet presAssocID="{502460BB-645E-4861-A064-6DD75792768A}" presName="dummy3b" presStyleCnt="0"/>
      <dgm:spPr/>
    </dgm:pt>
    <dgm:pt modelId="{B1E5F441-3225-4690-8783-FA3CD84640A3}" type="pres">
      <dgm:prSet presAssocID="{502460BB-645E-4861-A064-6DD75792768A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281B33-F42A-4F14-83E1-4C690F19C19C}" type="pres">
      <dgm:prSet presAssocID="{D785EB0C-CD1F-454D-AD06-7D58FA3165E8}" presName="arrowWedge1" presStyleLbl="fgSibTrans2D1" presStyleIdx="0" presStyleCnt="3"/>
      <dgm:spPr/>
    </dgm:pt>
    <dgm:pt modelId="{82D05FDF-CDF2-46C2-968E-C6B8464BDC2F}" type="pres">
      <dgm:prSet presAssocID="{ACAD171C-D31D-4805-9592-4DFAEC846BA9}" presName="arrowWedge2" presStyleLbl="fgSibTrans2D1" presStyleIdx="1" presStyleCnt="3"/>
      <dgm:spPr/>
    </dgm:pt>
    <dgm:pt modelId="{9D53D591-5DA5-4747-AE3E-0DEF2847ABB0}" type="pres">
      <dgm:prSet presAssocID="{B54C5CB0-8FEB-429B-BD16-6BF10BBE800E}" presName="arrowWedge3" presStyleLbl="fgSibTrans2D1" presStyleIdx="2" presStyleCnt="3"/>
      <dgm:spPr/>
    </dgm:pt>
  </dgm:ptLst>
  <dgm:cxnLst>
    <dgm:cxn modelId="{5863645B-C18F-4249-8BE5-B855279078CA}" type="presOf" srcId="{502460BB-645E-4861-A064-6DD75792768A}" destId="{42307450-B930-4466-8983-2F4BD0815CD0}" srcOrd="0" destOrd="0" presId="urn:microsoft.com/office/officeart/2005/8/layout/cycle8"/>
    <dgm:cxn modelId="{649876E1-7753-4CDA-883A-2B74C3D35E2C}" type="presOf" srcId="{F996CB13-BEE7-4B42-8382-0CBA48F842B9}" destId="{B1E5F441-3225-4690-8783-FA3CD84640A3}" srcOrd="1" destOrd="0" presId="urn:microsoft.com/office/officeart/2005/8/layout/cycle8"/>
    <dgm:cxn modelId="{2BC9804B-BE95-40F4-9D4E-568785DB540E}" srcId="{502460BB-645E-4861-A064-6DD75792768A}" destId="{F996CB13-BEE7-4B42-8382-0CBA48F842B9}" srcOrd="2" destOrd="0" parTransId="{D85008C2-89BC-47D0-87BD-0B050777F459}" sibTransId="{B54C5CB0-8FEB-429B-BD16-6BF10BBE800E}"/>
    <dgm:cxn modelId="{48D6E755-A1DA-4AF5-949A-1D9B0909D549}" srcId="{502460BB-645E-4861-A064-6DD75792768A}" destId="{0E73C62A-5E70-44B8-88F7-7005D36886D4}" srcOrd="0" destOrd="0" parTransId="{8703CE7F-6689-48E6-8805-98BA307C9F1A}" sibTransId="{D785EB0C-CD1F-454D-AD06-7D58FA3165E8}"/>
    <dgm:cxn modelId="{B5A3F52C-00CE-4AAD-B3C2-C015B964C6C0}" type="presOf" srcId="{A6E4707C-7E2B-4A54-BA83-65B16C9DC815}" destId="{A9FAAC64-1AFC-4A90-9A2F-308B932C9361}" srcOrd="1" destOrd="0" presId="urn:microsoft.com/office/officeart/2005/8/layout/cycle8"/>
    <dgm:cxn modelId="{0ABADDF8-1EE3-4A94-97BA-97196B5042DF}" type="presOf" srcId="{A6E4707C-7E2B-4A54-BA83-65B16C9DC815}" destId="{2993FA57-2DF0-4E89-A754-364DBC0465DB}" srcOrd="0" destOrd="0" presId="urn:microsoft.com/office/officeart/2005/8/layout/cycle8"/>
    <dgm:cxn modelId="{3CB791D3-BE89-42BF-AFC4-CE164BDAC337}" type="presOf" srcId="{0E73C62A-5E70-44B8-88F7-7005D36886D4}" destId="{FA08F324-0218-4B87-9A3A-630B2E30F192}" srcOrd="1" destOrd="0" presId="urn:microsoft.com/office/officeart/2005/8/layout/cycle8"/>
    <dgm:cxn modelId="{DA622E7D-008A-4859-BD83-514A8BF9F914}" type="presOf" srcId="{0E73C62A-5E70-44B8-88F7-7005D36886D4}" destId="{A0DECE90-09FD-463C-8D0D-CC64D6E1C71E}" srcOrd="0" destOrd="0" presId="urn:microsoft.com/office/officeart/2005/8/layout/cycle8"/>
    <dgm:cxn modelId="{E9900D1D-0C4A-4C4B-9933-465C4A4479A9}" type="presOf" srcId="{F996CB13-BEE7-4B42-8382-0CBA48F842B9}" destId="{100FC7FA-C9BB-4516-A0CD-48247534F20A}" srcOrd="0" destOrd="0" presId="urn:microsoft.com/office/officeart/2005/8/layout/cycle8"/>
    <dgm:cxn modelId="{CD3BD5D8-B795-4A52-97B3-5C8B0EEC99F1}" srcId="{502460BB-645E-4861-A064-6DD75792768A}" destId="{A6E4707C-7E2B-4A54-BA83-65B16C9DC815}" srcOrd="1" destOrd="0" parTransId="{05B97364-B7C2-4CE6-863F-A44DDF78CA4D}" sibTransId="{ACAD171C-D31D-4805-9592-4DFAEC846BA9}"/>
    <dgm:cxn modelId="{1EC69981-4C83-43E7-BBD4-BC714AB991FF}" type="presParOf" srcId="{42307450-B930-4466-8983-2F4BD0815CD0}" destId="{A0DECE90-09FD-463C-8D0D-CC64D6E1C71E}" srcOrd="0" destOrd="0" presId="urn:microsoft.com/office/officeart/2005/8/layout/cycle8"/>
    <dgm:cxn modelId="{C4EADB6C-48B0-4C8A-9C21-CA2643CE4D7D}" type="presParOf" srcId="{42307450-B930-4466-8983-2F4BD0815CD0}" destId="{05606EAA-05F3-42EA-ADFB-9FBB92EB43A6}" srcOrd="1" destOrd="0" presId="urn:microsoft.com/office/officeart/2005/8/layout/cycle8"/>
    <dgm:cxn modelId="{E2153756-96F4-4FCC-8F76-D72474052881}" type="presParOf" srcId="{42307450-B930-4466-8983-2F4BD0815CD0}" destId="{1D8C4FA3-9415-4BD3-B3E6-96DCC87B0BE6}" srcOrd="2" destOrd="0" presId="urn:microsoft.com/office/officeart/2005/8/layout/cycle8"/>
    <dgm:cxn modelId="{57C347BC-503E-46A8-8AE1-01B2946EC6F0}" type="presParOf" srcId="{42307450-B930-4466-8983-2F4BD0815CD0}" destId="{FA08F324-0218-4B87-9A3A-630B2E30F192}" srcOrd="3" destOrd="0" presId="urn:microsoft.com/office/officeart/2005/8/layout/cycle8"/>
    <dgm:cxn modelId="{23FB5DC7-844F-4B6F-9C3C-1EAA2B000321}" type="presParOf" srcId="{42307450-B930-4466-8983-2F4BD0815CD0}" destId="{2993FA57-2DF0-4E89-A754-364DBC0465DB}" srcOrd="4" destOrd="0" presId="urn:microsoft.com/office/officeart/2005/8/layout/cycle8"/>
    <dgm:cxn modelId="{75ED4947-73FA-46B1-92FE-675322755102}" type="presParOf" srcId="{42307450-B930-4466-8983-2F4BD0815CD0}" destId="{D3C774F1-46C9-4DD0-A11D-6B0077A0433E}" srcOrd="5" destOrd="0" presId="urn:microsoft.com/office/officeart/2005/8/layout/cycle8"/>
    <dgm:cxn modelId="{5CB5D656-F018-445A-8D09-90EB89C92139}" type="presParOf" srcId="{42307450-B930-4466-8983-2F4BD0815CD0}" destId="{1B5FA4E2-55CB-4268-8A67-CA49D66E4D8D}" srcOrd="6" destOrd="0" presId="urn:microsoft.com/office/officeart/2005/8/layout/cycle8"/>
    <dgm:cxn modelId="{F48C56BB-C4A6-4B1A-BB81-903AF3DBB3A1}" type="presParOf" srcId="{42307450-B930-4466-8983-2F4BD0815CD0}" destId="{A9FAAC64-1AFC-4A90-9A2F-308B932C9361}" srcOrd="7" destOrd="0" presId="urn:microsoft.com/office/officeart/2005/8/layout/cycle8"/>
    <dgm:cxn modelId="{D3C249D1-C925-4CD2-85F9-8FD5DD895492}" type="presParOf" srcId="{42307450-B930-4466-8983-2F4BD0815CD0}" destId="{100FC7FA-C9BB-4516-A0CD-48247534F20A}" srcOrd="8" destOrd="0" presId="urn:microsoft.com/office/officeart/2005/8/layout/cycle8"/>
    <dgm:cxn modelId="{C92C1965-0F2B-47FC-B3C9-20BA884D7D04}" type="presParOf" srcId="{42307450-B930-4466-8983-2F4BD0815CD0}" destId="{1CDA82CF-C7A2-454C-A7FE-893554B2C641}" srcOrd="9" destOrd="0" presId="urn:microsoft.com/office/officeart/2005/8/layout/cycle8"/>
    <dgm:cxn modelId="{CEE100B0-CC79-47D1-8EEC-AB4BECDD7B3A}" type="presParOf" srcId="{42307450-B930-4466-8983-2F4BD0815CD0}" destId="{07610FDE-4480-42E0-BE56-40C83167A0FD}" srcOrd="10" destOrd="0" presId="urn:microsoft.com/office/officeart/2005/8/layout/cycle8"/>
    <dgm:cxn modelId="{D69BF83F-1691-4270-970D-8F3C0200E4DC}" type="presParOf" srcId="{42307450-B930-4466-8983-2F4BD0815CD0}" destId="{B1E5F441-3225-4690-8783-FA3CD84640A3}" srcOrd="11" destOrd="0" presId="urn:microsoft.com/office/officeart/2005/8/layout/cycle8"/>
    <dgm:cxn modelId="{1B26176F-98C4-4093-9A8F-5B6D8FBF5B6F}" type="presParOf" srcId="{42307450-B930-4466-8983-2F4BD0815CD0}" destId="{74281B33-F42A-4F14-83E1-4C690F19C19C}" srcOrd="12" destOrd="0" presId="urn:microsoft.com/office/officeart/2005/8/layout/cycle8"/>
    <dgm:cxn modelId="{EE696636-1B30-4380-8F4B-1621F54561E2}" type="presParOf" srcId="{42307450-B930-4466-8983-2F4BD0815CD0}" destId="{82D05FDF-CDF2-46C2-968E-C6B8464BDC2F}" srcOrd="13" destOrd="0" presId="urn:microsoft.com/office/officeart/2005/8/layout/cycle8"/>
    <dgm:cxn modelId="{EB6C683F-65C1-4737-8287-91A2CB78C98B}" type="presParOf" srcId="{42307450-B930-4466-8983-2F4BD0815CD0}" destId="{9D53D591-5DA5-4747-AE3E-0DEF2847ABB0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0DECE90-09FD-463C-8D0D-CC64D6E1C71E}">
      <dsp:nvSpPr>
        <dsp:cNvPr id="0" name=""/>
        <dsp:cNvSpPr/>
      </dsp:nvSpPr>
      <dsp:spPr>
        <a:xfrm>
          <a:off x="1102546" y="330536"/>
          <a:ext cx="4271554" cy="4271554"/>
        </a:xfrm>
        <a:prstGeom prst="pie">
          <a:avLst>
            <a:gd name="adj1" fmla="val 16200000"/>
            <a:gd name="adj2" fmla="val 1800000"/>
          </a:avLst>
        </a:prstGeom>
        <a:solidFill>
          <a:srgbClr val="00B050"/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3353757" y="1235699"/>
        <a:ext cx="1525555" cy="1271296"/>
      </dsp:txXfrm>
    </dsp:sp>
    <dsp:sp modelId="{2993FA57-2DF0-4E89-A754-364DBC0465DB}">
      <dsp:nvSpPr>
        <dsp:cNvPr id="0" name=""/>
        <dsp:cNvSpPr/>
      </dsp:nvSpPr>
      <dsp:spPr>
        <a:xfrm>
          <a:off x="1014572" y="483092"/>
          <a:ext cx="4271554" cy="4271554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4">
                <a:hueOff val="9201635"/>
                <a:satOff val="-2277"/>
                <a:lumOff val="4608"/>
                <a:alphaOff val="0"/>
                <a:tint val="97000"/>
                <a:satMod val="100000"/>
                <a:lumMod val="110000"/>
              </a:schemeClr>
            </a:gs>
            <a:gs pos="100000">
              <a:schemeClr val="accent4">
                <a:hueOff val="9201635"/>
                <a:satOff val="-2277"/>
                <a:lumOff val="4608"/>
                <a:alphaOff val="0"/>
                <a:shade val="85000"/>
                <a:lumMod val="80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2031609" y="3254517"/>
        <a:ext cx="2288332" cy="1118740"/>
      </dsp:txXfrm>
    </dsp:sp>
    <dsp:sp modelId="{100FC7FA-C9BB-4516-A0CD-48247534F20A}">
      <dsp:nvSpPr>
        <dsp:cNvPr id="0" name=""/>
        <dsp:cNvSpPr/>
      </dsp:nvSpPr>
      <dsp:spPr>
        <a:xfrm>
          <a:off x="926599" y="330536"/>
          <a:ext cx="4271554" cy="4271554"/>
        </a:xfrm>
        <a:prstGeom prst="pie">
          <a:avLst>
            <a:gd name="adj1" fmla="val 9000000"/>
            <a:gd name="adj2" fmla="val 16200000"/>
          </a:avLst>
        </a:prstGeom>
        <a:solidFill>
          <a:srgbClr val="FF0000"/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1421387" y="1235699"/>
        <a:ext cx="1525555" cy="1271296"/>
      </dsp:txXfrm>
    </dsp:sp>
    <dsp:sp modelId="{74281B33-F42A-4F14-83E1-4C690F19C19C}">
      <dsp:nvSpPr>
        <dsp:cNvPr id="0" name=""/>
        <dsp:cNvSpPr/>
      </dsp:nvSpPr>
      <dsp:spPr>
        <a:xfrm>
          <a:off x="838469" y="66107"/>
          <a:ext cx="4800413" cy="4800413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7000"/>
                <a:satMod val="100000"/>
                <a:lum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5000"/>
                <a:lumMod val="80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2D05FDF-CDF2-46C2-968E-C6B8464BDC2F}">
      <dsp:nvSpPr>
        <dsp:cNvPr id="0" name=""/>
        <dsp:cNvSpPr/>
      </dsp:nvSpPr>
      <dsp:spPr>
        <a:xfrm>
          <a:off x="750143" y="218392"/>
          <a:ext cx="4800413" cy="4800413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accent4">
                <a:hueOff val="9201635"/>
                <a:satOff val="-2277"/>
                <a:lumOff val="4608"/>
                <a:alphaOff val="0"/>
                <a:tint val="97000"/>
                <a:satMod val="100000"/>
                <a:lumMod val="110000"/>
              </a:schemeClr>
            </a:gs>
            <a:gs pos="100000">
              <a:schemeClr val="accent4">
                <a:hueOff val="9201635"/>
                <a:satOff val="-2277"/>
                <a:lumOff val="4608"/>
                <a:alphaOff val="0"/>
                <a:shade val="85000"/>
                <a:lumMod val="80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D53D591-5DA5-4747-AE3E-0DEF2847ABB0}">
      <dsp:nvSpPr>
        <dsp:cNvPr id="0" name=""/>
        <dsp:cNvSpPr/>
      </dsp:nvSpPr>
      <dsp:spPr>
        <a:xfrm>
          <a:off x="661816" y="66107"/>
          <a:ext cx="4800413" cy="4800413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accent4">
                <a:hueOff val="18403270"/>
                <a:satOff val="-4555"/>
                <a:lumOff val="9216"/>
                <a:alphaOff val="0"/>
                <a:tint val="97000"/>
                <a:satMod val="100000"/>
                <a:lumMod val="110000"/>
              </a:schemeClr>
            </a:gs>
            <a:gs pos="100000">
              <a:schemeClr val="accent4">
                <a:hueOff val="18403270"/>
                <a:satOff val="-4555"/>
                <a:lumOff val="9216"/>
                <a:alphaOff val="0"/>
                <a:shade val="85000"/>
                <a:lumMod val="80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5A18C5-B3FD-4BD1-8B2B-92E805BFD626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4510A-FBEC-418C-AFFE-6FFB210088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78560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2839FAE-FBE4-448D-86C6-35A52A09FA46}" type="slidenum">
              <a:rPr lang="ru-RU" altLang="ru-RU" smtClean="0"/>
              <a:pPr eaLnBrk="1" hangingPunct="1"/>
              <a:t>10</a:t>
            </a:fld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18954918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8D641A1-A941-4010-B50B-0EE539FC1290}" type="slidenum">
              <a:rPr lang="ru-RU" altLang="ru-RU" smtClean="0"/>
              <a:pPr eaLnBrk="1" hangingPunct="1"/>
              <a:t>12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xmlns="" val="2975014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7AC501C-A2AD-4DD4-A173-FFB71D80B806}" type="slidenum">
              <a:rPr lang="ru-RU" altLang="ru-RU" smtClean="0"/>
              <a:pPr eaLnBrk="1" hangingPunct="1"/>
              <a:t>17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xmlns="" val="917453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4510A-FBEC-418C-AFFE-6FFB210088FA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FFA60-8D02-411C-BED3-EF7CC54EA2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slide" Target="slide13.xml"/><Relationship Id="rId4" Type="http://schemas.openxmlformats.org/officeDocument/2006/relationships/slide" Target="slide2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180528" y="-99392"/>
            <a:ext cx="90364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latin typeface="Book Antiqua" pitchFamily="18" charset="0"/>
              </a:rPr>
              <a:t>Право в системе </a:t>
            </a:r>
          </a:p>
          <a:p>
            <a:pPr algn="ctr"/>
            <a:r>
              <a:rPr lang="ru-RU" sz="4800" b="1" dirty="0" smtClean="0">
                <a:latin typeface="Book Antiqua" pitchFamily="18" charset="0"/>
              </a:rPr>
              <a:t>социальных норм</a:t>
            </a:r>
            <a:endParaRPr lang="ru-RU" sz="4800" b="1" dirty="0">
              <a:latin typeface="Book Antiqua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76110" y="58052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29700" name="Picture 4" descr="https://static.rosuchebnik.ru/upload/iblock/651/6510dee9c409190073e02f5192f61b5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12776"/>
            <a:ext cx="7756728" cy="54452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94876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125113" cy="92447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Функции права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0825" y="980728"/>
            <a:ext cx="864235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buFontTx/>
              <a:buAutoNum type="arabicPeriod"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Воспитательная</a:t>
            </a:r>
            <a:r>
              <a:rPr lang="ru-RU" sz="2800" b="1" dirty="0"/>
              <a:t> -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воздействие на поведение субъектов общественных отношений (</a:t>
            </a:r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запреты и наказание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>
              <a:buFontTx/>
              <a:buAutoNum type="arabicPeriod" startAt="2"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Социальный контроль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определяет </a:t>
            </a:r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меру возможного и должного поведения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субъектов</a:t>
            </a:r>
          </a:p>
          <a:p>
            <a:pPr marL="457200" indent="-457200">
              <a:buFontTx/>
              <a:buAutoNum type="arabicPeriod" startAt="2"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Регулятивная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устанавливает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в обществе </a:t>
            </a:r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правила поведения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регулирует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общественные отношения</a:t>
            </a:r>
          </a:p>
          <a:p>
            <a:pPr marL="457200" indent="-457200">
              <a:buFontTx/>
              <a:buAutoNum type="arabicPeriod" startAt="2"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Охранительная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защищает наиболее важные общественные отношения от негативного воздействия</a:t>
            </a:r>
          </a:p>
        </p:txBody>
      </p:sp>
    </p:spTree>
    <p:extLst>
      <p:ext uri="{BB962C8B-B14F-4D97-AF65-F5344CB8AC3E}">
        <p14:creationId xmlns:p14="http://schemas.microsoft.com/office/powerpoint/2010/main" xmlns="" val="84903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357166"/>
            <a:ext cx="7772400" cy="714380"/>
          </a:xfrm>
        </p:spPr>
        <p:txBody>
          <a:bodyPr/>
          <a:lstStyle/>
          <a:p>
            <a:pPr algn="ctr">
              <a:defRPr/>
            </a:pPr>
            <a:r>
              <a:rPr lang="ru-RU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Принципы права</a:t>
            </a:r>
            <a:endParaRPr lang="ru-RU" sz="3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225" y="1357313"/>
            <a:ext cx="7772400" cy="5072062"/>
          </a:xfrm>
        </p:spPr>
        <p:txBody>
          <a:bodyPr>
            <a:normAutofit fontScale="92500" lnSpcReduction="20000"/>
          </a:bodyPr>
          <a:lstStyle/>
          <a:p>
            <a:pPr algn="l">
              <a:defRPr/>
            </a:pPr>
            <a:r>
              <a:rPr lang="ru-RU" sz="2400" dirty="0" smtClean="0">
                <a:solidFill>
                  <a:srgbClr val="FF0000"/>
                </a:solidFill>
              </a:rPr>
              <a:t>- </a:t>
            </a:r>
            <a:r>
              <a:rPr lang="ru-RU" sz="2400" b="1" i="1" dirty="0" smtClean="0">
                <a:solidFill>
                  <a:schemeClr val="tx1"/>
                </a:solidFill>
              </a:rPr>
              <a:t>принцип справедливости: </a:t>
            </a:r>
            <a:r>
              <a:rPr lang="ru-RU" sz="2400" dirty="0" smtClean="0">
                <a:solidFill>
                  <a:schemeClr val="tx1"/>
                </a:solidFill>
              </a:rPr>
              <a:t>Он имеет моральное правовое содержание, обеспечивает соотношение между правами и обязанностями, преступлением и наказанием. </a:t>
            </a:r>
          </a:p>
          <a:p>
            <a:pPr algn="l"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- </a:t>
            </a:r>
            <a:r>
              <a:rPr lang="ru-RU" sz="2400" b="1" i="1" dirty="0" smtClean="0">
                <a:solidFill>
                  <a:schemeClr val="tx1"/>
                </a:solidFill>
              </a:rPr>
              <a:t>принцип гуманизма: </a:t>
            </a:r>
            <a:r>
              <a:rPr lang="ru-RU" sz="2400" dirty="0" smtClean="0">
                <a:solidFill>
                  <a:schemeClr val="tx1"/>
                </a:solidFill>
              </a:rPr>
              <a:t>Закон гарантирует неприкосновенность личности: никто не может быть подвергнут аресту или незаконному содержанию под стражей иначе как на основании судебного решения; лишённые свободы, имеют право на гуманное обращение и уважение их достоинства.</a:t>
            </a:r>
          </a:p>
          <a:p>
            <a:pPr algn="l"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- </a:t>
            </a:r>
            <a:r>
              <a:rPr lang="ru-RU" sz="2400" b="1" i="1" dirty="0" smtClean="0">
                <a:solidFill>
                  <a:schemeClr val="tx1"/>
                </a:solidFill>
              </a:rPr>
              <a:t>принцип правосудия: </a:t>
            </a:r>
            <a:r>
              <a:rPr lang="ru-RU" sz="2400" dirty="0" smtClean="0">
                <a:solidFill>
                  <a:schemeClr val="tx1"/>
                </a:solidFill>
              </a:rPr>
              <a:t>ответственность за вину, право на защиту своих прав.</a:t>
            </a:r>
          </a:p>
          <a:p>
            <a:pPr algn="l"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 - </a:t>
            </a:r>
            <a:r>
              <a:rPr lang="ru-RU" sz="2400" b="1" i="1" dirty="0" smtClean="0">
                <a:solidFill>
                  <a:schemeClr val="tx1"/>
                </a:solidFill>
              </a:rPr>
              <a:t>принцип равноправия  </a:t>
            </a:r>
            <a:r>
              <a:rPr lang="ru-RU" sz="2400" dirty="0" smtClean="0">
                <a:solidFill>
                  <a:schemeClr val="tx1"/>
                </a:solidFill>
              </a:rPr>
              <a:t>(ст. 19 Конституции РФ).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20692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Система права - совокупность норм права данной страны</a:t>
            </a:r>
          </a:p>
        </p:txBody>
      </p:sp>
      <p:sp>
        <p:nvSpPr>
          <p:cNvPr id="8" name="Овал 7">
            <a:hlinkClick r:id="rId3" action="ppaction://hlinksldjump"/>
          </p:cNvPr>
          <p:cNvSpPr/>
          <p:nvPr/>
        </p:nvSpPr>
        <p:spPr>
          <a:xfrm>
            <a:off x="1928813" y="1571625"/>
            <a:ext cx="5786437" cy="4857750"/>
          </a:xfrm>
          <a:prstGeom prst="ellipse">
            <a:avLst/>
          </a:prstGeom>
          <a:solidFill>
            <a:schemeClr val="accent6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Овал 9">
            <a:hlinkClick r:id="rId4" action="ppaction://hlinksldjump"/>
          </p:cNvPr>
          <p:cNvSpPr/>
          <p:nvPr/>
        </p:nvSpPr>
        <p:spPr>
          <a:xfrm>
            <a:off x="3059832" y="1844824"/>
            <a:ext cx="3857625" cy="3357562"/>
          </a:xfrm>
          <a:prstGeom prst="ellipse">
            <a:avLst/>
          </a:prstGeom>
          <a:solidFill>
            <a:srgbClr val="FFC000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Овал 10">
            <a:hlinkClick r:id="rId5" action="ppaction://hlinksldjump"/>
          </p:cNvPr>
          <p:cNvSpPr/>
          <p:nvPr/>
        </p:nvSpPr>
        <p:spPr>
          <a:xfrm>
            <a:off x="3857625" y="2786063"/>
            <a:ext cx="2000250" cy="20716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Норма права</a:t>
            </a:r>
          </a:p>
        </p:txBody>
      </p:sp>
      <p:sp>
        <p:nvSpPr>
          <p:cNvPr id="14342" name="Прямоугольник 11"/>
          <p:cNvSpPr>
            <a:spLocks noChangeArrowheads="1"/>
          </p:cNvSpPr>
          <p:nvPr/>
        </p:nvSpPr>
        <p:spPr bwMode="auto">
          <a:xfrm>
            <a:off x="5796136" y="3429000"/>
            <a:ext cx="278961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ru-RU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Институт </a:t>
            </a:r>
            <a:r>
              <a:rPr lang="ru-RU" alt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права</a:t>
            </a:r>
          </a:p>
        </p:txBody>
      </p:sp>
      <p:sp>
        <p:nvSpPr>
          <p:cNvPr id="14343" name="Прямоугольник 12"/>
          <p:cNvSpPr>
            <a:spLocks noChangeArrowheads="1"/>
          </p:cNvSpPr>
          <p:nvPr/>
        </p:nvSpPr>
        <p:spPr bwMode="auto">
          <a:xfrm>
            <a:off x="2699792" y="5373216"/>
            <a:ext cx="26239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ru-RU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Отрасль </a:t>
            </a:r>
            <a:r>
              <a:rPr lang="ru-RU" alt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права</a:t>
            </a:r>
          </a:p>
        </p:txBody>
      </p:sp>
    </p:spTree>
    <p:extLst>
      <p:ext uri="{BB962C8B-B14F-4D97-AF65-F5344CB8AC3E}">
        <p14:creationId xmlns:p14="http://schemas.microsoft.com/office/powerpoint/2010/main" xmlns="" val="204183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339551"/>
          </a:xfrm>
        </p:spPr>
        <p:txBody>
          <a:bodyPr/>
          <a:lstStyle/>
          <a:p>
            <a:r>
              <a:rPr lang="ru-RU" sz="2800" b="1" u="sng" dirty="0" smtClean="0">
                <a:latin typeface="Comic Sans MS" panose="030F0702030302020204" pitchFamily="66" charset="0"/>
              </a:rPr>
              <a:t>Норма права </a:t>
            </a:r>
            <a:r>
              <a:rPr lang="ru-RU" sz="2800" b="1" dirty="0" smtClean="0">
                <a:latin typeface="Comic Sans MS" panose="030F0702030302020204" pitchFamily="66" charset="0"/>
              </a:rPr>
              <a:t>- установленное </a:t>
            </a:r>
            <a:r>
              <a:rPr lang="ru-RU" sz="2800" b="1" dirty="0">
                <a:latin typeface="Comic Sans MS" panose="030F0702030302020204" pitchFamily="66" charset="0"/>
              </a:rPr>
              <a:t>государством общеобязательное правило поведения</a:t>
            </a:r>
            <a:r>
              <a:rPr lang="ru-RU" sz="2800" dirty="0">
                <a:latin typeface="Comic Sans MS" panose="030F0702030302020204" pitchFamily="66" charset="0"/>
              </a:rPr>
              <a:t/>
            </a:r>
            <a:br>
              <a:rPr lang="ru-RU" sz="2800" dirty="0">
                <a:latin typeface="Comic Sans MS" panose="030F0702030302020204" pitchFamily="66" charset="0"/>
              </a:rPr>
            </a:br>
            <a:endParaRPr lang="ru-RU" sz="2800" dirty="0">
              <a:latin typeface="Comic Sans MS" panose="030F0702030302020204" pitchFamily="66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21414"/>
            <a:ext cx="7200800" cy="540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410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altLang="ru-RU"/>
              <a:t>Коробова Е.В.</a:t>
            </a:r>
          </a:p>
        </p:txBody>
      </p:sp>
      <p:grpSp>
        <p:nvGrpSpPr>
          <p:cNvPr id="10244" name="Group 4"/>
          <p:cNvGrpSpPr>
            <a:grpSpLocks noChangeAspect="1"/>
          </p:cNvGrpSpPr>
          <p:nvPr/>
        </p:nvGrpSpPr>
        <p:grpSpPr bwMode="auto">
          <a:xfrm>
            <a:off x="755650" y="836613"/>
            <a:ext cx="7632700" cy="4933950"/>
            <a:chOff x="2279" y="8985"/>
            <a:chExt cx="6918" cy="3762"/>
          </a:xfrm>
        </p:grpSpPr>
        <p:sp>
          <p:nvSpPr>
            <p:cNvPr id="10245" name="AutoShape 5"/>
            <p:cNvSpPr>
              <a:spLocks noChangeAspect="1" noChangeArrowheads="1"/>
            </p:cNvSpPr>
            <p:nvPr/>
          </p:nvSpPr>
          <p:spPr bwMode="auto">
            <a:xfrm>
              <a:off x="2279" y="8985"/>
              <a:ext cx="6918" cy="3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46" name="Rectangle 6"/>
            <p:cNvSpPr>
              <a:spLocks noChangeArrowheads="1"/>
            </p:cNvSpPr>
            <p:nvPr/>
          </p:nvSpPr>
          <p:spPr bwMode="auto">
            <a:xfrm>
              <a:off x="2703" y="9263"/>
              <a:ext cx="1976" cy="83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2000">
                  <a:solidFill>
                    <a:srgbClr val="000000"/>
                  </a:solidFill>
                </a:rPr>
                <a:t>Установлена государством</a:t>
              </a:r>
              <a:endParaRPr lang="ru-RU" altLang="ru-RU" sz="2800">
                <a:solidFill>
                  <a:srgbClr val="000000"/>
                </a:solidFill>
              </a:endParaRPr>
            </a:p>
          </p:txBody>
        </p:sp>
        <p:sp>
          <p:nvSpPr>
            <p:cNvPr id="10247" name="Rectangle 7"/>
            <p:cNvSpPr>
              <a:spLocks noChangeArrowheads="1"/>
            </p:cNvSpPr>
            <p:nvPr/>
          </p:nvSpPr>
          <p:spPr bwMode="auto">
            <a:xfrm>
              <a:off x="2844" y="11772"/>
              <a:ext cx="2259" cy="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solidFill>
                    <a:srgbClr val="000000"/>
                  </a:solidFill>
                </a:rPr>
                <a:t>Является общеобязательным правилом поведения</a:t>
              </a:r>
              <a:endParaRPr lang="ru-RU" altLang="ru-RU" sz="2400">
                <a:solidFill>
                  <a:srgbClr val="000000"/>
                </a:solidFill>
              </a:endParaRPr>
            </a:p>
          </p:txBody>
        </p:sp>
        <p:sp>
          <p:nvSpPr>
            <p:cNvPr id="10248" name="Rectangle 8"/>
            <p:cNvSpPr>
              <a:spLocks noChangeArrowheads="1"/>
            </p:cNvSpPr>
            <p:nvPr/>
          </p:nvSpPr>
          <p:spPr bwMode="auto">
            <a:xfrm>
              <a:off x="7079" y="11772"/>
              <a:ext cx="1976" cy="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solidFill>
                    <a:srgbClr val="000000"/>
                  </a:solidFill>
                </a:rPr>
                <a:t>Охраняется и защищается государством</a:t>
              </a:r>
              <a:endParaRPr lang="ru-RU" altLang="ru-RU" sz="2400">
                <a:solidFill>
                  <a:srgbClr val="000000"/>
                </a:solidFill>
              </a:endParaRPr>
            </a:p>
          </p:txBody>
        </p:sp>
        <p:sp>
          <p:nvSpPr>
            <p:cNvPr id="10249" name="Rectangle 9"/>
            <p:cNvSpPr>
              <a:spLocks noChangeArrowheads="1"/>
            </p:cNvSpPr>
            <p:nvPr/>
          </p:nvSpPr>
          <p:spPr bwMode="auto">
            <a:xfrm>
              <a:off x="7220" y="9124"/>
              <a:ext cx="1977" cy="9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2000">
                  <a:solidFill>
                    <a:srgbClr val="000000"/>
                  </a:solidFill>
                </a:rPr>
                <a:t>Имеет письменную форму</a:t>
              </a:r>
              <a:endParaRPr lang="ru-RU" altLang="ru-RU" sz="2800">
                <a:solidFill>
                  <a:srgbClr val="000000"/>
                </a:solidFill>
              </a:endParaRPr>
            </a:p>
          </p:txBody>
        </p:sp>
        <p:sp>
          <p:nvSpPr>
            <p:cNvPr id="10250" name="AutoShape 10"/>
            <p:cNvSpPr>
              <a:spLocks noChangeArrowheads="1"/>
            </p:cNvSpPr>
            <p:nvPr/>
          </p:nvSpPr>
          <p:spPr bwMode="auto">
            <a:xfrm>
              <a:off x="4872" y="10368"/>
              <a:ext cx="2319" cy="1137"/>
            </a:xfrm>
            <a:prstGeom prst="bevel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2800" b="1" dirty="0">
                  <a:solidFill>
                    <a:srgbClr val="000000"/>
                  </a:solidFill>
                </a:rPr>
                <a:t>Правовая норма</a:t>
              </a:r>
              <a:endParaRPr lang="ru-RU" altLang="ru-RU" sz="2800" dirty="0">
                <a:solidFill>
                  <a:srgbClr val="000000"/>
                </a:solidFill>
              </a:endParaRPr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 flipV="1">
              <a:off x="7220" y="10239"/>
              <a:ext cx="565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2" name="Line 12"/>
            <p:cNvSpPr>
              <a:spLocks noChangeShapeType="1"/>
            </p:cNvSpPr>
            <p:nvPr/>
          </p:nvSpPr>
          <p:spPr bwMode="auto">
            <a:xfrm>
              <a:off x="7220" y="11214"/>
              <a:ext cx="565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3" name="Line 13"/>
            <p:cNvSpPr>
              <a:spLocks noChangeShapeType="1"/>
            </p:cNvSpPr>
            <p:nvPr/>
          </p:nvSpPr>
          <p:spPr bwMode="auto">
            <a:xfrm flipH="1" flipV="1">
              <a:off x="4255" y="10239"/>
              <a:ext cx="565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4" name="Line 14"/>
            <p:cNvSpPr>
              <a:spLocks noChangeShapeType="1"/>
            </p:cNvSpPr>
            <p:nvPr/>
          </p:nvSpPr>
          <p:spPr bwMode="auto">
            <a:xfrm flipH="1">
              <a:off x="4255" y="11214"/>
              <a:ext cx="565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272356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tem1_1-2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395536" y="1268760"/>
            <a:ext cx="8748464" cy="456689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56183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7667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Структура нормы права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10801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-это </a:t>
            </a:r>
            <a:r>
              <a:rPr lang="ru-RU" sz="2400" dirty="0"/>
              <a:t>внутреннее строение нормы, которое раскрывает ее основные элементы и способы их взаимосвязи.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484784"/>
            <a:ext cx="2376264" cy="43204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Гипотеза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31840" y="1484784"/>
            <a:ext cx="2736304" cy="43204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Диспозиция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372200" y="1484784"/>
            <a:ext cx="2376264" cy="43204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Санкция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988840"/>
            <a:ext cx="24837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/>
              <a:t>указывает </a:t>
            </a:r>
            <a:r>
              <a:rPr lang="ru-RU" sz="2000" b="1" i="1" dirty="0"/>
              <a:t>на жизненные обстоятельства вступления нормы в </a:t>
            </a:r>
            <a:r>
              <a:rPr lang="ru-RU" sz="2000" b="1" i="1" dirty="0" smtClean="0"/>
              <a:t>действие.</a:t>
            </a:r>
            <a:endParaRPr lang="ru-RU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699792" y="1988840"/>
            <a:ext cx="31683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/>
              <a:t>содержит само правило поведения участников регулируемых отношений, указывает на его суть и содержание, права и обязанности </a:t>
            </a:r>
            <a:r>
              <a:rPr lang="ru-RU" b="1" i="1" dirty="0" smtClean="0"/>
              <a:t>субъектов, основной элемент нормы права.</a:t>
            </a:r>
            <a:endParaRPr lang="ru-R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868144" y="1916832"/>
            <a:ext cx="327585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/>
              <a:t>определяет неблагоприятные </a:t>
            </a:r>
            <a:r>
              <a:rPr lang="ru-RU" sz="2000" b="1" i="1" dirty="0"/>
              <a:t>последствия для участников общественных отношений, наступающие в случае нарушения последними предписаний </a:t>
            </a:r>
            <a:r>
              <a:rPr lang="ru-RU" sz="2000" b="1" i="1" dirty="0" smtClean="0"/>
              <a:t>диспозиции.</a:t>
            </a:r>
            <a:endParaRPr lang="ru-RU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67544" y="6165304"/>
            <a:ext cx="7992888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/>
              <a:t>ЕСЛИ (гипотеза) - ТО (диспозиция) - ИНАЧЕ (санкция)</a:t>
            </a:r>
          </a:p>
        </p:txBody>
      </p:sp>
    </p:spTree>
    <p:extLst>
      <p:ext uri="{BB962C8B-B14F-4D97-AF65-F5344CB8AC3E}">
        <p14:creationId xmlns:p14="http://schemas.microsoft.com/office/powerpoint/2010/main" xmlns="" val="11792441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16632"/>
            <a:ext cx="7125113" cy="924475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Структура нормы права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624093317"/>
              </p:ext>
            </p:extLst>
          </p:nvPr>
        </p:nvGraphicFramePr>
        <p:xfrm>
          <a:off x="1403648" y="1639198"/>
          <a:ext cx="6300700" cy="5085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5" name="Прямая со стрелкой 4"/>
          <p:cNvCxnSpPr/>
          <p:nvPr/>
        </p:nvCxnSpPr>
        <p:spPr>
          <a:xfrm>
            <a:off x="5940425" y="2276475"/>
            <a:ext cx="7143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365" name="Прямоугольник 6"/>
          <p:cNvSpPr>
            <a:spLocks noChangeArrowheads="1"/>
          </p:cNvSpPr>
          <p:nvPr/>
        </p:nvSpPr>
        <p:spPr bwMode="auto">
          <a:xfrm>
            <a:off x="139700" y="1412875"/>
            <a:ext cx="2411413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ru-RU" altLang="ru-RU" sz="2400" b="1">
                <a:latin typeface="Times New Roman" pitchFamily="18" charset="0"/>
                <a:cs typeface="Times New Roman" pitchFamily="18" charset="0"/>
              </a:rPr>
              <a:t>Указывает на жизненные обстоятельства (время, место) вступления нормы в действие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 flipH="1" flipV="1">
            <a:off x="2555875" y="2239963"/>
            <a:ext cx="6477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899150" y="6092825"/>
            <a:ext cx="715963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4738688" y="3244850"/>
            <a:ext cx="18764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ДИСПОЗИЦИЯ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771775" y="3244850"/>
            <a:ext cx="14700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ГИПОТЕЗА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894138" y="5157788"/>
            <a:ext cx="1379537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САНКЦИЯ</a:t>
            </a:r>
          </a:p>
        </p:txBody>
      </p:sp>
      <p:sp>
        <p:nvSpPr>
          <p:cNvPr id="15371" name="Прямоугольник 16"/>
          <p:cNvSpPr>
            <a:spLocks noChangeArrowheads="1"/>
          </p:cNvSpPr>
          <p:nvPr/>
        </p:nvSpPr>
        <p:spPr bwMode="auto">
          <a:xfrm>
            <a:off x="6784975" y="1668463"/>
            <a:ext cx="2160588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ru-RU" altLang="ru-RU" sz="2400" b="1">
                <a:latin typeface="Times New Roman" pitchFamily="18" charset="0"/>
                <a:cs typeface="Times New Roman" pitchFamily="18" charset="0"/>
              </a:rPr>
              <a:t>Само правило поведения, права и обязанности субъектов</a:t>
            </a:r>
          </a:p>
        </p:txBody>
      </p:sp>
      <p:sp>
        <p:nvSpPr>
          <p:cNvPr id="15372" name="Прямоугольник 17"/>
          <p:cNvSpPr>
            <a:spLocks noChangeArrowheads="1"/>
          </p:cNvSpPr>
          <p:nvPr/>
        </p:nvSpPr>
        <p:spPr bwMode="auto">
          <a:xfrm>
            <a:off x="6875463" y="4557713"/>
            <a:ext cx="2160587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ru-RU" altLang="ru-RU" sz="2400" b="1">
                <a:latin typeface="Times New Roman" pitchFamily="18" charset="0"/>
                <a:cs typeface="Times New Roman" pitchFamily="18" charset="0"/>
              </a:rPr>
              <a:t>Определяет последствия в случае нарушения правила</a:t>
            </a:r>
          </a:p>
        </p:txBody>
      </p:sp>
    </p:spTree>
    <p:extLst>
      <p:ext uri="{BB962C8B-B14F-4D97-AF65-F5344CB8AC3E}">
        <p14:creationId xmlns:p14="http://schemas.microsoft.com/office/powerpoint/2010/main" xmlns="" val="367464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18" y="16004"/>
            <a:ext cx="913188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заключён договор о залоге </a:t>
            </a:r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(гипотеза), </a:t>
            </a:r>
            <a:endParaRPr lang="ru-RU" sz="2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должен быть совершён в письменной форме </a:t>
            </a:r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(диспозиция</a:t>
            </a:r>
            <a:r>
              <a:rPr lang="ru-RU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иначе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недействительным </a:t>
            </a:r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(санкция</a:t>
            </a:r>
            <a:r>
              <a:rPr lang="ru-RU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 права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все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структурных элемента.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различные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варианты. </a:t>
            </a:r>
            <a:endParaRPr lang="ru-RU" sz="2800" b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648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675725"/>
            <a:ext cx="7125113" cy="521028"/>
          </a:xfrm>
        </p:spPr>
        <p:txBody>
          <a:bodyPr/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Виды правовых норм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По субъектам правотворчества:</a:t>
            </a:r>
          </a:p>
          <a:p>
            <a:pPr lvl="1">
              <a:spcBef>
                <a:spcPts val="0"/>
              </a:spcBef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Нормы, исходящие от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государства;</a:t>
            </a:r>
          </a:p>
          <a:p>
            <a:pPr lvl="1">
              <a:spcBef>
                <a:spcPts val="0"/>
              </a:spcBef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Нормы, являющиеся результатом прямого волеизъявления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населения.</a:t>
            </a:r>
          </a:p>
          <a:p>
            <a:pPr>
              <a:spcBef>
                <a:spcPts val="0"/>
              </a:spcBef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По социальному назначению:</a:t>
            </a:r>
          </a:p>
          <a:p>
            <a:pPr lvl="1">
              <a:spcBef>
                <a:spcPts val="0"/>
              </a:spcBef>
            </a:pP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Учредительные </a:t>
            </a:r>
            <a:r>
              <a:rPr lang="ru-RU" sz="1800" i="1" dirty="0">
                <a:latin typeface="Arial" pitchFamily="34" charset="0"/>
                <a:cs typeface="Arial" pitchFamily="34" charset="0"/>
              </a:rPr>
              <a:t>(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нормы – принципы);</a:t>
            </a:r>
          </a:p>
          <a:p>
            <a:pPr lvl="1">
              <a:spcBef>
                <a:spcPts val="0"/>
              </a:spcBef>
            </a:pP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Регулятивные (правила поведения);</a:t>
            </a:r>
          </a:p>
          <a:p>
            <a:pPr lvl="1">
              <a:spcBef>
                <a:spcPts val="0"/>
              </a:spcBef>
            </a:pP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Охранительные (стражи порядка);</a:t>
            </a:r>
          </a:p>
          <a:p>
            <a:pPr lvl="1">
              <a:spcBef>
                <a:spcPts val="0"/>
              </a:spcBef>
            </a:pP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Обеспечительные (гарантии);</a:t>
            </a:r>
          </a:p>
          <a:p>
            <a:pPr lvl="1">
              <a:spcBef>
                <a:spcPts val="0"/>
              </a:spcBef>
            </a:pP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Декларативные (объявления);</a:t>
            </a:r>
          </a:p>
          <a:p>
            <a:pPr lvl="1">
              <a:spcBef>
                <a:spcPts val="0"/>
              </a:spcBef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Дефинитивные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(определение);</a:t>
            </a:r>
          </a:p>
          <a:p>
            <a:pPr lvl="1">
              <a:spcBef>
                <a:spcPts val="0"/>
              </a:spcBef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Коллизионные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(столкновение).</a:t>
            </a:r>
            <a:endParaRPr lang="ru-RU" sz="1800" i="1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3820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8964488" cy="5350979"/>
          </a:xfrm>
          <a:noFill/>
          <a:ln>
            <a:noFill/>
          </a:ln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400" b="1" spc="300" dirty="0" smtClean="0">
                <a:ln w="1143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spc="300" dirty="0" smtClean="0">
                <a:ln w="1143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 – искусство справедливости и добра</a:t>
            </a:r>
            <a:r>
              <a:rPr lang="ru-RU" sz="2800" b="1" spc="300" dirty="0" smtClean="0">
                <a:ln w="1143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  (</a:t>
            </a:r>
            <a:r>
              <a:rPr lang="ru-RU" sz="2800" b="1" spc="300" dirty="0" smtClean="0">
                <a:ln w="1143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древнеримское изречение)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1.Нормативно-правовой подход.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 – исходящая от государства система общеобязательных норм, которая обеспечивает юридическое регулирование общественных отношений и охраняется силой государства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-  </a:t>
            </a:r>
            <a:r>
              <a:rPr lang="ru-RU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Позитивное </a:t>
            </a:r>
            <a:r>
              <a:rPr lang="ru-RU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(положительное) право</a:t>
            </a:r>
            <a:endParaRPr lang="ru-RU" sz="32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ru-RU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466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Виды правовых норм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9443" y="2276872"/>
            <a:ext cx="7125112" cy="3581926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По характеру содержащихся в тексте норм правил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поведения:</a:t>
            </a:r>
          </a:p>
          <a:p>
            <a:pPr lvl="1"/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Обязывающие;</a:t>
            </a:r>
          </a:p>
          <a:p>
            <a:pPr lvl="1"/>
            <a:r>
              <a:rPr lang="ru-RU" sz="1800" i="1" dirty="0" smtClean="0">
                <a:latin typeface="Arial" pitchFamily="34" charset="0"/>
                <a:cs typeface="Arial" pitchFamily="34" charset="0"/>
              </a:rPr>
              <a:t>Управомочивающие;</a:t>
            </a:r>
          </a:p>
          <a:p>
            <a:pPr lvl="1"/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Запрещающие.</a:t>
            </a:r>
          </a:p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По функциональной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роли:</a:t>
            </a:r>
          </a:p>
          <a:p>
            <a:pPr lvl="1"/>
            <a:r>
              <a:rPr lang="ru-RU" sz="1800" i="1" dirty="0">
                <a:latin typeface="Arial" pitchFamily="34" charset="0"/>
                <a:cs typeface="Arial" pitchFamily="34" charset="0"/>
              </a:rPr>
              <a:t>Императивные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(не допускающие отклонения);</a:t>
            </a:r>
          </a:p>
          <a:p>
            <a:pPr lvl="1"/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Диспозиционные (возможность самому  разрешить спор);</a:t>
            </a:r>
          </a:p>
          <a:p>
            <a:pPr lvl="1"/>
            <a:r>
              <a:rPr lang="ru-RU" sz="1800" i="1" dirty="0" smtClean="0">
                <a:latin typeface="Arial" pitchFamily="34" charset="0"/>
                <a:cs typeface="Arial" pitchFamily="34" charset="0"/>
              </a:rPr>
              <a:t>Рекомендательные;</a:t>
            </a:r>
          </a:p>
          <a:p>
            <a:pPr lvl="1"/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Поощрительные.</a:t>
            </a:r>
          </a:p>
          <a:p>
            <a:pPr lvl="1"/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95987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Виды правовых норм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По сфере и субъектам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действия:</a:t>
            </a:r>
          </a:p>
          <a:p>
            <a:pPr lvl="1"/>
            <a:r>
              <a:rPr lang="ru-RU" sz="1800" i="1" dirty="0">
                <a:latin typeface="Arial" pitchFamily="34" charset="0"/>
                <a:cs typeface="Arial" pitchFamily="34" charset="0"/>
              </a:rPr>
              <a:t>Общего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действия (распространяются на всех граждан);</a:t>
            </a:r>
          </a:p>
          <a:p>
            <a:pPr lvl="1"/>
            <a:r>
              <a:rPr lang="ru-RU" sz="1800" i="1" dirty="0">
                <a:latin typeface="Arial" pitchFamily="34" charset="0"/>
                <a:cs typeface="Arial" pitchFamily="34" charset="0"/>
              </a:rPr>
              <a:t>Ограниченного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действия (имеют пределы: временные, территориальные, субъективные);</a:t>
            </a:r>
            <a:endParaRPr lang="ru-RU" sz="18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sz="1800" i="1" dirty="0">
                <a:latin typeface="Arial" pitchFamily="34" charset="0"/>
                <a:cs typeface="Arial" pitchFamily="34" charset="0"/>
              </a:rPr>
              <a:t>Локального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действия (в пределах какого – то учреждения, организации).</a:t>
            </a:r>
            <a:endParaRPr lang="ru-RU" sz="18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31483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4"/>
          <p:cNvSpPr>
            <a:spLocks noGrp="1"/>
          </p:cNvSpPr>
          <p:nvPr>
            <p:ph type="title"/>
          </p:nvPr>
        </p:nvSpPr>
        <p:spPr>
          <a:xfrm>
            <a:off x="500063" y="764704"/>
            <a:ext cx="8229600" cy="2592288"/>
          </a:xfrm>
        </p:spPr>
        <p:txBody>
          <a:bodyPr/>
          <a:lstStyle/>
          <a:p>
            <a:pPr>
              <a:defRPr/>
            </a:pPr>
            <a:r>
              <a:rPr lang="ru-RU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Отрасль права </a:t>
            </a:r>
            <a:r>
              <a:rPr lang="ru-RU" sz="2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это относительно самостоятельное подразделение системы права, </a:t>
            </a: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обособленная группа правовых норм и институтов, объединённых общностью социальных отношений, которые они регулируют.</a:t>
            </a:r>
            <a:endParaRPr lang="ru-RU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3164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55" name="Group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96026244"/>
              </p:ext>
            </p:extLst>
          </p:nvPr>
        </p:nvGraphicFramePr>
        <p:xfrm>
          <a:off x="395536" y="332657"/>
          <a:ext cx="8496944" cy="720387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2484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5283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Материальное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 право</a:t>
                      </a:r>
                      <a:r>
                        <a:rPr kumimoji="0" lang="ru-RU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altLang="ru-RU" sz="24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– </a:t>
                      </a:r>
                      <a:r>
                        <a:rPr kumimoji="0" lang="ru-RU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закрепляет права и обязанности в различных сферах общественных отношений </a:t>
                      </a:r>
                      <a:endParaRPr kumimoji="0" lang="ru-RU" alt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Процессуальное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право </a:t>
                      </a:r>
                      <a:endParaRPr kumimoji="0" lang="ru-RU" altLang="ru-RU" sz="2400" b="1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– </a:t>
                      </a:r>
                      <a:r>
                        <a:rPr kumimoji="0" lang="ru-RU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закрепляет порядок осуществления и защиту тех прав, которые предусмотрены отраслями материального права</a:t>
                      </a:r>
                      <a:endParaRPr kumimoji="0" lang="ru-RU" alt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7548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Гражданское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Административное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Трудовое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Семейное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Финансовое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Уголовное</a:t>
                      </a:r>
                      <a:endParaRPr kumimoji="0" lang="ru-RU" alt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Гражданско</a:t>
                      </a:r>
                      <a:r>
                        <a:rPr kumimoji="0" lang="ru-RU" alt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– процессуальное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Административно – процессуальное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Уголовно </a:t>
                      </a:r>
                      <a:r>
                        <a:rPr kumimoji="0" lang="ru-RU" alt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– процессуальное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Арбитражный процесс</a:t>
                      </a:r>
                      <a:endParaRPr kumimoji="0" lang="ru-RU" alt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98632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95536" y="-99392"/>
            <a:ext cx="8229600" cy="2792735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3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Публичное </a:t>
            </a:r>
            <a:r>
              <a:rPr lang="ru-RU" sz="3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право </a:t>
            </a:r>
            <a:r>
              <a:rPr lang="ru-RU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регулирует отношения между государством и гражданами.</a:t>
            </a:r>
            <a:br>
              <a:rPr lang="ru-RU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3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Частное право </a:t>
            </a:r>
            <a:r>
              <a:rPr lang="ru-RU" sz="3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регулирует отношения между субъектами права (люди, коллектив).</a:t>
            </a:r>
            <a:r>
              <a:rPr lang="ru-RU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4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07" name="Текст 5"/>
          <p:cNvSpPr>
            <a:spLocks noGrp="1"/>
          </p:cNvSpPr>
          <p:nvPr>
            <p:ph type="body" idx="1"/>
          </p:nvPr>
        </p:nvSpPr>
        <p:spPr>
          <a:xfrm>
            <a:off x="323528" y="3356992"/>
            <a:ext cx="4040188" cy="504056"/>
          </a:xfrm>
        </p:spPr>
        <p:txBody>
          <a:bodyPr>
            <a:normAutofit fontScale="92500" lnSpcReduction="10000"/>
          </a:bodyPr>
          <a:lstStyle/>
          <a:p>
            <a:pPr algn="ctr" eaLnBrk="1" hangingPunct="1"/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публичное</a:t>
            </a:r>
          </a:p>
        </p:txBody>
      </p:sp>
      <p:sp>
        <p:nvSpPr>
          <p:cNvPr id="21508" name="Текст 7"/>
          <p:cNvSpPr>
            <a:spLocks noGrp="1"/>
          </p:cNvSpPr>
          <p:nvPr>
            <p:ph type="body" sz="half" idx="3"/>
          </p:nvPr>
        </p:nvSpPr>
        <p:spPr>
          <a:xfrm>
            <a:off x="5004048" y="3284984"/>
            <a:ext cx="3419872" cy="57606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частное</a:t>
            </a:r>
          </a:p>
        </p:txBody>
      </p:sp>
      <p:sp>
        <p:nvSpPr>
          <p:cNvPr id="21509" name="Содержимое 6"/>
          <p:cNvSpPr>
            <a:spLocks noGrp="1"/>
          </p:cNvSpPr>
          <p:nvPr>
            <p:ph sz="quarter" idx="2"/>
          </p:nvPr>
        </p:nvSpPr>
        <p:spPr>
          <a:xfrm>
            <a:off x="251520" y="3933056"/>
            <a:ext cx="4256212" cy="2664296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eaLnBrk="1" hangingPunct="1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Конституционное</a:t>
            </a:r>
          </a:p>
          <a:p>
            <a:pPr eaLnBrk="1" hangingPunct="1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Уголовное</a:t>
            </a:r>
          </a:p>
          <a:p>
            <a:pPr eaLnBrk="1" hangingPunct="1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Административное</a:t>
            </a:r>
          </a:p>
          <a:p>
            <a:pPr eaLnBrk="1" hangingPunct="1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Финансовое</a:t>
            </a:r>
          </a:p>
          <a:p>
            <a:pPr eaLnBrk="1" hangingPunct="1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Уголовно-процессуальное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932040" y="3933056"/>
            <a:ext cx="4041775" cy="2592288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Гражданское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Семейное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Трудовое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Предпринимательское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емельное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093706" y="5781314"/>
            <a:ext cx="1042416" cy="104241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9502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8" y="1285875"/>
            <a:ext cx="8607300" cy="5286375"/>
          </a:xfrm>
          <a:noFill/>
        </p:spPr>
        <p:txBody>
          <a:bodyPr>
            <a:normAutofit fontScale="92500"/>
          </a:bodyPr>
          <a:lstStyle/>
          <a:p>
            <a:pPr marL="274320" indent="-274320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Институт права -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объективно обособившаяся внутри той или иной отрасли  группа взаимосвязанных </a:t>
            </a:r>
            <a:r>
              <a:rPr lang="ru-RU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однопорядковых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юридических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норм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регулирующих отдельные стороны общественных отношений.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Например, отрасль права – гражданское право, </a:t>
            </a:r>
          </a:p>
          <a:p>
            <a:pPr marL="0" indent="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институт гражданского права – отношения    собственности; </a:t>
            </a:r>
          </a:p>
          <a:p>
            <a:pPr marL="0" indent="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трудовое право (институт увольнения, рабочего времени, трудовой договор); </a:t>
            </a:r>
          </a:p>
          <a:p>
            <a:pPr marL="0" indent="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уголовное право (институт преступлений против собственности, экологических преступлений.</a:t>
            </a:r>
          </a:p>
        </p:txBody>
      </p:sp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101584" y="5815584"/>
            <a:ext cx="1042416" cy="104241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77647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Домашнее задание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13336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§ 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25;</a:t>
            </a:r>
          </a:p>
          <a:p>
            <a:pPr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Выполните задания ниже.</a:t>
            </a:r>
          </a:p>
          <a:p>
            <a:pPr>
              <a:buNone/>
            </a:pP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6" y="2420888"/>
            <a:ext cx="813690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/>
            <a:r>
              <a:rPr lang="ru-RU" sz="2000" dirty="0" smtClean="0">
                <a:latin typeface="Arial" pitchFamily="34" charset="0"/>
                <a:cs typeface="Arial" pitchFamily="34" charset="0"/>
              </a:rPr>
              <a:t>А. Граждане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РФ, достигшие 18 лет, имеют право избирать;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лица препятствующие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осуществлению этого права, привлекаются к административной ответственности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/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2000" dirty="0" smtClean="0">
                <a:latin typeface="Arial" pitchFamily="34" charset="0"/>
                <a:cs typeface="Arial" pitchFamily="34" charset="0"/>
              </a:rPr>
              <a:t>Б.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За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осуществление экстремистской деятельности граждане РФ, иностранные граждане и лица без гражданства несут уголовную, административную и гражданско-правовую ответственность в установленном законодательством РФ порядке».</a:t>
            </a:r>
          </a:p>
          <a:p>
            <a:pPr lvl="0"/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2000" dirty="0" smtClean="0">
                <a:latin typeface="Arial" pitchFamily="34" charset="0"/>
                <a:cs typeface="Arial" pitchFamily="34" charset="0"/>
              </a:rPr>
              <a:t>В.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«Носителем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суверенитета и единственным источником власти в РФ является её многонациональный народ».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55576" y="548680"/>
            <a:ext cx="7125113" cy="1152128"/>
          </a:xfrm>
        </p:spPr>
        <p:txBody>
          <a:bodyPr/>
          <a:lstStyle/>
          <a:p>
            <a:r>
              <a:rPr lang="ru-RU" sz="2000" b="1" dirty="0" smtClean="0"/>
              <a:t>1. К какому виду относятся данные нормы права?</a:t>
            </a:r>
            <a:br>
              <a:rPr lang="ru-RU" sz="2000" b="1" dirty="0" smtClean="0"/>
            </a:br>
            <a:r>
              <a:rPr lang="ru-RU" sz="2000" b="1" dirty="0" smtClean="0"/>
              <a:t>2. В каждой норме назовите имеющиеся структурные элементы (гипотеза, диспозиция, санкция)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427648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6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3. Какие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поступки относятся к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морали (1),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какие к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праву (2)?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Запишите последовательность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цифр.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45259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а) распивать алкогольные напитки;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б) угрожать расправой;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в) завидовать;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г) не платить налоги;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е) лгать;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ж) оставить в опасности тонущего подростка;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) не оплатить проезд в общественном транспорте;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и) портить школьное имущество;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к) отказать в помощи пожилому человеку.</a:t>
            </a:r>
          </a:p>
          <a:p>
            <a:pPr>
              <a:defRPr/>
            </a:pP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75724"/>
            <a:ext cx="8568952" cy="9244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000" b="1" dirty="0" smtClean="0"/>
              <a:t>4. В </a:t>
            </a:r>
            <a:r>
              <a:rPr lang="ru-RU" sz="2000" b="1" dirty="0" smtClean="0"/>
              <a:t>приведенном ниже перечне найдите отрасли </a:t>
            </a:r>
            <a:r>
              <a:rPr lang="ru-RU" sz="2000" b="1" dirty="0" smtClean="0"/>
              <a:t>права (1) </a:t>
            </a:r>
            <a:r>
              <a:rPr lang="ru-RU" sz="2000" b="1" dirty="0" smtClean="0"/>
              <a:t>и институты </a:t>
            </a:r>
            <a:r>
              <a:rPr lang="ru-RU" sz="2000" b="1" dirty="0" smtClean="0"/>
              <a:t>права (2) . </a:t>
            </a:r>
            <a:br>
              <a:rPr lang="ru-RU" sz="2000" b="1" dirty="0" smtClean="0"/>
            </a:b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Запишите  последовательность  цифр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ru-RU" b="1" dirty="0" smtClean="0"/>
              <a:t>А. Гражданство</a:t>
            </a:r>
            <a:endParaRPr lang="ru-RU" b="1" dirty="0" smtClean="0"/>
          </a:p>
          <a:p>
            <a:pPr>
              <a:buNone/>
              <a:defRPr/>
            </a:pPr>
            <a:r>
              <a:rPr lang="ru-RU" b="1" dirty="0" smtClean="0"/>
              <a:t>Б. Гражданское </a:t>
            </a:r>
            <a:r>
              <a:rPr lang="ru-RU" b="1" dirty="0" smtClean="0"/>
              <a:t>право</a:t>
            </a:r>
          </a:p>
          <a:p>
            <a:pPr>
              <a:buNone/>
              <a:defRPr/>
            </a:pPr>
            <a:r>
              <a:rPr lang="ru-RU" b="1" dirty="0" smtClean="0"/>
              <a:t>В. Конституционное </a:t>
            </a:r>
            <a:r>
              <a:rPr lang="ru-RU" b="1" dirty="0" smtClean="0"/>
              <a:t>право</a:t>
            </a:r>
          </a:p>
          <a:p>
            <a:pPr>
              <a:buNone/>
              <a:defRPr/>
            </a:pPr>
            <a:r>
              <a:rPr lang="ru-RU" b="1" dirty="0" smtClean="0"/>
              <a:t>Г. Наследование</a:t>
            </a:r>
            <a:endParaRPr lang="ru-RU" b="1" dirty="0" smtClean="0"/>
          </a:p>
          <a:p>
            <a:pPr>
              <a:buNone/>
              <a:defRPr/>
            </a:pPr>
            <a:r>
              <a:rPr lang="ru-RU" b="1" dirty="0" smtClean="0"/>
              <a:t>Д. Дарение</a:t>
            </a:r>
            <a:endParaRPr lang="ru-RU" b="1" dirty="0" smtClean="0"/>
          </a:p>
          <a:p>
            <a:pPr>
              <a:buNone/>
              <a:defRPr/>
            </a:pPr>
            <a:r>
              <a:rPr lang="ru-RU" b="1" dirty="0" smtClean="0"/>
              <a:t>Е. Семейное </a:t>
            </a:r>
            <a:r>
              <a:rPr lang="ru-RU" b="1" dirty="0" smtClean="0"/>
              <a:t>право</a:t>
            </a:r>
          </a:p>
          <a:p>
            <a:pPr>
              <a:buNone/>
              <a:defRPr/>
            </a:pPr>
            <a:r>
              <a:rPr lang="ru-RU" b="1" dirty="0" smtClean="0"/>
              <a:t>Ж. Административное </a:t>
            </a:r>
            <a:r>
              <a:rPr lang="ru-RU" b="1" dirty="0" smtClean="0"/>
              <a:t>право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44824"/>
            <a:ext cx="8964488" cy="452596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2.Естественно-правовой подход.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Естественное право – право, которое возникло объективно, из самой природы человека, общества, не является творением людей.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 права выражает объективно присущее человеку притязание на свободу и проявляется в неотчуждаемых (неотъемлемых), принадлежащих человеку от рождения, правах.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отношению к позитивному праву естественное право выступает в качестве идеала, критерия свободы и справедливости.</a:t>
            </a:r>
          </a:p>
          <a:p>
            <a:pPr marL="0" indent="0">
              <a:spcBef>
                <a:spcPts val="0"/>
              </a:spcBef>
              <a:buNone/>
            </a:pPr>
            <a:endParaRPr lang="ru-RU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ru-RU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466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77813"/>
            <a:ext cx="8363272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b="1" smtClean="0"/>
              <a:t>5. Соотнесите </a:t>
            </a:r>
            <a:r>
              <a:rPr lang="ru-RU" sz="2400" b="1" dirty="0" smtClean="0"/>
              <a:t>отрасли права </a:t>
            </a:r>
            <a:r>
              <a:rPr lang="ru-RU" sz="2400" b="1" dirty="0" smtClean="0"/>
              <a:t>и правовые </a:t>
            </a:r>
            <a:r>
              <a:rPr lang="ru-RU" sz="2400" b="1" dirty="0" smtClean="0"/>
              <a:t>институты</a:t>
            </a:r>
          </a:p>
        </p:txBody>
      </p:sp>
      <p:graphicFrame>
        <p:nvGraphicFramePr>
          <p:cNvPr id="16469" name="Group 8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4376"/>
        </p:xfrm>
        <a:graphic>
          <a:graphicData uri="http://schemas.openxmlformats.org/drawingml/2006/table">
            <a:tbl>
              <a:tblPr/>
              <a:tblGrid>
                <a:gridCol w="4122738"/>
                <a:gridCol w="4106862"/>
              </a:tblGrid>
              <a:tr h="7493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Отрасль права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Институт права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 Конституционное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право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А. Трудовой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договор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2. Гражданское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право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Б. Купля-продажа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3. Трудовое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право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В. Гражданство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4. Административное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право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Г. Государственная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служба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5. Международное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право 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Д. Дипломатический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статус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16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25624"/>
            <a:ext cx="8964488" cy="452596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endPara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3.Интегративный подход.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Синтезирование разных подходов к праву и его определению.</a:t>
            </a:r>
          </a:p>
          <a:p>
            <a:pPr marL="0" indent="0">
              <a:spcBef>
                <a:spcPts val="0"/>
              </a:spcBef>
              <a:buNone/>
            </a:pPr>
            <a:endParaRPr lang="ru-RU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ru-RU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212976"/>
            <a:ext cx="2847975" cy="28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7466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04664"/>
            <a:ext cx="9036496" cy="6120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«Право»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современной науке используется в нескольких значениях: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Право, как социально-правовые притязания людей (естественное право).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– официально признанные возможности, которыми располагает человек (субъективное право).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– система юридических норм (объективное право).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– правовая система.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992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539750" y="2636838"/>
            <a:ext cx="1439863" cy="1152525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800" dirty="0">
                <a:solidFill>
                  <a:srgbClr val="FFFF00"/>
                </a:solidFill>
              </a:rPr>
              <a:t>Право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2483768" y="2708920"/>
            <a:ext cx="1439862" cy="1152525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800" dirty="0">
                <a:solidFill>
                  <a:srgbClr val="FFFF00"/>
                </a:solidFill>
              </a:rPr>
              <a:t>Система</a:t>
            </a:r>
          </a:p>
          <a:p>
            <a:pPr algn="ctr"/>
            <a:r>
              <a:rPr lang="ru-RU" altLang="ru-RU" sz="1800" dirty="0">
                <a:solidFill>
                  <a:srgbClr val="FFFF00"/>
                </a:solidFill>
              </a:rPr>
              <a:t> норм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4500563" y="1125538"/>
            <a:ext cx="4175125" cy="647700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800" dirty="0"/>
              <a:t>установленных государством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4500563" y="4437063"/>
            <a:ext cx="4175125" cy="647700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800" dirty="0"/>
              <a:t>закрепляющих общественный </a:t>
            </a:r>
          </a:p>
          <a:p>
            <a:pPr algn="ctr"/>
            <a:r>
              <a:rPr lang="ru-RU" altLang="ru-RU" sz="1800" dirty="0"/>
              <a:t>и государственный строй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500563" y="3357563"/>
            <a:ext cx="4175125" cy="647700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800" dirty="0"/>
              <a:t>охраняемых государством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4500563" y="2205038"/>
            <a:ext cx="4175125" cy="647700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800" dirty="0"/>
              <a:t>общеобязательных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395536" y="134938"/>
            <a:ext cx="655295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3200" dirty="0">
                <a:solidFill>
                  <a:srgbClr val="FFFF00"/>
                </a:solidFill>
                <a:latin typeface="Comic Sans MS" panose="030F0702030302020204" pitchFamily="66" charset="0"/>
              </a:rPr>
              <a:t>      </a:t>
            </a:r>
            <a:r>
              <a:rPr lang="ru-RU" altLang="ru-RU" sz="3200" dirty="0">
                <a:latin typeface="Comic Sans MS" panose="030F0702030302020204" pitchFamily="66" charset="0"/>
              </a:rPr>
              <a:t>Основные признаки права</a:t>
            </a:r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1979613" y="3213100"/>
            <a:ext cx="504825" cy="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4284663" y="1484313"/>
            <a:ext cx="0" cy="3313112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>
            <a:off x="3924300" y="3213100"/>
            <a:ext cx="360363" cy="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4284663" y="1484313"/>
            <a:ext cx="215900" cy="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>
            <a:off x="4284663" y="2565400"/>
            <a:ext cx="215900" cy="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>
            <a:off x="4284663" y="3716338"/>
            <a:ext cx="215900" cy="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>
            <a:off x="4284663" y="4797425"/>
            <a:ext cx="215900" cy="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23235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nimBg="1"/>
      <p:bldP spid="6151" grpId="0" animBg="1"/>
      <p:bldP spid="6152" grpId="0" animBg="1"/>
      <p:bldP spid="615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Текст 2"/>
          <p:cNvSpPr>
            <a:spLocks noGrp="1"/>
          </p:cNvSpPr>
          <p:nvPr>
            <p:ph type="body" idx="1"/>
          </p:nvPr>
        </p:nvSpPr>
        <p:spPr>
          <a:xfrm>
            <a:off x="467544" y="1340768"/>
            <a:ext cx="8821737" cy="5290369"/>
          </a:xfrm>
        </p:spPr>
        <p:txBody>
          <a:bodyPr>
            <a:normAutofit fontScale="92500" lnSpcReduction="20000"/>
          </a:bodyPr>
          <a:lstStyle/>
          <a:p>
            <a:pPr marL="514350" indent="-514350" algn="l">
              <a:buAutoNum type="arabicPeriod"/>
            </a:pPr>
            <a:endParaRPr lang="ru-RU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l">
              <a:buFont typeface="Arial" panose="020B0604020202020204" pitchFamily="34" charset="0"/>
              <a:buAutoNum type="arabicPeriod"/>
            </a:pPr>
            <a:r>
              <a:rPr lang="ru-RU" altLang="ru-RU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Являются социальными нормами</a:t>
            </a:r>
          </a:p>
          <a:p>
            <a:pPr marL="514350" indent="-514350" algn="l">
              <a:buFont typeface="Arial" panose="020B0604020202020204" pitchFamily="34" charset="0"/>
              <a:buAutoNum type="arabicPeriod"/>
            </a:pPr>
            <a:r>
              <a:rPr lang="ru-RU" altLang="ru-RU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Правовые нормы могут содержать нормы морали</a:t>
            </a:r>
          </a:p>
          <a:p>
            <a:pPr marL="514350" indent="-514350" algn="l">
              <a:buAutoNum type="arabicPeriod"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Единая цель – способствовать общественному согласию, гармонизации отношений в обществе;</a:t>
            </a:r>
          </a:p>
          <a:p>
            <a:pPr marL="514350" indent="-514350" algn="l">
              <a:buAutoNum type="arabicPeriod"/>
            </a:pPr>
            <a:r>
              <a:rPr lang="ru-RU" altLang="ru-RU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Принцип справедливости</a:t>
            </a:r>
            <a:endParaRPr lang="ru-RU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ru-RU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   Идейная основа: основываются на общечеловеческих принципах (равенство, свобода, жизнь);</a:t>
            </a:r>
          </a:p>
          <a:p>
            <a:pPr algn="l"/>
            <a:r>
              <a:rPr lang="ru-RU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  Воспитательное воздействие, формирование внутренних убеждений.</a:t>
            </a:r>
          </a:p>
          <a:p>
            <a:pPr algn="l"/>
            <a:endParaRPr lang="ru-RU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1744" y="327719"/>
            <a:ext cx="856895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Общие черты морали и права</a:t>
            </a:r>
            <a:endParaRPr lang="ru-RU" sz="4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04337" y="4581128"/>
            <a:ext cx="8821737" cy="24018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altLang="ru-RU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9002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60648"/>
            <a:ext cx="9144000" cy="536575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Отличия морали от права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388" y="1052513"/>
            <a:ext cx="4392612" cy="5762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Мораль (нормы морали)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1052736"/>
            <a:ext cx="4370388" cy="5667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Право (нормы права)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628800"/>
            <a:ext cx="4392612" cy="723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Появилась раньше политики, права и государства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499992" y="1628800"/>
            <a:ext cx="4370388" cy="7096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Появилась позже морали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572000" y="4419600"/>
            <a:ext cx="4370388" cy="13128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Выражает волю государства, государственный подход к оценке общественных явлений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572000" y="5732463"/>
            <a:ext cx="4370388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Устанавливаются и фиксируются государством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572000" y="2400300"/>
            <a:ext cx="4370388" cy="2019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Регулирует определенную  область общественных отношени</a:t>
            </a:r>
            <a:r>
              <a:rPr lang="ru-RU" dirty="0">
                <a:latin typeface="Arial" pitchFamily="34" charset="0"/>
                <a:cs typeface="Arial" pitchFamily="34" charset="0"/>
              </a:rPr>
              <a:t>й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79388" y="2386013"/>
            <a:ext cx="4392612" cy="20335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Пронизывает все стороны человеческой жизни, все общественные отношения (в том числе и те, которые не подлежат правовому регулированию)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85738" y="5732463"/>
            <a:ext cx="4386262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Формулируется обществом (людьми)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79388" y="4419600"/>
            <a:ext cx="4392612" cy="13128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Выражает мнение общества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1613" y="1916113"/>
            <a:ext cx="4370387" cy="16573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Более широки по содержанию, дают большой простор для толкования и применения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765175"/>
            <a:ext cx="4392613" cy="11509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Формулируются в письменном виде в юридических актах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72000" y="188913"/>
            <a:ext cx="4392613" cy="5762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Право (нормы права)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01613" y="765175"/>
            <a:ext cx="4370387" cy="11509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Существуют и действуют как свод неписанных правил в виде поучений и притч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572000" y="3576638"/>
            <a:ext cx="4392613" cy="1581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В необходимых случаях реализация обеспечивается принудительными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мерами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01613" y="3573463"/>
            <a:ext cx="4370387" cy="15843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Обеспечивается силой привычки, убежденностью, совестью, давлением общественного мнения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01613" y="188913"/>
            <a:ext cx="4370387" cy="5762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Мораль (нормы морали)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572000" y="1927225"/>
            <a:ext cx="4392613" cy="16462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Более конкретны по содержанию, характеризуются определенностью формулировок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01613" y="5157788"/>
            <a:ext cx="4370387" cy="7191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Исполнять или нет, решает сам человек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562475" y="5157788"/>
            <a:ext cx="4402138" cy="7191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Обязательны для исполнения всеми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01613" y="5876925"/>
            <a:ext cx="4370387" cy="9810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Формулирует требования в абстрактной, абстрактно-всеобщей форме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562475" y="5876925"/>
            <a:ext cx="4402138" cy="9810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Дает четкую формулировку, что можно и  чего нельзя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TC102455596[[fn=Весна]]</Template>
  <TotalTime>453</TotalTime>
  <Words>1264</Words>
  <Application>Microsoft Office PowerPoint</Application>
  <PresentationFormat>Экран (4:3)</PresentationFormat>
  <Paragraphs>212</Paragraphs>
  <Slides>30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Spring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Отличия морали от права</vt:lpstr>
      <vt:lpstr>Слайд 9</vt:lpstr>
      <vt:lpstr>Функции права</vt:lpstr>
      <vt:lpstr>Принципы права</vt:lpstr>
      <vt:lpstr>Система права - совокупность норм права данной страны</vt:lpstr>
      <vt:lpstr>Норма права - установленное государством общеобязательное правило поведения </vt:lpstr>
      <vt:lpstr>Слайд 14</vt:lpstr>
      <vt:lpstr>Слайд 15</vt:lpstr>
      <vt:lpstr>Структура нормы права</vt:lpstr>
      <vt:lpstr>Структура нормы права</vt:lpstr>
      <vt:lpstr>Слайд 18</vt:lpstr>
      <vt:lpstr>Виды правовых норм</vt:lpstr>
      <vt:lpstr>Виды правовых норм</vt:lpstr>
      <vt:lpstr>Виды правовых норм</vt:lpstr>
      <vt:lpstr>Отрасль права – это относительно самостоятельное подразделение системы права, обособленная группа правовых норм и институтов, объединённых общностью социальных отношений, которые они регулируют.</vt:lpstr>
      <vt:lpstr>Слайд 23</vt:lpstr>
      <vt:lpstr> Публичное право регулирует отношения между государством и гражданами. Частное право регулирует отношения между субъектами права (люди, коллектив). </vt:lpstr>
      <vt:lpstr>Слайд 25</vt:lpstr>
      <vt:lpstr>Домашнее задание</vt:lpstr>
      <vt:lpstr>1. К какому виду относятся данные нормы права? 2. В каждой норме назовите имеющиеся структурные элементы (гипотеза, диспозиция, санкция)</vt:lpstr>
      <vt:lpstr>  3. Какие поступки относятся к морали (1), какие к праву (2)? Запишите последовательность цифр.</vt:lpstr>
      <vt:lpstr>4. В приведенном ниже перечне найдите отрасли права (1) и институты права (2) .  Запишите  последовательность  цифр.</vt:lpstr>
      <vt:lpstr>5. Соотнесите отрасли права и правовые институты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ПК</cp:lastModifiedBy>
  <cp:revision>20</cp:revision>
  <dcterms:created xsi:type="dcterms:W3CDTF">2014-04-29T10:14:43Z</dcterms:created>
  <dcterms:modified xsi:type="dcterms:W3CDTF">2020-04-18T10:37:52Z</dcterms:modified>
</cp:coreProperties>
</file>