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8" r:id="rId4"/>
    <p:sldId id="269" r:id="rId5"/>
    <p:sldId id="278" r:id="rId6"/>
    <p:sldId id="279" r:id="rId7"/>
    <p:sldId id="277" r:id="rId8"/>
    <p:sldId id="259" r:id="rId9"/>
    <p:sldId id="260" r:id="rId10"/>
    <p:sldId id="261" r:id="rId11"/>
    <p:sldId id="280" r:id="rId12"/>
    <p:sldId id="281" r:id="rId13"/>
    <p:sldId id="282" r:id="rId14"/>
    <p:sldId id="264" r:id="rId15"/>
    <p:sldId id="284" r:id="rId16"/>
    <p:sldId id="285" r:id="rId17"/>
    <p:sldId id="286" r:id="rId18"/>
    <p:sldId id="287" r:id="rId19"/>
    <p:sldId id="288" r:id="rId20"/>
    <p:sldId id="290" r:id="rId21"/>
    <p:sldId id="291" r:id="rId22"/>
    <p:sldId id="28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9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89103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555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627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01177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5205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563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608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9210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8535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51887DA-81C2-4924-941D-6ACA79F1A5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681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735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2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45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848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63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49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915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6644A3D-7944-4C9E-B760-FE9DA79A3D0C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D5C222-3481-4C9A-97DB-87A35511E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941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ru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sce.org/ru/" TargetMode="External"/><Relationship Id="rId4" Type="http://schemas.openxmlformats.org/officeDocument/2006/relationships/hyperlink" Target="http://www.coe.int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-84387" y="688202"/>
            <a:ext cx="10736083" cy="294369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 правовое государство</a:t>
            </a:r>
          </a:p>
        </p:txBody>
      </p:sp>
    </p:spTree>
    <p:extLst>
      <p:ext uri="{BB962C8B-B14F-4D97-AF65-F5344CB8AC3E}">
        <p14:creationId xmlns:p14="http://schemas.microsoft.com/office/powerpoint/2010/main" xmlns="" val="398273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9862" y="2011680"/>
            <a:ext cx="11212643" cy="35591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i="1" u="sng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ПРАВОВОЕ ГОСУДАРСТВО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 — </a:t>
            </a:r>
            <a:r>
              <a:rPr lang="ru-RU" sz="2800" dirty="0">
                <a:latin typeface="Bookman Old Style" panose="02050604050505020204" pitchFamily="18" charset="0"/>
              </a:rPr>
              <a:t>это государство, основанное на верховенстве закона, в котором действует режим конституционного правления, существует развитая и непротиворечивая правовая система, обеспечение прав и свобод каждого гражданина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2683" y="206292"/>
            <a:ext cx="2888621" cy="180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653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Прямоугольник с одним вырезанным углом 3"/>
          <p:cNvGrpSpPr>
            <a:grpSpLocks/>
          </p:cNvGrpSpPr>
          <p:nvPr/>
        </p:nvGrpSpPr>
        <p:grpSpPr bwMode="auto">
          <a:xfrm>
            <a:off x="304800" y="609600"/>
            <a:ext cx="2999317" cy="914400"/>
            <a:chOff x="84" y="852"/>
            <a:chExt cx="1417" cy="553"/>
          </a:xfrm>
        </p:grpSpPr>
        <p:pic>
          <p:nvPicPr>
            <p:cNvPr id="276484" name="Прямоугольник с одним вырезанным углом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" y="852"/>
              <a:ext cx="1417" cy="55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76485" name="Text Box 5"/>
            <p:cNvSpPr txBox="1">
              <a:spLocks noChangeArrowheads="1"/>
            </p:cNvSpPr>
            <p:nvPr/>
          </p:nvSpPr>
          <p:spPr bwMode="auto">
            <a:xfrm>
              <a:off x="96" y="908"/>
              <a:ext cx="1348" cy="4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</a:pPr>
              <a:r>
                <a:rPr lang="ru-RU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Верховенство права и закона в обществе</a:t>
              </a:r>
            </a:p>
          </p:txBody>
        </p:sp>
      </p:grpSp>
      <p:grpSp>
        <p:nvGrpSpPr>
          <p:cNvPr id="3" name="Прямоугольник с одним вырезанным углом 6"/>
          <p:cNvGrpSpPr>
            <a:grpSpLocks/>
          </p:cNvGrpSpPr>
          <p:nvPr/>
        </p:nvGrpSpPr>
        <p:grpSpPr bwMode="auto">
          <a:xfrm>
            <a:off x="304800" y="1676400"/>
            <a:ext cx="3149600" cy="762000"/>
            <a:chOff x="84" y="1478"/>
            <a:chExt cx="1417" cy="407"/>
          </a:xfrm>
        </p:grpSpPr>
        <p:pic>
          <p:nvPicPr>
            <p:cNvPr id="276487" name="Прямоугольник с одним вырезанным углом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" y="1478"/>
              <a:ext cx="1417" cy="40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76488" name="Text Box 8"/>
            <p:cNvSpPr txBox="1">
              <a:spLocks noChangeArrowheads="1"/>
            </p:cNvSpPr>
            <p:nvPr/>
          </p:nvSpPr>
          <p:spPr bwMode="auto">
            <a:xfrm>
              <a:off x="96" y="1520"/>
              <a:ext cx="1360" cy="3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</a:pP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Незыблемость прав 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человека и гражданина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Прямоугольник с одним вырезанным углом 8"/>
          <p:cNvGrpSpPr>
            <a:grpSpLocks/>
          </p:cNvGrpSpPr>
          <p:nvPr/>
        </p:nvGrpSpPr>
        <p:grpSpPr bwMode="auto">
          <a:xfrm>
            <a:off x="304800" y="2667000"/>
            <a:ext cx="2946400" cy="609600"/>
            <a:chOff x="84" y="1958"/>
            <a:chExt cx="1705" cy="262"/>
          </a:xfrm>
        </p:grpSpPr>
        <p:pic>
          <p:nvPicPr>
            <p:cNvPr id="276490" name="Прямоугольник с одним вырезанным углом 8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" y="1958"/>
              <a:ext cx="1705" cy="26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76491" name="Text Box 11"/>
            <p:cNvSpPr txBox="1">
              <a:spLocks noChangeArrowheads="1"/>
            </p:cNvSpPr>
            <p:nvPr/>
          </p:nvSpPr>
          <p:spPr bwMode="auto">
            <a:xfrm>
              <a:off x="96" y="1988"/>
              <a:ext cx="1660" cy="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</a:pPr>
              <a:r>
                <a:rPr lang="ru-RU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Разделение властей</a:t>
              </a:r>
            </a:p>
          </p:txBody>
        </p:sp>
      </p:grpSp>
      <p:grpSp>
        <p:nvGrpSpPr>
          <p:cNvPr id="5" name="Прямоугольник с одним вырезанным углом 10"/>
          <p:cNvGrpSpPr>
            <a:grpSpLocks/>
          </p:cNvGrpSpPr>
          <p:nvPr/>
        </p:nvGrpSpPr>
        <p:grpSpPr bwMode="auto">
          <a:xfrm>
            <a:off x="304800" y="3505200"/>
            <a:ext cx="2946400" cy="1143000"/>
            <a:chOff x="84" y="2292"/>
            <a:chExt cx="2136" cy="361"/>
          </a:xfrm>
        </p:grpSpPr>
        <p:pic>
          <p:nvPicPr>
            <p:cNvPr id="276493" name="Прямоугольник с одним вырезанным углом 10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4" y="2292"/>
              <a:ext cx="2136" cy="36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76494" name="Text Box 14"/>
            <p:cNvSpPr txBox="1">
              <a:spLocks noChangeArrowheads="1"/>
            </p:cNvSpPr>
            <p:nvPr/>
          </p:nvSpPr>
          <p:spPr bwMode="auto">
            <a:xfrm>
              <a:off x="96" y="2332"/>
              <a:ext cx="2084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</a:pPr>
              <a:r>
                <a:rPr lang="ru-RU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Правовая организация государственной власти</a:t>
              </a:r>
            </a:p>
          </p:txBody>
        </p:sp>
      </p:grpSp>
      <p:grpSp>
        <p:nvGrpSpPr>
          <p:cNvPr id="6" name="Прямоугольник с одним вырезанным углом 11"/>
          <p:cNvGrpSpPr>
            <a:grpSpLocks/>
          </p:cNvGrpSpPr>
          <p:nvPr/>
        </p:nvGrpSpPr>
        <p:grpSpPr bwMode="auto">
          <a:xfrm>
            <a:off x="7518400" y="457200"/>
            <a:ext cx="4421717" cy="1143000"/>
            <a:chOff x="3348" y="806"/>
            <a:chExt cx="2089" cy="550"/>
          </a:xfrm>
        </p:grpSpPr>
        <p:pic>
          <p:nvPicPr>
            <p:cNvPr id="276496" name="Прямоугольник с одним вырезанным углом 11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48" y="806"/>
              <a:ext cx="2089" cy="55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76497" name="Text Box 17"/>
            <p:cNvSpPr txBox="1">
              <a:spLocks noChangeArrowheads="1"/>
            </p:cNvSpPr>
            <p:nvPr/>
          </p:nvSpPr>
          <p:spPr bwMode="auto">
            <a:xfrm>
              <a:off x="3360" y="860"/>
              <a:ext cx="2020" cy="4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</a:pPr>
              <a:r>
                <a:rPr lang="ru-RU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Невмешательство государства в дела гражданского общества</a:t>
              </a:r>
            </a:p>
          </p:txBody>
        </p:sp>
      </p:grpSp>
      <p:grpSp>
        <p:nvGrpSpPr>
          <p:cNvPr id="7" name="Прямоугольник с одним вырезанным углом 12"/>
          <p:cNvGrpSpPr>
            <a:grpSpLocks/>
          </p:cNvGrpSpPr>
          <p:nvPr/>
        </p:nvGrpSpPr>
        <p:grpSpPr bwMode="auto">
          <a:xfrm>
            <a:off x="7620000" y="3192905"/>
            <a:ext cx="4320117" cy="1184223"/>
            <a:chOff x="84" y="3494"/>
            <a:chExt cx="2377" cy="407"/>
          </a:xfrm>
        </p:grpSpPr>
        <p:pic>
          <p:nvPicPr>
            <p:cNvPr id="276499" name="Прямоугольник с одним вырезанным углом 12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4" y="3494"/>
              <a:ext cx="2377" cy="40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76500" name="Text Box 20"/>
            <p:cNvSpPr txBox="1">
              <a:spLocks noChangeArrowheads="1"/>
            </p:cNvSpPr>
            <p:nvPr/>
          </p:nvSpPr>
          <p:spPr bwMode="auto">
            <a:xfrm>
              <a:off x="96" y="3536"/>
              <a:ext cx="2320" cy="3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</a:pPr>
              <a:r>
                <a:rPr lang="ru-RU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Взаимная ответственность государства и личности</a:t>
              </a:r>
            </a:p>
          </p:txBody>
        </p:sp>
      </p:grpSp>
      <p:grpSp>
        <p:nvGrpSpPr>
          <p:cNvPr id="8" name="Прямоугольник с одним вырезанным углом 13"/>
          <p:cNvGrpSpPr>
            <a:grpSpLocks/>
          </p:cNvGrpSpPr>
          <p:nvPr/>
        </p:nvGrpSpPr>
        <p:grpSpPr bwMode="auto">
          <a:xfrm>
            <a:off x="304800" y="4800601"/>
            <a:ext cx="3073400" cy="854075"/>
            <a:chOff x="84" y="2726"/>
            <a:chExt cx="2520" cy="262"/>
          </a:xfrm>
        </p:grpSpPr>
        <p:pic>
          <p:nvPicPr>
            <p:cNvPr id="276502" name="Прямоугольник с одним вырезанным углом 13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4" y="2726"/>
              <a:ext cx="2520" cy="26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76503" name="Text Box 23"/>
            <p:cNvSpPr txBox="1">
              <a:spLocks noChangeArrowheads="1"/>
            </p:cNvSpPr>
            <p:nvPr/>
          </p:nvSpPr>
          <p:spPr bwMode="auto">
            <a:xfrm>
              <a:off x="96" y="2756"/>
              <a:ext cx="2476" cy="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</a:pPr>
              <a:r>
                <a:rPr lang="ru-RU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Равенство всех перед законом</a:t>
              </a:r>
            </a:p>
          </p:txBody>
        </p:sp>
      </p:grpSp>
      <p:grpSp>
        <p:nvGrpSpPr>
          <p:cNvPr id="9" name="Прямоугольник с одним вырезанным углом 14"/>
          <p:cNvGrpSpPr>
            <a:grpSpLocks/>
          </p:cNvGrpSpPr>
          <p:nvPr/>
        </p:nvGrpSpPr>
        <p:grpSpPr bwMode="auto">
          <a:xfrm>
            <a:off x="7620000" y="4482059"/>
            <a:ext cx="4318000" cy="974361"/>
            <a:chOff x="84" y="3060"/>
            <a:chExt cx="2712" cy="361"/>
          </a:xfrm>
        </p:grpSpPr>
        <p:pic>
          <p:nvPicPr>
            <p:cNvPr id="276505" name="Прямоугольник с одним вырезанным углом 14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4" y="3060"/>
              <a:ext cx="2712" cy="36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76506" name="Text Box 26"/>
            <p:cNvSpPr txBox="1">
              <a:spLocks noChangeArrowheads="1"/>
            </p:cNvSpPr>
            <p:nvPr/>
          </p:nvSpPr>
          <p:spPr bwMode="auto">
            <a:xfrm>
              <a:off x="96" y="3100"/>
              <a:ext cx="2660" cy="3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</a:pPr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Политический </a:t>
              </a:r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 идеологический плюрализм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Прямоугольник с одним вырезанным углом 15"/>
          <p:cNvGrpSpPr>
            <a:grpSpLocks/>
          </p:cNvGrpSpPr>
          <p:nvPr/>
        </p:nvGrpSpPr>
        <p:grpSpPr bwMode="auto">
          <a:xfrm>
            <a:off x="7518400" y="1752601"/>
            <a:ext cx="4421717" cy="1184564"/>
            <a:chOff x="3348" y="1428"/>
            <a:chExt cx="2089" cy="648"/>
          </a:xfrm>
        </p:grpSpPr>
        <p:pic>
          <p:nvPicPr>
            <p:cNvPr id="276508" name="Прямоугольник с одним вырезанным углом 15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348" y="1428"/>
              <a:ext cx="2089" cy="64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76509" name="Text Box 29"/>
            <p:cNvSpPr txBox="1">
              <a:spLocks noChangeArrowheads="1"/>
            </p:cNvSpPr>
            <p:nvPr/>
          </p:nvSpPr>
          <p:spPr bwMode="auto">
            <a:xfrm>
              <a:off x="3360" y="1504"/>
              <a:ext cx="2000" cy="5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</a:pPr>
              <a:r>
                <a:rPr lang="ru-RU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Подчинение национальных правовых систем международному праву</a:t>
              </a:r>
            </a:p>
          </p:txBody>
        </p:sp>
      </p:grpSp>
      <p:sp>
        <p:nvSpPr>
          <p:cNvPr id="276511" name="AutoShape 31"/>
          <p:cNvSpPr>
            <a:spLocks noChangeArrowheads="1"/>
          </p:cNvSpPr>
          <p:nvPr/>
        </p:nvSpPr>
        <p:spPr bwMode="auto">
          <a:xfrm>
            <a:off x="3597640" y="232348"/>
            <a:ext cx="3657600" cy="52578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 </a:t>
            </a:r>
          </a:p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(принципы)</a:t>
            </a:r>
          </a:p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правового</a:t>
            </a:r>
          </a:p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государства</a:t>
            </a:r>
          </a:p>
        </p:txBody>
      </p:sp>
      <p:sp>
        <p:nvSpPr>
          <p:cNvPr id="276512" name="AutoShape 32"/>
          <p:cNvSpPr>
            <a:spLocks noChangeArrowheads="1"/>
          </p:cNvSpPr>
          <p:nvPr/>
        </p:nvSpPr>
        <p:spPr bwMode="auto">
          <a:xfrm>
            <a:off x="6908800" y="5029200"/>
            <a:ext cx="711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3" name="AutoShape 33"/>
          <p:cNvSpPr>
            <a:spLocks noChangeArrowheads="1"/>
          </p:cNvSpPr>
          <p:nvPr/>
        </p:nvSpPr>
        <p:spPr bwMode="auto">
          <a:xfrm>
            <a:off x="6807200" y="990600"/>
            <a:ext cx="711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4" name="AutoShape 34"/>
          <p:cNvSpPr>
            <a:spLocks noChangeArrowheads="1"/>
          </p:cNvSpPr>
          <p:nvPr/>
        </p:nvSpPr>
        <p:spPr bwMode="auto">
          <a:xfrm>
            <a:off x="6807200" y="2286000"/>
            <a:ext cx="711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5" name="AutoShape 35"/>
          <p:cNvSpPr>
            <a:spLocks noChangeArrowheads="1"/>
          </p:cNvSpPr>
          <p:nvPr/>
        </p:nvSpPr>
        <p:spPr bwMode="auto">
          <a:xfrm>
            <a:off x="6908800" y="3810000"/>
            <a:ext cx="711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6" name="AutoShape 36"/>
          <p:cNvSpPr>
            <a:spLocks noChangeArrowheads="1"/>
          </p:cNvSpPr>
          <p:nvPr/>
        </p:nvSpPr>
        <p:spPr bwMode="auto">
          <a:xfrm rot="10800000">
            <a:off x="3352800" y="1981200"/>
            <a:ext cx="711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19" name="AutoShape 39"/>
          <p:cNvSpPr>
            <a:spLocks noChangeArrowheads="1"/>
          </p:cNvSpPr>
          <p:nvPr/>
        </p:nvSpPr>
        <p:spPr bwMode="auto">
          <a:xfrm rot="10800000">
            <a:off x="3352800" y="5029200"/>
            <a:ext cx="711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20" name="AutoShape 40"/>
          <p:cNvSpPr>
            <a:spLocks noChangeArrowheads="1"/>
          </p:cNvSpPr>
          <p:nvPr/>
        </p:nvSpPr>
        <p:spPr bwMode="auto">
          <a:xfrm rot="10800000">
            <a:off x="3251200" y="3886200"/>
            <a:ext cx="8128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21" name="AutoShape 41"/>
          <p:cNvSpPr>
            <a:spLocks noChangeArrowheads="1"/>
          </p:cNvSpPr>
          <p:nvPr/>
        </p:nvSpPr>
        <p:spPr bwMode="auto">
          <a:xfrm rot="10800000">
            <a:off x="3251200" y="2819400"/>
            <a:ext cx="8128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22" name="AutoShape 42"/>
          <p:cNvSpPr>
            <a:spLocks noChangeArrowheads="1"/>
          </p:cNvSpPr>
          <p:nvPr/>
        </p:nvSpPr>
        <p:spPr bwMode="auto">
          <a:xfrm rot="10800000">
            <a:off x="3251200" y="990600"/>
            <a:ext cx="8128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«сдержек и противовесов», взаимоограничение и взаимный контроль всех ветвей власти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000264" y="2316526"/>
            <a:ext cx="5414764" cy="330478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6598" y="1139252"/>
            <a:ext cx="4515205" cy="1091185"/>
          </a:xfrm>
          <a:prstGeom prst="ellipse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Президентская республика</a:t>
            </a:r>
          </a:p>
        </p:txBody>
      </p:sp>
      <p:grpSp>
        <p:nvGrpSpPr>
          <p:cNvPr id="2" name="Прямоугольник с двумя вырезанными противолежащими углами 4"/>
          <p:cNvGrpSpPr>
            <a:grpSpLocks/>
          </p:cNvGrpSpPr>
          <p:nvPr/>
        </p:nvGrpSpPr>
        <p:grpSpPr bwMode="auto">
          <a:xfrm>
            <a:off x="4978400" y="1154114"/>
            <a:ext cx="6654800" cy="1174751"/>
            <a:chOff x="2316" y="850"/>
            <a:chExt cx="3144" cy="740"/>
          </a:xfrm>
        </p:grpSpPr>
        <p:pic>
          <p:nvPicPr>
            <p:cNvPr id="277511" name="Прямоугольник с двумя вырезанными противолежащими углами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16" y="891"/>
              <a:ext cx="3144" cy="699"/>
            </a:xfrm>
            <a:prstGeom prst="rect">
              <a:avLst/>
            </a:prstGeom>
            <a:noFill/>
          </p:spPr>
        </p:pic>
        <p:sp>
          <p:nvSpPr>
            <p:cNvPr id="277512" name="Text Box 8"/>
            <p:cNvSpPr txBox="1">
              <a:spLocks noChangeArrowheads="1"/>
            </p:cNvSpPr>
            <p:nvPr/>
          </p:nvSpPr>
          <p:spPr bwMode="auto">
            <a:xfrm>
              <a:off x="2404" y="850"/>
              <a:ext cx="296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endParaRPr lang="ru-RU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Президент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– глава исполнительной власти. Отсутствие поста премьер-министра. </a:t>
              </a:r>
              <a:endParaRPr lang="ru-RU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Президент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пользуется правом вето. </a:t>
              </a:r>
              <a:endParaRPr lang="ru-RU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США)</a:t>
              </a:r>
            </a:p>
          </p:txBody>
        </p:sp>
      </p:grpSp>
      <p:sp>
        <p:nvSpPr>
          <p:cNvPr id="6" name="Овал 5"/>
          <p:cNvSpPr/>
          <p:nvPr/>
        </p:nvSpPr>
        <p:spPr>
          <a:xfrm>
            <a:off x="356598" y="2398426"/>
            <a:ext cx="4395284" cy="1049624"/>
          </a:xfrm>
          <a:prstGeom prst="ellipse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Парламентская республика</a:t>
            </a:r>
          </a:p>
        </p:txBody>
      </p:sp>
      <p:grpSp>
        <p:nvGrpSpPr>
          <p:cNvPr id="3" name="Прямоугольник с двумя вырезанными противолежащими углами 6"/>
          <p:cNvGrpSpPr>
            <a:grpSpLocks/>
          </p:cNvGrpSpPr>
          <p:nvPr/>
        </p:nvGrpSpPr>
        <p:grpSpPr bwMode="auto">
          <a:xfrm>
            <a:off x="4902200" y="2362201"/>
            <a:ext cx="6781800" cy="1381125"/>
            <a:chOff x="2316" y="1659"/>
            <a:chExt cx="3144" cy="699"/>
          </a:xfrm>
        </p:grpSpPr>
        <p:pic>
          <p:nvPicPr>
            <p:cNvPr id="277517" name="Прямоугольник с двумя вырезанными противолежащими углами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16" y="1659"/>
              <a:ext cx="3144" cy="699"/>
            </a:xfrm>
            <a:prstGeom prst="rect">
              <a:avLst/>
            </a:prstGeom>
            <a:noFill/>
          </p:spPr>
        </p:pic>
        <p:sp>
          <p:nvSpPr>
            <p:cNvPr id="277518" name="Text Box 14"/>
            <p:cNvSpPr txBox="1">
              <a:spLocks noChangeArrowheads="1"/>
            </p:cNvSpPr>
            <p:nvPr/>
          </p:nvSpPr>
          <p:spPr bwMode="auto">
            <a:xfrm>
              <a:off x="2404" y="1732"/>
              <a:ext cx="296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Верховенство парламента, который формирует правительство. Президент избирается парламентом. (Италия, Германия)</a:t>
              </a:r>
            </a:p>
          </p:txBody>
        </p:sp>
      </p:grpSp>
      <p:sp>
        <p:nvSpPr>
          <p:cNvPr id="8" name="Овал 7"/>
          <p:cNvSpPr/>
          <p:nvPr/>
        </p:nvSpPr>
        <p:spPr>
          <a:xfrm>
            <a:off x="330200" y="3754096"/>
            <a:ext cx="4368800" cy="1100324"/>
          </a:xfrm>
          <a:prstGeom prst="ellipse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Смешанная или полупрезидентская республика</a:t>
            </a:r>
          </a:p>
        </p:txBody>
      </p:sp>
      <p:grpSp>
        <p:nvGrpSpPr>
          <p:cNvPr id="5" name="Прямоугольник с двумя вырезанными противолежащими углами 8"/>
          <p:cNvGrpSpPr>
            <a:grpSpLocks/>
          </p:cNvGrpSpPr>
          <p:nvPr/>
        </p:nvGrpSpPr>
        <p:grpSpPr bwMode="auto">
          <a:xfrm>
            <a:off x="4673600" y="3700463"/>
            <a:ext cx="7315200" cy="1566862"/>
            <a:chOff x="2316" y="2331"/>
            <a:chExt cx="3144" cy="987"/>
          </a:xfrm>
        </p:grpSpPr>
        <p:pic>
          <p:nvPicPr>
            <p:cNvPr id="277523" name="Прямоугольник с двумя вырезанными противолежащими углами 8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16" y="2331"/>
              <a:ext cx="3144" cy="987"/>
            </a:xfrm>
            <a:prstGeom prst="rect">
              <a:avLst/>
            </a:prstGeom>
            <a:noFill/>
          </p:spPr>
        </p:pic>
        <p:sp>
          <p:nvSpPr>
            <p:cNvPr id="277524" name="Text Box 20"/>
            <p:cNvSpPr txBox="1">
              <a:spLocks noChangeArrowheads="1"/>
            </p:cNvSpPr>
            <p:nvPr/>
          </p:nvSpPr>
          <p:spPr bwMode="auto">
            <a:xfrm>
              <a:off x="2424" y="2472"/>
              <a:ext cx="2928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ru-RU" sz="1900" b="1" dirty="0">
                  <a:latin typeface="Times New Roman" pitchFamily="18" charset="0"/>
                  <a:cs typeface="Times New Roman" pitchFamily="18" charset="0"/>
                </a:rPr>
                <a:t>Президент избирается всенародным голосованием. Премьер-министр в двойном подчинении у президента и парламента. Президент имеет право распускать парламент. (Россия, Франция)</a:t>
              </a:r>
            </a:p>
          </p:txBody>
        </p:sp>
      </p:grpSp>
      <p:sp>
        <p:nvSpPr>
          <p:cNvPr id="10" name="Овал 9"/>
          <p:cNvSpPr/>
          <p:nvPr/>
        </p:nvSpPr>
        <p:spPr>
          <a:xfrm>
            <a:off x="355191" y="5216577"/>
            <a:ext cx="4336730" cy="1050873"/>
          </a:xfrm>
          <a:prstGeom prst="ellipse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Парламентская монархия</a:t>
            </a:r>
          </a:p>
        </p:txBody>
      </p:sp>
      <p:grpSp>
        <p:nvGrpSpPr>
          <p:cNvPr id="7" name="Прямоугольник с двумя вырезанными противолежащими углами 10"/>
          <p:cNvGrpSpPr>
            <a:grpSpLocks/>
          </p:cNvGrpSpPr>
          <p:nvPr/>
        </p:nvGrpSpPr>
        <p:grpSpPr bwMode="auto">
          <a:xfrm>
            <a:off x="4775200" y="5376864"/>
            <a:ext cx="7112000" cy="1252537"/>
            <a:chOff x="2316" y="3387"/>
            <a:chExt cx="3144" cy="699"/>
          </a:xfrm>
        </p:grpSpPr>
        <p:pic>
          <p:nvPicPr>
            <p:cNvPr id="277529" name="Прямоугольник с двумя вырезанными противолежащими углами 10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16" y="3387"/>
              <a:ext cx="3144" cy="699"/>
            </a:xfrm>
            <a:prstGeom prst="rect">
              <a:avLst/>
            </a:prstGeom>
            <a:noFill/>
          </p:spPr>
        </p:pic>
        <p:sp>
          <p:nvSpPr>
            <p:cNvPr id="277530" name="Text Box 26"/>
            <p:cNvSpPr txBox="1">
              <a:spLocks noChangeArrowheads="1"/>
            </p:cNvSpPr>
            <p:nvPr/>
          </p:nvSpPr>
          <p:spPr bwMode="auto">
            <a:xfrm>
              <a:off x="2404" y="3460"/>
              <a:ext cx="296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Монарх выполняет представительские функции. </a:t>
              </a:r>
              <a:endParaRPr lang="ru-RU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Главная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роль принадлежит парламенту. </a:t>
              </a:r>
              <a:endParaRPr lang="ru-RU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Великобритания, Япония)</a:t>
              </a:r>
            </a:p>
          </p:txBody>
        </p:sp>
      </p:grpSp>
      <p:sp>
        <p:nvSpPr>
          <p:cNvPr id="19" name="Rectangle 2"/>
          <p:cNvSpPr txBox="1">
            <a:spLocks/>
          </p:cNvSpPr>
          <p:nvPr/>
        </p:nvSpPr>
        <p:spPr>
          <a:xfrm>
            <a:off x="685801" y="194873"/>
            <a:ext cx="10396882" cy="88442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Система «сдержек и противовесов»,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30" y="194872"/>
            <a:ext cx="11605846" cy="6895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Bookman Old Style" panose="02050604050505020204" pitchFamily="18" charset="0"/>
              </a:rPr>
              <a:t/>
            </a:r>
            <a:br>
              <a:rPr lang="ru-RU" sz="2800" b="1" dirty="0">
                <a:latin typeface="Bookman Old Style" panose="02050604050505020204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Международные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документы 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правах человека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0230" y="1111348"/>
            <a:ext cx="11605846" cy="515454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-</a:t>
            </a:r>
            <a:r>
              <a:rPr lang="ru-RU" dirty="0">
                <a:latin typeface="Bookman Old Style" panose="02050604050505020204" pitchFamily="18" charset="0"/>
              </a:rPr>
              <a:t> </a:t>
            </a:r>
            <a:r>
              <a:rPr lang="ru-RU" b="1" i="1" dirty="0">
                <a:latin typeface="Bookman Old Style" panose="02050604050505020204" pitchFamily="18" charset="0"/>
              </a:rPr>
              <a:t>Всеобщая декларация прав человека, принятая ООН 10 декабря </a:t>
            </a:r>
            <a:r>
              <a:rPr lang="ru-RU" b="1" i="1" dirty="0" smtClean="0">
                <a:latin typeface="Bookman Old Style" panose="02050604050505020204" pitchFamily="18" charset="0"/>
              </a:rPr>
              <a:t>1948г.</a:t>
            </a:r>
            <a:endParaRPr lang="ru-RU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-</a:t>
            </a:r>
            <a:r>
              <a:rPr lang="ru-RU" dirty="0">
                <a:latin typeface="Bookman Old Style" panose="02050604050505020204" pitchFamily="18" charset="0"/>
              </a:rPr>
              <a:t> </a:t>
            </a:r>
            <a:r>
              <a:rPr lang="ru-RU" b="1" i="1" dirty="0">
                <a:latin typeface="Bookman Old Style" panose="02050604050505020204" pitchFamily="18" charset="0"/>
              </a:rPr>
              <a:t>Международный пакт об экономических, социальных и культурных правах, </a:t>
            </a:r>
            <a:r>
              <a:rPr lang="ru-RU" b="1" i="1" dirty="0" smtClean="0">
                <a:latin typeface="Bookman Old Style" panose="02050604050505020204" pitchFamily="18" charset="0"/>
              </a:rPr>
              <a:t>1966г</a:t>
            </a:r>
            <a:r>
              <a:rPr lang="ru-RU" dirty="0"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Bookman Old Style" panose="02050604050505020204" pitchFamily="18" charset="0"/>
              </a:rPr>
              <a:t>- </a:t>
            </a:r>
            <a:r>
              <a:rPr lang="ru-RU" b="1" i="1" dirty="0">
                <a:latin typeface="Bookman Old Style" panose="02050604050505020204" pitchFamily="18" charset="0"/>
              </a:rPr>
              <a:t>Международный пакт о гражданских и политических прав, 1966 г</a:t>
            </a:r>
            <a:r>
              <a:rPr lang="ru-RU" dirty="0"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Bookman Old Style" panose="02050604050505020204" pitchFamily="18" charset="0"/>
              </a:rPr>
              <a:t>- </a:t>
            </a:r>
            <a:r>
              <a:rPr lang="ru-RU" b="1" i="1" dirty="0" smtClean="0">
                <a:latin typeface="Bookman Old Style" panose="02050604050505020204" pitchFamily="18" charset="0"/>
              </a:rPr>
              <a:t>Факультативный протокол к Международному пакту о гражданских и политических правах, 1966 г</a:t>
            </a:r>
            <a:r>
              <a:rPr lang="ru-RU" dirty="0" smtClean="0">
                <a:latin typeface="Bookman Old Style" panose="02050604050505020204" pitchFamily="18" charset="0"/>
              </a:rPr>
              <a:t>.</a:t>
            </a:r>
          </a:p>
          <a:p>
            <a:pPr marL="0" indent="0">
              <a:buFontTx/>
              <a:buChar char="-"/>
            </a:pPr>
            <a:r>
              <a:rPr lang="ru-RU" b="1" i="1" dirty="0" smtClean="0">
                <a:latin typeface="Bookman Old Style" panose="02050604050505020204" pitchFamily="18" charset="0"/>
                <a:cs typeface="Times New Roman" pitchFamily="18" charset="0"/>
              </a:rPr>
              <a:t>Конвенция </a:t>
            </a:r>
            <a:r>
              <a:rPr lang="ru-RU" b="1" i="1" dirty="0" smtClean="0">
                <a:latin typeface="Bookman Old Style" pitchFamily="18" charset="0"/>
                <a:cs typeface="Times New Roman" pitchFamily="18" charset="0"/>
              </a:rPr>
              <a:t>Содружества независимых государств о правах и основных свободах человека</a:t>
            </a:r>
            <a:r>
              <a:rPr lang="ru-RU" b="1" i="1" dirty="0" smtClean="0">
                <a:latin typeface="Bookman Old Style" pitchFamily="18" charset="0"/>
                <a:cs typeface="Times New Roman" pitchFamily="18" charset="0"/>
              </a:rPr>
              <a:t>.</a:t>
            </a:r>
          </a:p>
          <a:p>
            <a:pPr marL="0" indent="0">
              <a:buFontTx/>
              <a:buChar char="-"/>
            </a:pPr>
            <a:r>
              <a:rPr lang="ru-RU" b="1" i="1" dirty="0" smtClean="0">
                <a:latin typeface="Bookman Old Style" pitchFamily="18" charset="0"/>
                <a:cs typeface="Times New Roman" pitchFamily="18" charset="0"/>
              </a:rPr>
              <a:t>Американская конвенция о правах человека.</a:t>
            </a:r>
          </a:p>
          <a:p>
            <a:pPr marL="0" indent="0">
              <a:buFontTx/>
              <a:buChar char="-"/>
            </a:pPr>
            <a:r>
              <a:rPr lang="ru-RU" b="1" i="1" dirty="0" smtClean="0">
                <a:latin typeface="Bookman Old Style" pitchFamily="18" charset="0"/>
                <a:cs typeface="Times New Roman" pitchFamily="18" charset="0"/>
              </a:rPr>
              <a:t>Декларация принципов терпимости.</a:t>
            </a:r>
          </a:p>
          <a:p>
            <a:pPr marL="0" indent="0">
              <a:buFontTx/>
              <a:buChar char="-"/>
            </a:pPr>
            <a:r>
              <a:rPr lang="ru-RU" b="1" i="1" dirty="0" smtClean="0">
                <a:latin typeface="Bookman Old Style" pitchFamily="18" charset="0"/>
                <a:cs typeface="Times New Roman" pitchFamily="18" charset="0"/>
              </a:rPr>
              <a:t>Конвенция о правах ребёнка.</a:t>
            </a:r>
            <a:endParaRPr lang="ru-RU" b="1" i="1" dirty="0" smtClean="0">
              <a:latin typeface="Bookman Old Style" pitchFamily="18" charset="0"/>
            </a:endParaRPr>
          </a:p>
          <a:p>
            <a:pPr marL="0" indent="0">
              <a:buFontTx/>
              <a:buChar char="-"/>
            </a:pPr>
            <a:r>
              <a:rPr lang="ru-RU" b="1" i="1" dirty="0" smtClean="0">
                <a:latin typeface="Bookman Old Style" pitchFamily="18" charset="0"/>
                <a:cs typeface="Times New Roman" pitchFamily="18" charset="0"/>
              </a:rPr>
              <a:t>Дополнительный протокол к Конвенции о защите прав человека и достоинства человеческого общества в связи с использованием достижений биологии и медицины, касающийся запрещения клонирования человеческих существ.</a:t>
            </a:r>
          </a:p>
          <a:p>
            <a:pPr marL="0" indent="0">
              <a:buFontTx/>
              <a:buChar char="-"/>
            </a:pPr>
            <a:endParaRPr lang="ru-RU" b="1" i="1" dirty="0" smtClean="0">
              <a:latin typeface="Bookman Old Style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754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5003" y="2578308"/>
            <a:ext cx="38481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1" y="329785"/>
            <a:ext cx="10396882" cy="80946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Системы защиты прав человека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3"/>
          <p:cNvSpPr>
            <a:spLocks noGrp="1" noChangeAspect="1" noChangeArrowheads="1"/>
          </p:cNvSpPr>
          <p:nvPr>
            <p:ph sz="quarter" idx="13"/>
          </p:nvPr>
        </p:nvSpPr>
        <p:spPr>
          <a:xfrm>
            <a:off x="685800" y="2188563"/>
            <a:ext cx="10394707" cy="389744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ООН – организация объединённых наций (1947 г.) </a:t>
            </a:r>
            <a:r>
              <a:rPr lang="ru-RU" alt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http://www.un.org/ru/</a:t>
            </a:r>
            <a:endParaRPr lang="ru-RU" altLang="ru-RU" sz="32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3200" b="1" dirty="0" smtClean="0">
                <a:latin typeface="Georgia" pitchFamily="18" charset="0"/>
              </a:rPr>
              <a:t>СЕ – Совет Европы (1949 г.)</a:t>
            </a:r>
            <a:r>
              <a:rPr lang="ru-RU" altLang="ru-RU" sz="32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altLang="ru-RU" sz="3200" b="1" dirty="0" smtClean="0">
                <a:solidFill>
                  <a:schemeClr val="bg1"/>
                </a:solidFill>
                <a:latin typeface="Georgia" pitchFamily="18" charset="0"/>
                <a:hlinkClick r:id="rId4"/>
              </a:rPr>
              <a:t>http://www.coe.int/</a:t>
            </a:r>
            <a:r>
              <a:rPr lang="ru-RU" altLang="ru-RU" sz="32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</a:p>
          <a:p>
            <a:pPr eaLnBrk="1" hangingPunct="1"/>
            <a:r>
              <a:rPr lang="ru-RU" altLang="ru-RU" sz="3200" b="1" dirty="0" smtClean="0">
                <a:latin typeface="Georgia" pitchFamily="18" charset="0"/>
              </a:rPr>
              <a:t>СБСЕ (ОБСЕ)– организация по безопасности и сотрудничеству в Европе (1975 г.)</a:t>
            </a:r>
            <a:r>
              <a:rPr lang="ru-RU" altLang="ru-RU" sz="3200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altLang="ru-RU" sz="3200" b="1" dirty="0" smtClean="0">
                <a:solidFill>
                  <a:schemeClr val="bg1"/>
                </a:solidFill>
                <a:latin typeface="Georgia" pitchFamily="18" charset="0"/>
                <a:hlinkClick r:id="rId5"/>
              </a:rPr>
              <a:t>http://www.osce.org/ru/</a:t>
            </a:r>
            <a:endParaRPr lang="ru-RU" altLang="ru-RU" sz="32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eaLnBrk="1" hangingPunct="1"/>
            <a:endParaRPr lang="ru-RU" altLang="ru-RU" sz="3200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695" y="329784"/>
            <a:ext cx="10617988" cy="122919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Предпосылки создания и  функционирования правового государства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производственные отношения</a:t>
            </a:r>
          </a:p>
          <a:p>
            <a:pPr marL="342900" indent="-342900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Режим демократии</a:t>
            </a:r>
          </a:p>
          <a:p>
            <a:pPr marL="342900" indent="-342900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Высокий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уровень сознания и культуры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личности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и общества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Единая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система законодательства.</a:t>
            </a:r>
          </a:p>
          <a:p>
            <a:pPr marL="342900" indent="-342900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Гражданское общество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descr="Гранит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528403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Производственные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отношения</a:t>
            </a:r>
          </a:p>
        </p:txBody>
      </p:sp>
      <p:sp>
        <p:nvSpPr>
          <p:cNvPr id="18435" name="AutoShape 7"/>
          <p:cNvSpPr>
            <a:spLocks noChangeArrowheads="1"/>
          </p:cNvSpPr>
          <p:nvPr/>
        </p:nvSpPr>
        <p:spPr bwMode="auto">
          <a:xfrm>
            <a:off x="734658" y="2199001"/>
            <a:ext cx="4127500" cy="2520950"/>
          </a:xfrm>
          <a:prstGeom prst="cube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dirty="0"/>
              <a:t>Многообразие </a:t>
            </a:r>
          </a:p>
          <a:p>
            <a:pPr algn="ctr"/>
            <a:r>
              <a:rPr lang="ru-RU" altLang="ru-RU" sz="2400" dirty="0"/>
              <a:t>форм</a:t>
            </a:r>
          </a:p>
          <a:p>
            <a:pPr algn="ctr"/>
            <a:r>
              <a:rPr lang="ru-RU" altLang="ru-RU" sz="2400" dirty="0"/>
              <a:t>собственности</a:t>
            </a:r>
          </a:p>
        </p:txBody>
      </p:sp>
      <p:sp>
        <p:nvSpPr>
          <p:cNvPr id="18436" name="AutoShape 8"/>
          <p:cNvSpPr>
            <a:spLocks noChangeArrowheads="1"/>
          </p:cNvSpPr>
          <p:nvPr/>
        </p:nvSpPr>
        <p:spPr bwMode="auto">
          <a:xfrm>
            <a:off x="5135034" y="2492375"/>
            <a:ext cx="1056217" cy="865188"/>
          </a:xfrm>
          <a:prstGeom prst="plus">
            <a:avLst>
              <a:gd name="adj" fmla="val 392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8437" name="AutoShape 9"/>
          <p:cNvSpPr>
            <a:spLocks noChangeArrowheads="1"/>
          </p:cNvSpPr>
          <p:nvPr/>
        </p:nvSpPr>
        <p:spPr bwMode="auto">
          <a:xfrm>
            <a:off x="6644010" y="1811182"/>
            <a:ext cx="4403741" cy="2490995"/>
          </a:xfrm>
          <a:prstGeom prst="cube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dirty="0"/>
              <a:t>Свобода</a:t>
            </a:r>
          </a:p>
          <a:p>
            <a:pPr algn="ctr"/>
            <a:r>
              <a:rPr lang="ru-RU" altLang="ru-RU" sz="2400" dirty="0"/>
              <a:t>предпринимательства</a:t>
            </a:r>
          </a:p>
        </p:txBody>
      </p:sp>
      <p:sp>
        <p:nvSpPr>
          <p:cNvPr id="18438" name="AutoShape 10"/>
          <p:cNvSpPr>
            <a:spLocks/>
          </p:cNvSpPr>
          <p:nvPr/>
        </p:nvSpPr>
        <p:spPr bwMode="auto">
          <a:xfrm rot="5231438">
            <a:off x="5442047" y="830887"/>
            <a:ext cx="732176" cy="8064500"/>
          </a:xfrm>
          <a:prstGeom prst="rightBrace">
            <a:avLst>
              <a:gd name="adj1" fmla="val 116728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2203554" y="5268758"/>
            <a:ext cx="6865496" cy="8472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Экономическая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независимость </a:t>
            </a:r>
          </a:p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самостоятельность индивида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 descr="Гранит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Режим демократии</a:t>
            </a:r>
          </a:p>
        </p:txBody>
      </p:sp>
      <p:grpSp>
        <p:nvGrpSpPr>
          <p:cNvPr id="4" name="Diagram 9"/>
          <p:cNvGrpSpPr>
            <a:grpSpLocks/>
          </p:cNvGrpSpPr>
          <p:nvPr/>
        </p:nvGrpSpPr>
        <p:grpSpPr bwMode="auto">
          <a:xfrm>
            <a:off x="820148" y="2184103"/>
            <a:ext cx="10394950" cy="3311525"/>
            <a:chOff x="333" y="871"/>
            <a:chExt cx="5184" cy="2724"/>
          </a:xfrm>
        </p:grpSpPr>
        <p:sp>
          <p:nvSpPr>
            <p:cNvPr id="5" name="AutoShape 8"/>
            <p:cNvSpPr>
              <a:spLocks noChangeAspect="1" noChangeArrowheads="1" noTextEdit="1"/>
            </p:cNvSpPr>
            <p:nvPr/>
          </p:nvSpPr>
          <p:spPr bwMode="auto">
            <a:xfrm>
              <a:off x="333" y="871"/>
              <a:ext cx="5184" cy="2724"/>
            </a:xfrm>
            <a:prstGeom prst="rect">
              <a:avLst/>
            </a:prstGeom>
            <a:gradFill rotWithShape="1"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9C6563"/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1028"/>
            <p:cNvSpPr>
              <a:spLocks noChangeArrowheads="1"/>
            </p:cNvSpPr>
            <p:nvPr/>
          </p:nvSpPr>
          <p:spPr bwMode="auto">
            <a:xfrm flipV="1">
              <a:off x="2375" y="1032"/>
              <a:ext cx="1010" cy="472"/>
            </a:xfrm>
            <a:custGeom>
              <a:avLst/>
              <a:gdLst>
                <a:gd name="G0" fmla="+- 10800 0 0"/>
                <a:gd name="G1" fmla="+- 21600 0 10800"/>
                <a:gd name="G2" fmla="*/ 10800 1 2"/>
                <a:gd name="G3" fmla="+- 21600 0 G2"/>
                <a:gd name="G4" fmla="+/ 10800 21600 2"/>
                <a:gd name="G5" fmla="+/ G1 0 2"/>
                <a:gd name="G6" fmla="*/ 21600 21600 10800"/>
                <a:gd name="G7" fmla="*/ G6 1 2"/>
                <a:gd name="G8" fmla="+- 21600 0 G7"/>
                <a:gd name="G9" fmla="*/ 21600 1 2"/>
                <a:gd name="G10" fmla="+- 10800 0 G9"/>
                <a:gd name="G11" fmla="?: G10 G8 0"/>
                <a:gd name="G12" fmla="?: G10 G7 21600"/>
                <a:gd name="T0" fmla="*/ 16200 w 21600"/>
                <a:gd name="T1" fmla="*/ 10800 h 21600"/>
                <a:gd name="T2" fmla="*/ 10800 w 21600"/>
                <a:gd name="T3" fmla="*/ 21600 h 21600"/>
                <a:gd name="T4" fmla="*/ 5400 w 21600"/>
                <a:gd name="T5" fmla="*/ 10800 h 21600"/>
                <a:gd name="T6" fmla="*/ 10800 w 21600"/>
                <a:gd name="T7" fmla="*/ 0 h 21600"/>
                <a:gd name="T8" fmla="*/ 7200 w 21600"/>
                <a:gd name="T9" fmla="*/ 7200 h 21600"/>
                <a:gd name="T10" fmla="*/ 14400 w 21600"/>
                <a:gd name="T11" fmla="*/ 14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 algn="in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rPr>
                <a:t>Конституционализм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rPr>
                <a:t>парламентаризм</a:t>
              </a:r>
            </a:p>
          </p:txBody>
        </p:sp>
        <p:sp>
          <p:nvSpPr>
            <p:cNvPr id="7" name="_s1029"/>
            <p:cNvSpPr>
              <a:spLocks noChangeArrowheads="1"/>
            </p:cNvSpPr>
            <p:nvPr/>
          </p:nvSpPr>
          <p:spPr bwMode="auto">
            <a:xfrm flipV="1">
              <a:off x="1953" y="1742"/>
              <a:ext cx="1810" cy="78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 algn="in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rPr>
                <a:t>Суверенитет народа</a:t>
              </a:r>
            </a:p>
          </p:txBody>
        </p:sp>
        <p:sp>
          <p:nvSpPr>
            <p:cNvPr id="8" name="_s1030"/>
            <p:cNvSpPr>
              <a:spLocks noChangeArrowheads="1"/>
            </p:cNvSpPr>
            <p:nvPr/>
          </p:nvSpPr>
          <p:spPr bwMode="auto">
            <a:xfrm flipV="1">
              <a:off x="1500" y="2526"/>
              <a:ext cx="2716" cy="784"/>
            </a:xfrm>
            <a:custGeom>
              <a:avLst/>
              <a:gdLst>
                <a:gd name="G0" fmla="+- 3600 0 0"/>
                <a:gd name="G1" fmla="+- 21600 0 3600"/>
                <a:gd name="G2" fmla="*/ 3600 1 2"/>
                <a:gd name="G3" fmla="+- 21600 0 G2"/>
                <a:gd name="G4" fmla="+/ 3600 21600 2"/>
                <a:gd name="G5" fmla="+/ G1 0 2"/>
                <a:gd name="G6" fmla="*/ 21600 21600 3600"/>
                <a:gd name="G7" fmla="*/ G6 1 2"/>
                <a:gd name="G8" fmla="+- 21600 0 G7"/>
                <a:gd name="G9" fmla="*/ 21600 1 2"/>
                <a:gd name="G10" fmla="+- 3600 0 G9"/>
                <a:gd name="G11" fmla="?: G10 G8 0"/>
                <a:gd name="G12" fmla="?: G10 G7 21600"/>
                <a:gd name="T0" fmla="*/ 19800 w 21600"/>
                <a:gd name="T1" fmla="*/ 10800 h 21600"/>
                <a:gd name="T2" fmla="*/ 10800 w 21600"/>
                <a:gd name="T3" fmla="*/ 21600 h 21600"/>
                <a:gd name="T4" fmla="*/ 1800 w 21600"/>
                <a:gd name="T5" fmla="*/ 10800 h 21600"/>
                <a:gd name="T6" fmla="*/ 10800 w 21600"/>
                <a:gd name="T7" fmla="*/ 0 h 21600"/>
                <a:gd name="T8" fmla="*/ 3600 w 21600"/>
                <a:gd name="T9" fmla="*/ 3600 h 21600"/>
                <a:gd name="T10" fmla="*/ 18000 w 21600"/>
                <a:gd name="T11" fmla="*/ 18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 algn="in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rot="10800000" vert="horz" wrap="none" lIns="0" tIns="0" rIns="0" bIns="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charset="0"/>
                </a:rPr>
                <a:t>Предотвращение попыток узурпации власти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715" y="419725"/>
            <a:ext cx="11092721" cy="74950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Пути </a:t>
            </a:r>
            <a:r>
              <a:rPr lang="ru-RU" alt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формирования правового </a:t>
            </a:r>
            <a:r>
              <a:rPr lang="ru-RU" alt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государства</a:t>
            </a:r>
            <a:r>
              <a:rPr lang="ru-RU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5800" y="1244184"/>
            <a:ext cx="10394707" cy="4130401"/>
          </a:xfrm>
        </p:spPr>
        <p:txBody>
          <a:bodyPr>
            <a:normAutofit fontScale="92500"/>
          </a:bodyPr>
          <a:lstStyle/>
          <a:p>
            <a:pPr marL="642938" indent="-533400">
              <a:buFont typeface="Georgia" pitchFamily="18" charset="0"/>
              <a:buAutoNum type="arabicPeriod"/>
            </a:pPr>
            <a:r>
              <a:rPr lang="ru-RU" altLang="ru-RU" dirty="0" smtClean="0">
                <a:latin typeface="Georgia" pitchFamily="18" charset="0"/>
              </a:rPr>
              <a:t>Превращение закона в </a:t>
            </a:r>
            <a:r>
              <a:rPr lang="ru-RU" altLang="ru-RU" dirty="0" err="1" smtClean="0">
                <a:latin typeface="Georgia" pitchFamily="18" charset="0"/>
              </a:rPr>
              <a:t>в</a:t>
            </a:r>
            <a:r>
              <a:rPr lang="ru-RU" altLang="ru-RU" dirty="0" smtClean="0">
                <a:latin typeface="Georgia" pitchFamily="18" charset="0"/>
              </a:rPr>
              <a:t> решающее средство управления всеми сторонами жизни общества, изменение соотношения закона с подзаконными актами в пользу закона.</a:t>
            </a:r>
          </a:p>
          <a:p>
            <a:pPr marL="642938" indent="-533400">
              <a:buFont typeface="Georgia" pitchFamily="18" charset="0"/>
              <a:buAutoNum type="arabicPeriod"/>
            </a:pPr>
            <a:r>
              <a:rPr lang="ru-RU" altLang="ru-RU" dirty="0" smtClean="0">
                <a:latin typeface="Georgia" pitchFamily="18" charset="0"/>
              </a:rPr>
              <a:t>Достижение такого состояния жизни общества, при котором соблюдение закона было бы выгоднее его нарушения               высокий уровень правовой культуры населения.</a:t>
            </a:r>
          </a:p>
          <a:p>
            <a:pPr marL="642938" indent="-533400">
              <a:buFont typeface="Georgia" pitchFamily="18" charset="0"/>
              <a:buAutoNum type="arabicPeriod"/>
            </a:pPr>
            <a:r>
              <a:rPr lang="ru-RU" altLang="ru-RU" dirty="0" smtClean="0">
                <a:latin typeface="Georgia" pitchFamily="18" charset="0"/>
              </a:rPr>
              <a:t>Превращение </a:t>
            </a:r>
            <a:r>
              <a:rPr lang="ru-RU" altLang="ru-RU" dirty="0" smtClean="0">
                <a:latin typeface="Georgia" pitchFamily="18" charset="0"/>
              </a:rPr>
              <a:t>правоохранительных органов в рабочий механизм, активно содействующий становлению </a:t>
            </a:r>
            <a:r>
              <a:rPr lang="ru-RU" altLang="ru-RU" dirty="0" smtClean="0">
                <a:latin typeface="Georgia" pitchFamily="18" charset="0"/>
              </a:rPr>
              <a:t>правопорядка.</a:t>
            </a:r>
          </a:p>
          <a:p>
            <a:pPr marL="642938" indent="-533400">
              <a:buFont typeface="Georgia" pitchFamily="18" charset="0"/>
              <a:buAutoNum type="arabicPeriod"/>
            </a:pPr>
            <a:r>
              <a:rPr lang="ru-RU" altLang="ru-RU" dirty="0" smtClean="0">
                <a:latin typeface="Georgia" pitchFamily="18" charset="0"/>
              </a:rPr>
              <a:t>Разграничение </a:t>
            </a:r>
            <a:r>
              <a:rPr lang="ru-RU" altLang="ru-RU" dirty="0" smtClean="0">
                <a:latin typeface="Georgia" pitchFamily="18" charset="0"/>
              </a:rPr>
              <a:t>функций центральных структур власти и расширение полномочий органов местного самоуправления.</a:t>
            </a:r>
          </a:p>
          <a:p>
            <a:pPr marL="642938" indent="-533400">
              <a:buFont typeface="Georgia" pitchFamily="18" charset="0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05908" y="225083"/>
            <a:ext cx="7774599" cy="514950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законодательство должно быть верховной властью, а должностные лица — будь это одно или несколько — должны иметь решающее значение только в тех случаях, когда законы не в состоянии дать точный ответ.</a:t>
            </a:r>
          </a:p>
          <a:p>
            <a:pPr marL="0" indent="0" algn="r">
              <a:buNone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Аристотель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banks-delo.ru/userfiles/image/aristot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319" y="691879"/>
            <a:ext cx="28670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3513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Законы должны быть правовыми, то есть:</a:t>
            </a:r>
          </a:p>
        </p:txBody>
      </p:sp>
      <p:sp>
        <p:nvSpPr>
          <p:cNvPr id="11267" name="Rectangle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42938" indent="-533400" eaLnBrk="1" hangingPunct="1">
              <a:buFont typeface="Georgia" pitchFamily="18" charset="0"/>
              <a:buAutoNum type="arabicPeriod"/>
            </a:pPr>
            <a:r>
              <a:rPr lang="ru-RU" altLang="ru-RU" b="1" dirty="0" smtClean="0">
                <a:latin typeface="Georgia" pitchFamily="18" charset="0"/>
              </a:rPr>
              <a:t>Максимально соответствовать представлениям общества о справедливости.</a:t>
            </a:r>
          </a:p>
          <a:p>
            <a:pPr marL="642938" indent="-533400" eaLnBrk="1" hangingPunct="1">
              <a:buFont typeface="Georgia" pitchFamily="18" charset="0"/>
              <a:buAutoNum type="arabicPeriod"/>
            </a:pPr>
            <a:r>
              <a:rPr lang="ru-RU" altLang="ru-RU" b="1" dirty="0" smtClean="0">
                <a:latin typeface="Georgia" pitchFamily="18" charset="0"/>
              </a:rPr>
              <a:t>Приниматься компетентными органами</a:t>
            </a:r>
            <a:r>
              <a:rPr lang="ru-RU" altLang="ru-RU" b="1" dirty="0" smtClean="0">
                <a:latin typeface="Georgia" pitchFamily="18" charset="0"/>
              </a:rPr>
              <a:t>.</a:t>
            </a:r>
            <a:endParaRPr lang="ru-RU" altLang="ru-RU" b="1" dirty="0" smtClean="0">
              <a:latin typeface="Georgia" pitchFamily="18" charset="0"/>
            </a:endParaRPr>
          </a:p>
          <a:p>
            <a:pPr marL="642938" indent="-533400" eaLnBrk="1" hangingPunct="1">
              <a:buFont typeface="Georgia" pitchFamily="18" charset="0"/>
              <a:buAutoNum type="arabicPeriod"/>
            </a:pPr>
            <a:r>
              <a:rPr lang="ru-RU" altLang="ru-RU" b="1" dirty="0" smtClean="0">
                <a:latin typeface="Georgia" pitchFamily="18" charset="0"/>
              </a:rPr>
              <a:t>Приниматься в соответствии с установленной процедурой.</a:t>
            </a:r>
          </a:p>
          <a:p>
            <a:pPr marL="642938" indent="-533400" eaLnBrk="1" hangingPunct="1">
              <a:buFont typeface="Georgia" pitchFamily="18" charset="0"/>
              <a:buAutoNum type="arabicPeriod"/>
            </a:pPr>
            <a:r>
              <a:rPr lang="ru-RU" altLang="ru-RU" b="1" dirty="0" smtClean="0">
                <a:latin typeface="Georgia" pitchFamily="18" charset="0"/>
              </a:rPr>
              <a:t>Не противоречить ни Конституции, ни друг другу.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2" name="Picture 4"/>
          <p:cNvPicPr>
            <a:picLocks noChangeAspect="1" noChangeArrowheads="1"/>
          </p:cNvPicPr>
          <p:nvPr>
            <p:ph/>
          </p:nvPr>
        </p:nvPicPr>
        <p:blipFill>
          <a:blip r:embed="rId2" cstate="print">
            <a:lum bright="-36000" contrast="60000"/>
          </a:blip>
          <a:srcRect/>
          <a:stretch>
            <a:fillRect/>
          </a:stretch>
        </p:blipFill>
        <p:spPr>
          <a:xfrm>
            <a:off x="2278505" y="299803"/>
            <a:ext cx="7210269" cy="5892490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22 (учебник под редакцией Л.Н. Боголюбова)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изучите гл.1 конституции российской федерации.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найдите в тексте подтверждения того, что наша страна - правовое государство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5084" y="267286"/>
            <a:ext cx="11296356" cy="51769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ПРАВОВОЕ ГОСУДАРСТВО 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—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Bookman Old Style" panose="02050604050505020204" pitchFamily="18" charset="0"/>
              </a:rPr>
              <a:t>это </a:t>
            </a:r>
            <a:r>
              <a:rPr lang="ru-RU" sz="2800" dirty="0">
                <a:latin typeface="Bookman Old Style" panose="02050604050505020204" pitchFamily="18" charset="0"/>
              </a:rPr>
              <a:t>организация политической власти, создающая условия для наиболее полного обеспечения прав и свобод человека и гражданина, а также для наиболее последовательного «связывания» государственной власти с помощью права в целях недопущения злоупотреблений.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4225048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ctangl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282" y="1139253"/>
            <a:ext cx="9848538" cy="4706911"/>
          </a:xfrm>
          <a:prstGeom prst="rect">
            <a:avLst/>
          </a:prstGeom>
          <a:solidFill>
            <a:srgbClr val="FFFFCC"/>
          </a:solidFill>
          <a:effectLst>
            <a:outerShdw dist="35921" dir="2700000" algn="ctr" rotWithShape="0">
              <a:srgbClr val="0000FF"/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5801" y="479686"/>
            <a:ext cx="10396882" cy="53964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Представления о государстве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7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479686"/>
            <a:ext cx="10396882" cy="5996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Представления о правовом государстве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428407" y="1233055"/>
            <a:ext cx="6655631" cy="4790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Прямоугольник с двумя скругленными противолежащими углами 5"/>
          <p:cNvGrpSpPr>
            <a:grpSpLocks/>
          </p:cNvGrpSpPr>
          <p:nvPr/>
        </p:nvGrpSpPr>
        <p:grpSpPr bwMode="auto">
          <a:xfrm>
            <a:off x="7251908" y="3586397"/>
            <a:ext cx="4143110" cy="1371600"/>
            <a:chOff x="2918" y="2868"/>
            <a:chExt cx="1833" cy="696"/>
          </a:xfrm>
        </p:grpSpPr>
        <p:pic>
          <p:nvPicPr>
            <p:cNvPr id="275461" name="Прямоугольник с двумя скругленными противолежащими углами 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18" y="2868"/>
              <a:ext cx="1798" cy="696"/>
            </a:xfrm>
            <a:prstGeom prst="rect">
              <a:avLst/>
            </a:prstGeom>
            <a:noFill/>
          </p:spPr>
        </p:pic>
        <p:sp>
          <p:nvSpPr>
            <p:cNvPr id="275462" name="Text Box 6"/>
            <p:cNvSpPr txBox="1">
              <a:spLocks noChangeArrowheads="1"/>
            </p:cNvSpPr>
            <p:nvPr/>
          </p:nvSpPr>
          <p:spPr bwMode="auto">
            <a:xfrm>
              <a:off x="3041" y="2936"/>
              <a:ext cx="1710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ru-RU" sz="2400" b="1" dirty="0">
                  <a:latin typeface="Franklin Gothic Book" pitchFamily="34" charset="0"/>
                </a:rPr>
                <a:t>Создание правовых государств – конец </a:t>
              </a:r>
              <a:r>
                <a:rPr lang="en-US" sz="2400" b="1" dirty="0">
                  <a:latin typeface="Franklin Gothic Book" pitchFamily="34" charset="0"/>
                </a:rPr>
                <a:t>XX</a:t>
              </a:r>
              <a:r>
                <a:rPr lang="ru-RU" sz="2400" b="1" dirty="0">
                  <a:latin typeface="Franklin Gothic Book" pitchFamily="34" charset="0"/>
                </a:rPr>
                <a:t> века</a:t>
              </a:r>
              <a:r>
                <a:rPr lang="en-US" sz="2400" b="1" dirty="0">
                  <a:latin typeface="Franklin Gothic Book" pitchFamily="34" charset="0"/>
                </a:rPr>
                <a:t>:</a:t>
              </a:r>
              <a:r>
                <a:rPr lang="ru-RU" sz="2400" b="1" dirty="0">
                  <a:latin typeface="Franklin Gothic Book" pitchFamily="34" charset="0"/>
                </a:rPr>
                <a:t> ФРГ, США, Франция.</a:t>
              </a:r>
            </a:p>
          </p:txBody>
        </p:sp>
      </p:grpSp>
      <p:grpSp>
        <p:nvGrpSpPr>
          <p:cNvPr id="3" name="Прямоугольник с двумя скругленными противолежащими углами 6"/>
          <p:cNvGrpSpPr>
            <a:grpSpLocks/>
          </p:cNvGrpSpPr>
          <p:nvPr/>
        </p:nvGrpSpPr>
        <p:grpSpPr bwMode="auto">
          <a:xfrm>
            <a:off x="511331" y="1623934"/>
            <a:ext cx="4267200" cy="1143000"/>
            <a:chOff x="180" y="1908"/>
            <a:chExt cx="1897" cy="600"/>
          </a:xfrm>
        </p:grpSpPr>
        <p:pic>
          <p:nvPicPr>
            <p:cNvPr id="275464" name="Прямоугольник с двумя скругленными противолежащими углами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0" y="1908"/>
              <a:ext cx="1897" cy="600"/>
            </a:xfrm>
            <a:prstGeom prst="rect">
              <a:avLst/>
            </a:prstGeom>
            <a:noFill/>
          </p:spPr>
        </p:pic>
        <p:sp>
          <p:nvSpPr>
            <p:cNvPr id="275465" name="Text Box 9"/>
            <p:cNvSpPr txBox="1">
              <a:spLocks noChangeArrowheads="1"/>
            </p:cNvSpPr>
            <p:nvPr/>
          </p:nvSpPr>
          <p:spPr bwMode="auto">
            <a:xfrm>
              <a:off x="220" y="1948"/>
              <a:ext cx="1816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80000"/>
                </a:lnSpc>
              </a:pPr>
              <a:r>
                <a:rPr lang="ru-RU" sz="2400" b="1">
                  <a:latin typeface="Franklin Gothic Book" pitchFamily="34" charset="0"/>
                </a:rPr>
                <a:t>Термин «правомерное государство» (</a:t>
              </a:r>
              <a:r>
                <a:rPr lang="ru-RU" sz="2400" b="1">
                  <a:solidFill>
                    <a:srgbClr val="FF0000"/>
                  </a:solidFill>
                  <a:latin typeface="Franklin Gothic Book" pitchFamily="34" charset="0"/>
                </a:rPr>
                <a:t>Кант</a:t>
              </a:r>
              <a:r>
                <a:rPr lang="ru-RU" sz="2400" b="1">
                  <a:latin typeface="Franklin Gothic Book" pitchFamily="34" charset="0"/>
                </a:rPr>
                <a:t>)</a:t>
              </a:r>
            </a:p>
          </p:txBody>
        </p:sp>
      </p:grpSp>
      <p:grpSp>
        <p:nvGrpSpPr>
          <p:cNvPr id="4" name="Прямоугольник с двумя скругленными противолежащими углами 7"/>
          <p:cNvGrpSpPr>
            <a:grpSpLocks/>
          </p:cNvGrpSpPr>
          <p:nvPr/>
        </p:nvGrpSpPr>
        <p:grpSpPr bwMode="auto">
          <a:xfrm>
            <a:off x="6195246" y="1654493"/>
            <a:ext cx="5304367" cy="1085850"/>
            <a:chOff x="2783" y="1138"/>
            <a:chExt cx="1990" cy="600"/>
          </a:xfrm>
        </p:grpSpPr>
        <p:pic>
          <p:nvPicPr>
            <p:cNvPr id="275467" name="Прямоугольник с двумя скругленными противолежащими углами 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3" y="1138"/>
              <a:ext cx="1990" cy="600"/>
            </a:xfrm>
            <a:prstGeom prst="rect">
              <a:avLst/>
            </a:prstGeom>
            <a:noFill/>
          </p:spPr>
        </p:pic>
        <p:sp>
          <p:nvSpPr>
            <p:cNvPr id="275468" name="Text Box 12"/>
            <p:cNvSpPr txBox="1">
              <a:spLocks noChangeArrowheads="1"/>
            </p:cNvSpPr>
            <p:nvPr/>
          </p:nvSpPr>
          <p:spPr bwMode="auto">
            <a:xfrm>
              <a:off x="2798" y="1161"/>
              <a:ext cx="191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400" b="1" dirty="0">
                  <a:latin typeface="Franklin Gothic Book" pitchFamily="34" charset="0"/>
                </a:rPr>
                <a:t>Термин «правовое государство» (начало 19 в.)</a:t>
              </a:r>
            </a:p>
          </p:txBody>
        </p:sp>
      </p:grpSp>
      <p:cxnSp>
        <p:nvCxnSpPr>
          <p:cNvPr id="10" name="Прямая со стрелкой 9"/>
          <p:cNvCxnSpPr/>
          <p:nvPr/>
        </p:nvCxnSpPr>
        <p:spPr>
          <a:xfrm>
            <a:off x="4703581" y="2202305"/>
            <a:ext cx="1625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 noChangeShapeType="1"/>
          </p:cNvCxnSpPr>
          <p:nvPr/>
        </p:nvCxnSpPr>
        <p:spPr bwMode="auto">
          <a:xfrm>
            <a:off x="9356432" y="2765685"/>
            <a:ext cx="27411" cy="8769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  <p:pic>
        <p:nvPicPr>
          <p:cNvPr id="275474" name="Picture 18" descr="Kant_020112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0099" y="2858125"/>
            <a:ext cx="2220384" cy="2748196"/>
          </a:xfrm>
          <a:prstGeom prst="rect">
            <a:avLst/>
          </a:prstGeom>
          <a:noFill/>
        </p:spPr>
      </p:pic>
      <p:sp>
        <p:nvSpPr>
          <p:cNvPr id="275475" name="Text Box 19"/>
          <p:cNvSpPr txBox="1">
            <a:spLocks noChangeArrowheads="1"/>
          </p:cNvSpPr>
          <p:nvPr/>
        </p:nvSpPr>
        <p:spPr bwMode="auto">
          <a:xfrm>
            <a:off x="304799" y="4109804"/>
            <a:ext cx="4572000" cy="14219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КАНТ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Иммануил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(1724-1804), немецкий философ, родоначальник немецкой классической философии; профессор университета в Кёнигсберге, иностранный почётный член Петербургской АН (1794). 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85801" y="479686"/>
            <a:ext cx="10396882" cy="5996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Представления о правовом государстве</a:t>
            </a:r>
            <a:endParaRPr kumimoji="0" lang="ru-RU" sz="32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4548" y="182880"/>
            <a:ext cx="7225959" cy="51917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– Россия есть демократическое федеративное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государство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республиканской формой правления</a:t>
            </a:r>
          </a:p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РФ гл.1, ст.1, п.1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76" y="940112"/>
            <a:ext cx="3392627" cy="464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0170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369" y="1"/>
            <a:ext cx="10590314" cy="1508760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правового государства характерны два основных принципа: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8812" y="1617785"/>
            <a:ext cx="11521440" cy="39248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1. 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Наиболее полное обеспечение прав и свобод человека и гражданина 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(ст. 2 Конституции РФ)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Bookman Old Style" panose="02050604050505020204" pitchFamily="18" charset="0"/>
              </a:rPr>
              <a:t>Данный принцип нашел свое закрепление в 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ст. 2 Конституции РФ</a:t>
            </a:r>
            <a:r>
              <a:rPr lang="ru-RU" dirty="0">
                <a:latin typeface="Bookman Old Style" panose="02050604050505020204" pitchFamily="18" charset="0"/>
              </a:rPr>
              <a:t>, где установлено, что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«человек, его права и свободы являются высшей ценностью»</a:t>
            </a:r>
            <a:r>
              <a:rPr lang="ru-RU" dirty="0">
                <a:latin typeface="Bookman Old Style" panose="02050604050505020204" pitchFamily="18" charset="0"/>
              </a:rPr>
              <a:t>. Правовое государство должно последователь­но исполнять свое главное предназначение — гарантировать </a:t>
            </a:r>
            <a:r>
              <a:rPr lang="ru-RU" dirty="0" smtClean="0">
                <a:latin typeface="Bookman Old Style" panose="02050604050505020204" pitchFamily="18" charset="0"/>
              </a:rPr>
              <a:t>каждому </a:t>
            </a:r>
            <a:r>
              <a:rPr lang="ru-RU" dirty="0">
                <a:latin typeface="Bookman Old Style" panose="02050604050505020204" pitchFamily="18" charset="0"/>
              </a:rPr>
              <a:t>гражданину возможность всестороннего развития личности. Речь идет о такой системе социальных действий, при которой </a:t>
            </a:r>
            <a:r>
              <a:rPr lang="ru-RU" dirty="0" smtClean="0">
                <a:latin typeface="Bookman Old Style" panose="02050604050505020204" pitchFamily="18" charset="0"/>
              </a:rPr>
              <a:t>права </a:t>
            </a:r>
            <a:r>
              <a:rPr lang="ru-RU" dirty="0">
                <a:latin typeface="Bookman Old Style" panose="02050604050505020204" pitchFamily="18" charset="0"/>
              </a:rPr>
              <a:t>человека и гражданина являются первичными, естественными, в то время как возможность осуществления функций </a:t>
            </a:r>
            <a:r>
              <a:rPr lang="ru-RU" dirty="0" smtClean="0">
                <a:latin typeface="Bookman Old Style" panose="02050604050505020204" pitchFamily="18" charset="0"/>
              </a:rPr>
              <a:t>государственной </a:t>
            </a:r>
            <a:r>
              <a:rPr lang="ru-RU" dirty="0">
                <a:latin typeface="Bookman Old Style" panose="02050604050505020204" pitchFamily="18" charset="0"/>
              </a:rPr>
              <a:t>власти выступает вторичной, производной.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2311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732455" cy="1575582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2.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 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Наиболее последовательное ограничение государственной власти правом, формирование для государственных структур режима правового ограничения.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1015" y="1463040"/>
            <a:ext cx="11521439" cy="407963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u="sng" dirty="0">
                <a:latin typeface="Bookman Old Style" panose="02050604050505020204" pitchFamily="18" charset="0"/>
              </a:rPr>
              <a:t>Этот принцип правового государства воплощается в жизнь с использованием следующих способов, выступающих в качестве самостоятельных, более конкретных принципов:</a:t>
            </a:r>
            <a:endParaRPr lang="ru-RU" dirty="0"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Bookman Old Style" panose="02050604050505020204" pitchFamily="18" charset="0"/>
              </a:rPr>
              <a:t>а)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разделение власти </a:t>
            </a:r>
            <a:r>
              <a:rPr lang="ru-RU" dirty="0">
                <a:latin typeface="Bookman Old Style" panose="02050604050505020204" pitchFamily="18" charset="0"/>
              </a:rPr>
              <a:t>на законодательную, исполнительную и судебную в целях исключения злоупотреблений ею, концентра­ции в одних руках;</a:t>
            </a:r>
          </a:p>
          <a:p>
            <a:pPr marL="0" indent="0" algn="just">
              <a:buNone/>
            </a:pPr>
            <a:r>
              <a:rPr lang="ru-RU" dirty="0">
                <a:latin typeface="Bookman Old Style" panose="02050604050505020204" pitchFamily="18" charset="0"/>
              </a:rPr>
              <a:t>б)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федерализм</a:t>
            </a:r>
            <a:r>
              <a:rPr lang="ru-RU" dirty="0">
                <a:latin typeface="Bookman Old Style" panose="02050604050505020204" pitchFamily="18" charset="0"/>
              </a:rPr>
              <a:t>, который дополняет горизонтальное разделение власти еще и разделением ее по вертикали;</a:t>
            </a:r>
          </a:p>
          <a:p>
            <a:pPr marL="0" indent="0" algn="just">
              <a:buNone/>
            </a:pPr>
            <a:r>
              <a:rPr lang="ru-RU" dirty="0">
                <a:latin typeface="Bookman Old Style" panose="02050604050505020204" pitchFamily="18" charset="0"/>
              </a:rPr>
              <a:t>в)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верховенство закона </a:t>
            </a:r>
            <a:r>
              <a:rPr lang="ru-RU" dirty="0">
                <a:latin typeface="Bookman Old Style" panose="02050604050505020204" pitchFamily="18" charset="0"/>
              </a:rPr>
              <a:t>(закон, принятый верховным органом власти при строгом соблюдении всех конституционных процедур, не может быть отменен, изменен или приостановлен актами испол­нительной власти);</a:t>
            </a:r>
          </a:p>
          <a:p>
            <a:pPr marL="0" indent="0" algn="just">
              <a:buNone/>
            </a:pPr>
            <a:r>
              <a:rPr lang="ru-RU" dirty="0">
                <a:latin typeface="Bookman Old Style" panose="02050604050505020204" pitchFamily="18" charset="0"/>
              </a:rPr>
              <a:t>г)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взаимная ответственность </a:t>
            </a:r>
            <a:r>
              <a:rPr lang="ru-RU" dirty="0">
                <a:latin typeface="Bookman Old Style" panose="02050604050505020204" pitchFamily="18" charset="0"/>
              </a:rPr>
              <a:t>государства и личности и т. д.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453508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155</TotalTime>
  <Words>622</Words>
  <Application>Microsoft Office PowerPoint</Application>
  <PresentationFormat>Произвольный</PresentationFormat>
  <Paragraphs>102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Главное мероприятие</vt:lpstr>
      <vt:lpstr>  правовое государство</vt:lpstr>
      <vt:lpstr>Слайд 2</vt:lpstr>
      <vt:lpstr>Слайд 3</vt:lpstr>
      <vt:lpstr>Представления о государстве</vt:lpstr>
      <vt:lpstr>Представления о правовом государстве</vt:lpstr>
      <vt:lpstr>Слайд 6</vt:lpstr>
      <vt:lpstr>Слайд 7</vt:lpstr>
      <vt:lpstr>Для правового государства характерны два основных принципа:</vt:lpstr>
      <vt:lpstr>2. Наиболее последовательное ограничение государственной власти правом, формирование для государственных структур режима правового ограничения.</vt:lpstr>
      <vt:lpstr>Слайд 10</vt:lpstr>
      <vt:lpstr>Слайд 11</vt:lpstr>
      <vt:lpstr>Система «сдержек и противовесов», взаимоограничение и взаимный контроль всех ветвей власти</vt:lpstr>
      <vt:lpstr>Слайд 13</vt:lpstr>
      <vt:lpstr> Международные документы о правах человека</vt:lpstr>
      <vt:lpstr>Системы защиты прав человека</vt:lpstr>
      <vt:lpstr>Предпосылки создания и  функционирования правового государства</vt:lpstr>
      <vt:lpstr>Производственные отношения</vt:lpstr>
      <vt:lpstr>Режим демократии</vt:lpstr>
      <vt:lpstr> Пути формирования правового государства </vt:lpstr>
      <vt:lpstr>Законы должны быть правовыми, то есть:</vt:lpstr>
      <vt:lpstr>Слайд 21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Гражданское общество  и  правовое государство</dc:title>
  <dc:creator>Дианочка</dc:creator>
  <cp:lastModifiedBy>ПК</cp:lastModifiedBy>
  <cp:revision>26</cp:revision>
  <dcterms:created xsi:type="dcterms:W3CDTF">2016-02-25T15:29:35Z</dcterms:created>
  <dcterms:modified xsi:type="dcterms:W3CDTF">2020-04-01T10:01:34Z</dcterms:modified>
</cp:coreProperties>
</file>