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5" r:id="rId4"/>
    <p:sldId id="279" r:id="rId5"/>
    <p:sldId id="281" r:id="rId6"/>
    <p:sldId id="266" r:id="rId7"/>
    <p:sldId id="267" r:id="rId8"/>
    <p:sldId id="282" r:id="rId9"/>
    <p:sldId id="268" r:id="rId10"/>
    <p:sldId id="283" r:id="rId11"/>
    <p:sldId id="270" r:id="rId12"/>
    <p:sldId id="284" r:id="rId13"/>
    <p:sldId id="271" r:id="rId14"/>
    <p:sldId id="272" r:id="rId15"/>
    <p:sldId id="275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54BC-12C0-45FC-9F26-42A650820C4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65C2-D8C2-46C4-ABEF-C202CD656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A0F07-DD9E-4C76-B732-3B218BCDBDD0}" type="slidenum">
              <a:rPr lang="ru-RU"/>
              <a:pPr/>
              <a:t>5</a:t>
            </a:fld>
            <a:endParaRPr lang="ru-RU"/>
          </a:p>
        </p:txBody>
      </p:sp>
      <p:sp>
        <p:nvSpPr>
          <p:cNvPr id="268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82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D4AEE4-84B8-4D99-9360-064C2106CAC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6BD7F-9B0F-4D81-A756-E8ED8BE027B9}" type="slidenum">
              <a:rPr lang="ru-RU"/>
              <a:pPr/>
              <a:t>8</a:t>
            </a:fld>
            <a:endParaRPr lang="ru-RU"/>
          </a:p>
        </p:txBody>
      </p:sp>
      <p:sp>
        <p:nvSpPr>
          <p:cNvPr id="270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0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272339-4891-4AA6-84B7-945094DB4817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17984-522B-4C4E-B44D-CD68880157B6}" type="slidenum">
              <a:rPr lang="ru-RU"/>
              <a:pPr/>
              <a:t>10</a:t>
            </a:fld>
            <a:endParaRPr lang="ru-RU"/>
          </a:p>
        </p:txBody>
      </p:sp>
      <p:sp>
        <p:nvSpPr>
          <p:cNvPr id="272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2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A2B34E-443E-47F9-BC82-2FBEBD3E3FB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8910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55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2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0117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20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63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21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5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81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35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92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4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4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463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449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15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4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84387" y="688202"/>
            <a:ext cx="10736083" cy="29436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Гражданское общество 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27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18" y="1341438"/>
            <a:ext cx="3166533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Политическая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сфера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6184" y="1341438"/>
            <a:ext cx="3342216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Экономическая сфера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27952" y="1341438"/>
            <a:ext cx="3168649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Духовная сфера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565401"/>
            <a:ext cx="3073400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Разделение властей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3500438"/>
            <a:ext cx="307340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Участие граждан в политической 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4437064"/>
            <a:ext cx="3073400" cy="720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Децентрализация власти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0152" y="5373689"/>
            <a:ext cx="3168649" cy="7191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Равенство всех перед законом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1918" y="2565401"/>
            <a:ext cx="3168649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Различные формы собственности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51918" y="3500438"/>
            <a:ext cx="3168649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Многоукладная рыночная экономика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3685" y="2565401"/>
            <a:ext cx="3168649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Свобода совести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03685" y="3500438"/>
            <a:ext cx="3168649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Идеологический плюрализм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03684" y="4437064"/>
            <a:ext cx="3073400" cy="720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000000"/>
                </a:solidFill>
                <a:latin typeface="Arial" charset="0"/>
              </a:rPr>
              <a:t>Мировоззренческая </a:t>
            </a:r>
            <a:r>
              <a:rPr lang="ru-RU" b="1">
                <a:solidFill>
                  <a:srgbClr val="000000"/>
                </a:solidFill>
                <a:latin typeface="Arial" charset="0"/>
              </a:rPr>
              <a:t>толерантность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07685" y="1125538"/>
            <a:ext cx="71056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2" idx="0"/>
          </p:cNvCxnSpPr>
          <p:nvPr/>
        </p:nvCxnSpPr>
        <p:spPr>
          <a:xfrm>
            <a:off x="2207684" y="1125538"/>
            <a:ext cx="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3" idx="0"/>
          </p:cNvCxnSpPr>
          <p:nvPr/>
        </p:nvCxnSpPr>
        <p:spPr>
          <a:xfrm>
            <a:off x="5848351" y="1112838"/>
            <a:ext cx="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5" idx="0"/>
          </p:cNvCxnSpPr>
          <p:nvPr/>
        </p:nvCxnSpPr>
        <p:spPr>
          <a:xfrm>
            <a:off x="9313333" y="1125538"/>
            <a:ext cx="0" cy="21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07533" y="2133601"/>
            <a:ext cx="0" cy="3598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1"/>
          </p:cNvCxnSpPr>
          <p:nvPr/>
        </p:nvCxnSpPr>
        <p:spPr>
          <a:xfrm>
            <a:off x="1007533" y="2960688"/>
            <a:ext cx="2878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1"/>
          </p:cNvCxnSpPr>
          <p:nvPr/>
        </p:nvCxnSpPr>
        <p:spPr>
          <a:xfrm flipH="1">
            <a:off x="1007533" y="3897313"/>
            <a:ext cx="2878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8" idx="1"/>
          </p:cNvCxnSpPr>
          <p:nvPr/>
        </p:nvCxnSpPr>
        <p:spPr>
          <a:xfrm flipH="1">
            <a:off x="1007533" y="4797425"/>
            <a:ext cx="2878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единительная линия 6143"/>
          <p:cNvCxnSpPr>
            <a:stCxn id="9" idx="1"/>
          </p:cNvCxnSpPr>
          <p:nvPr/>
        </p:nvCxnSpPr>
        <p:spPr>
          <a:xfrm flipH="1">
            <a:off x="1007534" y="5732463"/>
            <a:ext cx="1926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Прямая соединительная линия 6147"/>
          <p:cNvCxnSpPr/>
          <p:nvPr/>
        </p:nvCxnSpPr>
        <p:spPr>
          <a:xfrm>
            <a:off x="4559300" y="2133601"/>
            <a:ext cx="0" cy="1763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единительная линия 6149"/>
          <p:cNvCxnSpPr>
            <a:endCxn id="11" idx="1"/>
          </p:cNvCxnSpPr>
          <p:nvPr/>
        </p:nvCxnSpPr>
        <p:spPr>
          <a:xfrm>
            <a:off x="4559301" y="3897313"/>
            <a:ext cx="1926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Прямая соединительная линия 6151"/>
          <p:cNvCxnSpPr>
            <a:endCxn id="10" idx="1"/>
          </p:cNvCxnSpPr>
          <p:nvPr/>
        </p:nvCxnSpPr>
        <p:spPr>
          <a:xfrm>
            <a:off x="4559301" y="2960688"/>
            <a:ext cx="1926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Прямая соединительная линия 6153"/>
          <p:cNvCxnSpPr/>
          <p:nvPr/>
        </p:nvCxnSpPr>
        <p:spPr>
          <a:xfrm>
            <a:off x="8113184" y="2133601"/>
            <a:ext cx="0" cy="2663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Прямая соединительная линия 6155"/>
          <p:cNvCxnSpPr>
            <a:endCxn id="14" idx="1"/>
          </p:cNvCxnSpPr>
          <p:nvPr/>
        </p:nvCxnSpPr>
        <p:spPr>
          <a:xfrm>
            <a:off x="8113185" y="4797425"/>
            <a:ext cx="190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Прямая соединительная линия 6157"/>
          <p:cNvCxnSpPr>
            <a:stCxn id="13" idx="1"/>
          </p:cNvCxnSpPr>
          <p:nvPr/>
        </p:nvCxnSpPr>
        <p:spPr>
          <a:xfrm flipH="1">
            <a:off x="8113185" y="3897313"/>
            <a:ext cx="190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Прямая соединительная линия 6159"/>
          <p:cNvCxnSpPr>
            <a:stCxn id="12" idx="1"/>
          </p:cNvCxnSpPr>
          <p:nvPr/>
        </p:nvCxnSpPr>
        <p:spPr>
          <a:xfrm flipH="1">
            <a:off x="8113185" y="2960688"/>
            <a:ext cx="190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865683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Условия, необходимые для развития гражданского общества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" y="449705"/>
            <a:ext cx="11394831" cy="2218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МЕСТНОЕ САМОУПРАВЛЕНИЕ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населения по решению вопросов местного значения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негосударственная форма выражения народовластия. Формируется на двух уровнях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округов —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регионального значения)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(муниципальные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на уровне единиц, входящих в состав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сельские поселения).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3218" y="2743200"/>
            <a:ext cx="11394831" cy="34477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МЕСТНОЕ САМОУПРАВЛЕНИЕ ОСУЩЕСТВЛЯЕТСЯ</a:t>
            </a:r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— </a:t>
            </a:r>
            <a:r>
              <a:rPr lang="ru-RU" b="1" i="1" dirty="0">
                <a:latin typeface="Bookman Old Style" panose="02050604050505020204" pitchFamily="18" charset="0"/>
              </a:rPr>
              <a:t>населением</a:t>
            </a:r>
            <a:r>
              <a:rPr lang="ru-RU" i="1" dirty="0">
                <a:latin typeface="Bookman Old Style" panose="02050604050505020204" pitchFamily="18" charset="0"/>
              </a:rPr>
              <a:t> </a:t>
            </a:r>
            <a:r>
              <a:rPr lang="ru-RU" dirty="0">
                <a:latin typeface="Bookman Old Style" panose="02050604050505020204" pitchFamily="18" charset="0"/>
              </a:rPr>
              <a:t>муниципального образования путём прямого волеизъявления: на местном референдуме, на собраниях, сходах, на выборах органов и должностных лиц местного </a:t>
            </a:r>
            <a:r>
              <a:rPr lang="ru-RU" dirty="0" smtClean="0">
                <a:latin typeface="Bookman Old Style" panose="02050604050505020204" pitchFamily="18" charset="0"/>
              </a:rPr>
              <a:t>самоуправления</a:t>
            </a:r>
            <a:r>
              <a:rPr lang="ru-RU" dirty="0">
                <a:latin typeface="Bookman Old Style" panose="02050604050505020204" pitchFamily="18" charset="0"/>
              </a:rPr>
              <a:t>, на митингах, шествиях, демонстрациях;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— </a:t>
            </a:r>
            <a:r>
              <a:rPr lang="ru-RU" b="1" i="1" dirty="0">
                <a:latin typeface="Bookman Old Style" panose="02050604050505020204" pitchFamily="18" charset="0"/>
              </a:rPr>
              <a:t>должностными лицами</a:t>
            </a:r>
            <a:r>
              <a:rPr lang="ru-RU" i="1" dirty="0">
                <a:latin typeface="Bookman Old Style" panose="02050604050505020204" pitchFamily="18" charset="0"/>
              </a:rPr>
              <a:t> </a:t>
            </a:r>
            <a:r>
              <a:rPr lang="ru-RU" dirty="0">
                <a:latin typeface="Bookman Old Style" panose="02050604050505020204" pitchFamily="18" charset="0"/>
              </a:rPr>
              <a:t>органов местного </a:t>
            </a:r>
            <a:r>
              <a:rPr lang="ru-RU" dirty="0" smtClean="0">
                <a:latin typeface="Bookman Old Style" panose="02050604050505020204" pitchFamily="18" charset="0"/>
              </a:rPr>
              <a:t>самоуправления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691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кругленный прямоугольник 6"/>
          <p:cNvGrpSpPr>
            <a:grpSpLocks/>
          </p:cNvGrpSpPr>
          <p:nvPr/>
        </p:nvGrpSpPr>
        <p:grpSpPr bwMode="auto">
          <a:xfrm>
            <a:off x="681220" y="375258"/>
            <a:ext cx="10871200" cy="4556506"/>
            <a:chOff x="492" y="640"/>
            <a:chExt cx="4727" cy="3592"/>
          </a:xfrm>
        </p:grpSpPr>
        <p:pic>
          <p:nvPicPr>
            <p:cNvPr id="281607" name="Скругленный прямоугольник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" y="640"/>
              <a:ext cx="4727" cy="3592"/>
            </a:xfrm>
            <a:prstGeom prst="rect">
              <a:avLst/>
            </a:prstGeom>
            <a:noFill/>
          </p:spPr>
        </p:pic>
        <p:sp>
          <p:nvSpPr>
            <p:cNvPr id="281608" name="Text Box 8"/>
            <p:cNvSpPr txBox="1">
              <a:spLocks noChangeArrowheads="1"/>
            </p:cNvSpPr>
            <p:nvPr/>
          </p:nvSpPr>
          <p:spPr bwMode="auto">
            <a:xfrm>
              <a:off x="657" y="793"/>
              <a:ext cx="4398" cy="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Полномочия органов самоуправления разграничиваются с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полномочиями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органов государственной власти, имеют свои бюджеты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80000"/>
                </a:lnSpc>
              </a:pP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Местное самоуправление реализуется гражданами непосредственно, а также через создаваемые местные органы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80000"/>
                </a:lnSpc>
              </a:pP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Органы местного самоуправления не входят в систему органов государственной власти РФ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80000"/>
                </a:lnSpc>
              </a:pP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Местное самоуправление придает гражданскому обществу организованное самоуправляющееся начало, способствует более полной самореализации граждан, оказывает положительное воздействие на развитие правового государства.</a:t>
              </a:r>
              <a:endPara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521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ФУНКЦИИ ОРГАНОВ МЕСТНОГО САМОУПРАВЛЕНИЯ:</a:t>
            </a:r>
            <a:r>
              <a:rPr lang="ru-RU" sz="3600" dirty="0">
                <a:latin typeface="Bookman Old Style" panose="02050604050505020204" pitchFamily="18" charset="0"/>
              </a:rPr>
              <a:t/>
            </a:r>
            <a:br>
              <a:rPr lang="ru-RU" sz="3600" dirty="0">
                <a:latin typeface="Bookman Old Style" panose="02050604050505020204" pitchFamily="18" charset="0"/>
              </a:rPr>
            </a:b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8474" y="685800"/>
            <a:ext cx="11591778" cy="4983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Bookman Old Style" panose="02050604050505020204" pitchFamily="18" charset="0"/>
              </a:rPr>
              <a:t>— обеспечение участия населения в вопросах местного </a:t>
            </a:r>
            <a:r>
              <a:rPr lang="ru-RU" b="1" dirty="0" smtClean="0">
                <a:latin typeface="Bookman Old Style" panose="02050604050505020204" pitchFamily="18" charset="0"/>
              </a:rPr>
              <a:t>значения</a:t>
            </a:r>
            <a:r>
              <a:rPr lang="ru-RU" b="1" dirty="0">
                <a:latin typeface="Bookman Old Style" panose="02050604050505020204" pitchFamily="18" charset="0"/>
              </a:rPr>
              <a:t>;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— </a:t>
            </a:r>
            <a:r>
              <a:rPr lang="ru-RU" b="1" dirty="0">
                <a:latin typeface="Bookman Old Style" panose="02050604050505020204" pitchFamily="18" charset="0"/>
              </a:rPr>
              <a:t>управление муниципальной собственностью;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— </a:t>
            </a:r>
            <a:r>
              <a:rPr lang="ru-RU" b="1" dirty="0">
                <a:latin typeface="Bookman Old Style" panose="02050604050505020204" pitchFamily="18" charset="0"/>
              </a:rPr>
              <a:t>обеспечение развития территории; </a:t>
            </a:r>
          </a:p>
          <a:p>
            <a:pPr marL="0" indent="0" algn="just">
              <a:buNone/>
            </a:pPr>
            <a:r>
              <a:rPr lang="ru-RU" b="1" dirty="0">
                <a:latin typeface="Bookman Old Style" panose="02050604050505020204" pitchFamily="18" charset="0"/>
              </a:rPr>
              <a:t>— охрана общественного порядка; </a:t>
            </a:r>
          </a:p>
          <a:p>
            <a:pPr marL="0" indent="0" algn="just">
              <a:buNone/>
            </a:pPr>
            <a:r>
              <a:rPr lang="ru-RU" b="1" dirty="0">
                <a:latin typeface="Bookman Old Style" panose="02050604050505020204" pitchFamily="18" charset="0"/>
              </a:rPr>
              <a:t>— защита интересов и прав местного самоуправления;</a:t>
            </a:r>
          </a:p>
          <a:p>
            <a:pPr marL="0" indent="0" algn="just">
              <a:buNone/>
            </a:pPr>
            <a:r>
              <a:rPr lang="ru-RU" b="1" dirty="0">
                <a:latin typeface="Bookman Old Style" panose="02050604050505020204" pitchFamily="18" charset="0"/>
              </a:rPr>
              <a:t>— обеспечение потребностей населения в </a:t>
            </a:r>
            <a:r>
              <a:rPr lang="ru-RU" b="1" dirty="0" smtClean="0">
                <a:latin typeface="Bookman Old Style" panose="02050604050505020204" pitchFamily="18" charset="0"/>
              </a:rPr>
              <a:t>социально-культурных</a:t>
            </a:r>
            <a:r>
              <a:rPr lang="ru-RU" b="1" dirty="0">
                <a:latin typeface="Bookman Old Style" panose="02050604050505020204" pitchFamily="18" charset="0"/>
              </a:rPr>
              <a:t>, коммунально-бытовых и иных услугах.</a:t>
            </a:r>
          </a:p>
        </p:txBody>
      </p:sp>
    </p:spTree>
    <p:extLst>
      <p:ext uri="{BB962C8B-B14F-4D97-AF65-F5344CB8AC3E}">
        <p14:creationId xmlns="" xmlns:p14="http://schemas.microsoft.com/office/powerpoint/2010/main" val="291106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481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ПРИНЦИПЫ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МЕСТНОГО САМОУПРАВЛЕНИЯ: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1294227"/>
            <a:ext cx="11408898" cy="4611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— самостоятельность решения населением всех вопросов </a:t>
            </a:r>
            <a:r>
              <a:rPr lang="ru-RU" b="1" dirty="0" smtClean="0">
                <a:latin typeface="Bookman Old Style" panose="02050604050505020204" pitchFamily="18" charset="0"/>
              </a:rPr>
              <a:t>местного </a:t>
            </a:r>
            <a:r>
              <a:rPr lang="ru-RU" b="1" dirty="0">
                <a:latin typeface="Bookman Old Style" panose="02050604050505020204" pitchFamily="18" charset="0"/>
              </a:rPr>
              <a:t>значения;</a:t>
            </a:r>
          </a:p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— организационное обособление местного самоуправления в системе управления (органы местного самоуправления не входят в систему органов государственной власти, структура органов местного самоуправления определяется населением </a:t>
            </a:r>
            <a:r>
              <a:rPr lang="ru-RU" b="1" dirty="0" smtClean="0">
                <a:latin typeface="Bookman Old Style" panose="02050604050505020204" pitchFamily="18" charset="0"/>
              </a:rPr>
              <a:t>самостоятельно </a:t>
            </a:r>
            <a:r>
              <a:rPr lang="ru-RU" b="1" dirty="0">
                <a:latin typeface="Bookman Old Style" panose="02050604050505020204" pitchFamily="18" charset="0"/>
              </a:rPr>
              <a:t>в соответствии с законом);</a:t>
            </a:r>
          </a:p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— многообразие организационных форм осуществления </a:t>
            </a:r>
            <a:r>
              <a:rPr lang="ru-RU" b="1" dirty="0" smtClean="0">
                <a:latin typeface="Bookman Old Style" panose="02050604050505020204" pitchFamily="18" charset="0"/>
              </a:rPr>
              <a:t>местного </a:t>
            </a:r>
            <a:r>
              <a:rPr lang="ru-RU" b="1" dirty="0">
                <a:latin typeface="Bookman Old Style" panose="02050604050505020204" pitchFamily="18" charset="0"/>
              </a:rPr>
              <a:t>самоуправления;</a:t>
            </a:r>
          </a:p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— соответствие полномочий местного самоуправления </a:t>
            </a:r>
            <a:r>
              <a:rPr lang="ru-RU" b="1" dirty="0" smtClean="0">
                <a:latin typeface="Bookman Old Style" panose="02050604050505020204" pitchFamily="18" charset="0"/>
              </a:rPr>
              <a:t>материально-финансовым </a:t>
            </a:r>
            <a:r>
              <a:rPr lang="ru-RU" b="1" dirty="0">
                <a:latin typeface="Bookman Old Style" panose="02050604050505020204" pitchFamily="18" charset="0"/>
              </a:rPr>
              <a:t>ресурсам.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809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7287" y="154744"/>
            <a:ext cx="11080507" cy="289794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организации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теле- и радиокомпании и др.), основными целями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являются сбор, обработка и открытая публичная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информации для широких слоёв населения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технических средств.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4339" y="3360566"/>
            <a:ext cx="28575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104" y="3360566"/>
            <a:ext cx="3296383" cy="219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87" y="3395677"/>
            <a:ext cx="2694549" cy="215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0352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1" y="1143000"/>
            <a:ext cx="10722964" cy="13716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200" b="1">
                <a:solidFill>
                  <a:srgbClr val="FF0000"/>
                </a:solidFill>
                <a:latin typeface="Arial" charset="0"/>
              </a:rPr>
              <a:t>СМИ</a:t>
            </a:r>
            <a:r>
              <a:rPr lang="ru-RU" sz="22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b="1">
                <a:solidFill>
                  <a:srgbClr val="FF0000"/>
                </a:solidFill>
                <a:latin typeface="Arial" charset="0"/>
              </a:rPr>
              <a:t>(средства массовой информации)–</a:t>
            </a:r>
            <a:r>
              <a:rPr lang="ru-RU" sz="2200" b="1">
                <a:solidFill>
                  <a:schemeClr val="tx1"/>
                </a:solidFill>
                <a:latin typeface="Arial" charset="0"/>
              </a:rPr>
              <a:t> совокупность каналов распространения информации с целью оперативного информирования, а также для выполнения специфических социальных функций.</a:t>
            </a:r>
          </a:p>
        </p:txBody>
      </p:sp>
      <p:grpSp>
        <p:nvGrpSpPr>
          <p:cNvPr id="2" name="Прямоугольник 4"/>
          <p:cNvGrpSpPr>
            <a:grpSpLocks/>
          </p:cNvGrpSpPr>
          <p:nvPr/>
        </p:nvGrpSpPr>
        <p:grpSpPr bwMode="auto">
          <a:xfrm>
            <a:off x="4241800" y="2724150"/>
            <a:ext cx="3202517" cy="495300"/>
            <a:chOff x="2004" y="1716"/>
            <a:chExt cx="1513" cy="312"/>
          </a:xfrm>
        </p:grpSpPr>
        <p:pic>
          <p:nvPicPr>
            <p:cNvPr id="282629" name="Прямоугольник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4" y="1716"/>
              <a:ext cx="1513" cy="312"/>
            </a:xfrm>
            <a:prstGeom prst="rect">
              <a:avLst/>
            </a:prstGeom>
            <a:noFill/>
          </p:spPr>
        </p:pic>
        <p:sp>
          <p:nvSpPr>
            <p:cNvPr id="282630" name="Text Box 6"/>
            <p:cNvSpPr txBox="1">
              <a:spLocks noChangeArrowheads="1"/>
            </p:cNvSpPr>
            <p:nvPr/>
          </p:nvSpPr>
          <p:spPr bwMode="auto">
            <a:xfrm>
              <a:off x="2016" y="1728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800" b="1">
                  <a:latin typeface="Franklin Gothic Book" pitchFamily="34" charset="0"/>
                </a:rPr>
                <a:t>Функции СМИ.</a:t>
              </a:r>
            </a:p>
          </p:txBody>
        </p:sp>
      </p:grpSp>
      <p:grpSp>
        <p:nvGrpSpPr>
          <p:cNvPr id="3" name="Скругленный прямоугольник 6"/>
          <p:cNvGrpSpPr>
            <a:grpSpLocks/>
          </p:cNvGrpSpPr>
          <p:nvPr/>
        </p:nvGrpSpPr>
        <p:grpSpPr bwMode="auto">
          <a:xfrm>
            <a:off x="-203199" y="3352800"/>
            <a:ext cx="4155017" cy="946150"/>
            <a:chOff x="-131" y="2196"/>
            <a:chExt cx="1963" cy="596"/>
          </a:xfrm>
        </p:grpSpPr>
        <p:pic>
          <p:nvPicPr>
            <p:cNvPr id="282632" name="Скругленный прямоугольник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31" y="2196"/>
              <a:ext cx="1963" cy="596"/>
            </a:xfrm>
            <a:prstGeom prst="rect">
              <a:avLst/>
            </a:prstGeom>
            <a:noFill/>
          </p:spPr>
        </p:pic>
        <p:sp>
          <p:nvSpPr>
            <p:cNvPr id="282633" name="Text Box 9"/>
            <p:cNvSpPr txBox="1">
              <a:spLocks noChangeArrowheads="1"/>
            </p:cNvSpPr>
            <p:nvPr/>
          </p:nvSpPr>
          <p:spPr bwMode="auto">
            <a:xfrm>
              <a:off x="115" y="2227"/>
              <a:ext cx="16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800" b="1">
                  <a:solidFill>
                    <a:srgbClr val="FFFFFF"/>
                  </a:solidFill>
                </a:rPr>
                <a:t>Информационная</a:t>
              </a:r>
            </a:p>
          </p:txBody>
        </p:sp>
      </p:grpSp>
      <p:grpSp>
        <p:nvGrpSpPr>
          <p:cNvPr id="5" name="Скругленный прямоугольник 7"/>
          <p:cNvGrpSpPr>
            <a:grpSpLocks/>
          </p:cNvGrpSpPr>
          <p:nvPr/>
        </p:nvGrpSpPr>
        <p:grpSpPr bwMode="auto">
          <a:xfrm>
            <a:off x="304801" y="3962401"/>
            <a:ext cx="4155017" cy="1268413"/>
            <a:chOff x="157" y="2569"/>
            <a:chExt cx="1963" cy="799"/>
          </a:xfrm>
        </p:grpSpPr>
        <p:pic>
          <p:nvPicPr>
            <p:cNvPr id="282635" name="Скругленный прямоугольник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" y="2569"/>
              <a:ext cx="1963" cy="799"/>
            </a:xfrm>
            <a:prstGeom prst="rect">
              <a:avLst/>
            </a:prstGeom>
            <a:noFill/>
          </p:spPr>
        </p:pic>
        <p:sp>
          <p:nvSpPr>
            <p:cNvPr id="282636" name="Text Box 12"/>
            <p:cNvSpPr txBox="1">
              <a:spLocks noChangeArrowheads="1"/>
            </p:cNvSpPr>
            <p:nvPr/>
          </p:nvSpPr>
          <p:spPr bwMode="auto">
            <a:xfrm>
              <a:off x="412" y="2620"/>
              <a:ext cx="167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800" b="1">
                  <a:solidFill>
                    <a:srgbClr val="FFFFFF"/>
                  </a:solidFill>
                </a:rPr>
                <a:t>Выбор и комментирование, оценка информации</a:t>
              </a:r>
            </a:p>
          </p:txBody>
        </p:sp>
      </p:grpSp>
      <p:grpSp>
        <p:nvGrpSpPr>
          <p:cNvPr id="6" name="Скругленный прямоугольник 8"/>
          <p:cNvGrpSpPr>
            <a:grpSpLocks/>
          </p:cNvGrpSpPr>
          <p:nvPr/>
        </p:nvGrpSpPr>
        <p:grpSpPr bwMode="auto">
          <a:xfrm>
            <a:off x="711201" y="4876801"/>
            <a:ext cx="4146551" cy="982663"/>
            <a:chOff x="399" y="3133"/>
            <a:chExt cx="1959" cy="619"/>
          </a:xfrm>
        </p:grpSpPr>
        <p:pic>
          <p:nvPicPr>
            <p:cNvPr id="282638" name="Скругленный прямоугольник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" y="3133"/>
              <a:ext cx="1959" cy="619"/>
            </a:xfrm>
            <a:prstGeom prst="rect">
              <a:avLst/>
            </a:prstGeom>
            <a:noFill/>
          </p:spPr>
        </p:pic>
        <p:sp>
          <p:nvSpPr>
            <p:cNvPr id="282639" name="Text Box 15"/>
            <p:cNvSpPr txBox="1">
              <a:spLocks noChangeArrowheads="1"/>
            </p:cNvSpPr>
            <p:nvPr/>
          </p:nvSpPr>
          <p:spPr bwMode="auto">
            <a:xfrm>
              <a:off x="643" y="3187"/>
              <a:ext cx="16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solidFill>
                    <a:srgbClr val="FFFFFF"/>
                  </a:solidFill>
                </a:rPr>
                <a:t>Политическая социализация</a:t>
              </a:r>
            </a:p>
          </p:txBody>
        </p:sp>
      </p:grpSp>
      <p:grpSp>
        <p:nvGrpSpPr>
          <p:cNvPr id="7" name="Скругленный прямоугольник 9"/>
          <p:cNvGrpSpPr>
            <a:grpSpLocks/>
          </p:cNvGrpSpPr>
          <p:nvPr/>
        </p:nvGrpSpPr>
        <p:grpSpPr bwMode="auto">
          <a:xfrm>
            <a:off x="1422400" y="5638800"/>
            <a:ext cx="4146551" cy="946150"/>
            <a:chOff x="687" y="3540"/>
            <a:chExt cx="1959" cy="596"/>
          </a:xfrm>
        </p:grpSpPr>
        <p:pic>
          <p:nvPicPr>
            <p:cNvPr id="282641" name="Скругленный прямоугольник 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" y="3540"/>
              <a:ext cx="1959" cy="596"/>
            </a:xfrm>
            <a:prstGeom prst="rect">
              <a:avLst/>
            </a:prstGeom>
            <a:noFill/>
          </p:spPr>
        </p:pic>
        <p:sp>
          <p:nvSpPr>
            <p:cNvPr id="282642" name="Text Box 18"/>
            <p:cNvSpPr txBox="1">
              <a:spLocks noChangeArrowheads="1"/>
            </p:cNvSpPr>
            <p:nvPr/>
          </p:nvSpPr>
          <p:spPr bwMode="auto">
            <a:xfrm>
              <a:off x="931" y="3571"/>
              <a:ext cx="16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800" b="1">
                  <a:solidFill>
                    <a:srgbClr val="FFFFFF"/>
                  </a:solidFill>
                </a:rPr>
                <a:t>Критика и контроль</a:t>
              </a:r>
            </a:p>
          </p:txBody>
        </p:sp>
      </p:grpSp>
      <p:grpSp>
        <p:nvGrpSpPr>
          <p:cNvPr id="8" name="Скругленный прямоугольник 10"/>
          <p:cNvGrpSpPr>
            <a:grpSpLocks/>
          </p:cNvGrpSpPr>
          <p:nvPr/>
        </p:nvGrpSpPr>
        <p:grpSpPr bwMode="auto">
          <a:xfrm>
            <a:off x="5111751" y="5583238"/>
            <a:ext cx="4146549" cy="982662"/>
            <a:chOff x="2415" y="3517"/>
            <a:chExt cx="1959" cy="619"/>
          </a:xfrm>
        </p:grpSpPr>
        <p:pic>
          <p:nvPicPr>
            <p:cNvPr id="282644" name="Скругленный прямоугольник 1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15" y="3517"/>
              <a:ext cx="1959" cy="619"/>
            </a:xfrm>
            <a:prstGeom prst="rect">
              <a:avLst/>
            </a:prstGeom>
            <a:noFill/>
          </p:spPr>
        </p:pic>
        <p:sp>
          <p:nvSpPr>
            <p:cNvPr id="282645" name="Text Box 21"/>
            <p:cNvSpPr txBox="1">
              <a:spLocks noChangeArrowheads="1"/>
            </p:cNvSpPr>
            <p:nvPr/>
          </p:nvSpPr>
          <p:spPr bwMode="auto">
            <a:xfrm>
              <a:off x="2659" y="3571"/>
              <a:ext cx="16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800" b="1">
                  <a:solidFill>
                    <a:srgbClr val="FFFFFF"/>
                  </a:solidFill>
                </a:rPr>
                <a:t>Представление разных мнений</a:t>
              </a:r>
            </a:p>
          </p:txBody>
        </p:sp>
      </p:grpSp>
      <p:grpSp>
        <p:nvGrpSpPr>
          <p:cNvPr id="9" name="Скругленный прямоугольник 11"/>
          <p:cNvGrpSpPr>
            <a:grpSpLocks/>
          </p:cNvGrpSpPr>
          <p:nvPr/>
        </p:nvGrpSpPr>
        <p:grpSpPr bwMode="auto">
          <a:xfrm>
            <a:off x="5818717" y="4973638"/>
            <a:ext cx="4155016" cy="982662"/>
            <a:chOff x="2749" y="3133"/>
            <a:chExt cx="1963" cy="619"/>
          </a:xfrm>
        </p:grpSpPr>
        <p:pic>
          <p:nvPicPr>
            <p:cNvPr id="282647" name="Скругленный прямоугольник 1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9" y="3133"/>
              <a:ext cx="1963" cy="619"/>
            </a:xfrm>
            <a:prstGeom prst="rect">
              <a:avLst/>
            </a:prstGeom>
            <a:noFill/>
          </p:spPr>
        </p:pic>
        <p:sp>
          <p:nvSpPr>
            <p:cNvPr id="282648" name="Text Box 24"/>
            <p:cNvSpPr txBox="1">
              <a:spLocks noChangeArrowheads="1"/>
            </p:cNvSpPr>
            <p:nvPr/>
          </p:nvSpPr>
          <p:spPr bwMode="auto">
            <a:xfrm>
              <a:off x="2995" y="3187"/>
              <a:ext cx="16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800" b="1">
                  <a:solidFill>
                    <a:srgbClr val="FFFFFF"/>
                  </a:solidFill>
                </a:rPr>
                <a:t>Формирование общественного мнения</a:t>
              </a:r>
            </a:p>
          </p:txBody>
        </p:sp>
      </p:grpSp>
      <p:grpSp>
        <p:nvGrpSpPr>
          <p:cNvPr id="10" name="Скругленный прямоугольник 12"/>
          <p:cNvGrpSpPr>
            <a:grpSpLocks/>
          </p:cNvGrpSpPr>
          <p:nvPr/>
        </p:nvGrpSpPr>
        <p:grpSpPr bwMode="auto">
          <a:xfrm>
            <a:off x="6299201" y="4114800"/>
            <a:ext cx="4146551" cy="1250950"/>
            <a:chOff x="2991" y="2580"/>
            <a:chExt cx="1959" cy="788"/>
          </a:xfrm>
        </p:grpSpPr>
        <p:pic>
          <p:nvPicPr>
            <p:cNvPr id="282650" name="Скругленный прямоугольник 12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91" y="2580"/>
              <a:ext cx="1959" cy="788"/>
            </a:xfrm>
            <a:prstGeom prst="rect">
              <a:avLst/>
            </a:prstGeom>
            <a:noFill/>
          </p:spPr>
        </p:pic>
        <p:sp>
          <p:nvSpPr>
            <p:cNvPr id="282651" name="Text Box 27"/>
            <p:cNvSpPr txBox="1">
              <a:spLocks noChangeArrowheads="1"/>
            </p:cNvSpPr>
            <p:nvPr/>
          </p:nvSpPr>
          <p:spPr bwMode="auto">
            <a:xfrm>
              <a:off x="3244" y="2620"/>
              <a:ext cx="167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solidFill>
                    <a:srgbClr val="FFFFFF"/>
                  </a:solidFill>
                </a:rPr>
                <a:t>Мобилизационная</a:t>
              </a:r>
            </a:p>
          </p:txBody>
        </p:sp>
      </p:grpSp>
      <p:grpSp>
        <p:nvGrpSpPr>
          <p:cNvPr id="11" name="Скругленный прямоугольник 13"/>
          <p:cNvGrpSpPr>
            <a:grpSpLocks/>
          </p:cNvGrpSpPr>
          <p:nvPr/>
        </p:nvGrpSpPr>
        <p:grpSpPr bwMode="auto">
          <a:xfrm>
            <a:off x="6834717" y="3449638"/>
            <a:ext cx="4155016" cy="982662"/>
            <a:chOff x="3229" y="2173"/>
            <a:chExt cx="1963" cy="619"/>
          </a:xfrm>
        </p:grpSpPr>
        <p:pic>
          <p:nvPicPr>
            <p:cNvPr id="282653" name="Скругленный прямоугольник 13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9" y="2173"/>
              <a:ext cx="1963" cy="619"/>
            </a:xfrm>
            <a:prstGeom prst="rect">
              <a:avLst/>
            </a:prstGeom>
            <a:noFill/>
          </p:spPr>
        </p:pic>
        <p:sp>
          <p:nvSpPr>
            <p:cNvPr id="282654" name="Text Box 30"/>
            <p:cNvSpPr txBox="1">
              <a:spLocks noChangeArrowheads="1"/>
            </p:cNvSpPr>
            <p:nvPr/>
          </p:nvSpPr>
          <p:spPr bwMode="auto">
            <a:xfrm>
              <a:off x="3475" y="2227"/>
              <a:ext cx="169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b="1">
                  <a:solidFill>
                    <a:srgbClr val="FFFFFF"/>
                  </a:solidFill>
                </a:rPr>
                <a:t>Распространение культуры</a:t>
              </a:r>
            </a:p>
          </p:txBody>
        </p:sp>
      </p:grpSp>
      <p:cxnSp>
        <p:nvCxnSpPr>
          <p:cNvPr id="16" name="Прямая со стрелкой 15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3951818" y="3219451"/>
            <a:ext cx="1892300" cy="6064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0" name="Прямая со стрелкой 19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4459818" y="3219450"/>
            <a:ext cx="1384300" cy="1377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 flipH="1">
            <a:off x="5336498" y="3219451"/>
            <a:ext cx="507621" cy="240186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>
            <a:off x="5844117" y="3219451"/>
            <a:ext cx="466742" cy="208706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38" name="Прямая со стрелкой 37"/>
          <p:cNvCxnSpPr>
            <a:cxnSpLocks noChangeShapeType="1"/>
            <a:stCxn id="282630" idx="2"/>
          </p:cNvCxnSpPr>
          <p:nvPr/>
        </p:nvCxnSpPr>
        <p:spPr bwMode="auto">
          <a:xfrm>
            <a:off x="5842000" y="3200400"/>
            <a:ext cx="1413239" cy="48718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sp>
        <p:nvSpPr>
          <p:cNvPr id="282665" name="Line 41"/>
          <p:cNvSpPr>
            <a:spLocks noChangeShapeType="1"/>
          </p:cNvSpPr>
          <p:nvPr/>
        </p:nvSpPr>
        <p:spPr bwMode="auto">
          <a:xfrm>
            <a:off x="5892800" y="3200400"/>
            <a:ext cx="812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6057" y="130629"/>
            <a:ext cx="10458569" cy="6488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Функции сми в гражданском обществе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6" name="Прямая со стрелкой 45"/>
          <p:cNvCxnSpPr>
            <a:cxnSpLocks noChangeShapeType="1"/>
            <a:endCxn id="282639" idx="3"/>
          </p:cNvCxnSpPr>
          <p:nvPr/>
        </p:nvCxnSpPr>
        <p:spPr bwMode="auto">
          <a:xfrm flipH="1">
            <a:off x="4804836" y="3327816"/>
            <a:ext cx="1026339" cy="190934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49" name="Прямая со стрелкой 48"/>
          <p:cNvCxnSpPr>
            <a:cxnSpLocks noChangeShapeType="1"/>
            <a:stCxn id="282665" idx="0"/>
          </p:cNvCxnSpPr>
          <p:nvPr/>
        </p:nvCxnSpPr>
        <p:spPr bwMode="auto">
          <a:xfrm>
            <a:off x="5892800" y="3200400"/>
            <a:ext cx="133246" cy="240592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§22, вопросы(стр. 250), задания (стр.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251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Зайдите на официальные сайты Президента РФ, местных органов самоуправления, ознакомьтесь с возможностями открытого гражданского общества.</a:t>
            </a:r>
            <a:endParaRPr lang="en-US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1675" y="1350499"/>
            <a:ext cx="8361912" cy="350271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гражданском обществе находится главный центр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человеческой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свободы.</a:t>
            </a:r>
          </a:p>
          <a:p>
            <a:pPr marL="0" indent="0" algn="r">
              <a:buNone/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Б.Н. Чичерин, рус. философ и правовед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15" y="1554634"/>
            <a:ext cx="2030909" cy="2546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5" y="2194560"/>
            <a:ext cx="11477331" cy="33481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ГРАЖДАНСКОЕ ОБЩЕСТВО</a:t>
            </a:r>
            <a:r>
              <a:rPr lang="ru-RU" sz="2800" i="1" dirty="0">
                <a:latin typeface="Bookman Old Style" panose="02050604050505020204" pitchFamily="18" charset="0"/>
              </a:rPr>
              <a:t> — </a:t>
            </a:r>
            <a:r>
              <a:rPr lang="ru-RU" sz="2800" dirty="0">
                <a:latin typeface="Bookman Old Style" panose="02050604050505020204" pitchFamily="18" charset="0"/>
              </a:rPr>
              <a:t>это совокупность нравственных, </a:t>
            </a:r>
            <a:r>
              <a:rPr lang="ru-RU" sz="2800" dirty="0" smtClean="0">
                <a:latin typeface="Bookman Old Style" panose="02050604050505020204" pitchFamily="18" charset="0"/>
              </a:rPr>
              <a:t>религиозных</a:t>
            </a:r>
            <a:r>
              <a:rPr lang="ru-RU" sz="2800" dirty="0">
                <a:latin typeface="Bookman Old Style" panose="02050604050505020204" pitchFamily="18" charset="0"/>
              </a:rPr>
              <a:t>, национальных, социально-экономических, семейных </a:t>
            </a:r>
            <a:r>
              <a:rPr lang="ru-RU" sz="2800" dirty="0" smtClean="0">
                <a:latin typeface="Bookman Old Style" panose="02050604050505020204" pitchFamily="18" charset="0"/>
              </a:rPr>
              <a:t>отношений </a:t>
            </a:r>
            <a:r>
              <a:rPr lang="ru-RU" sz="2800" dirty="0">
                <a:latin typeface="Bookman Old Style" panose="02050604050505020204" pitchFamily="18" charset="0"/>
              </a:rPr>
              <a:t>и институтов, с помощью которых удовлетворяются </a:t>
            </a:r>
            <a:r>
              <a:rPr lang="ru-RU" sz="2800" dirty="0" smtClean="0">
                <a:latin typeface="Bookman Old Style" panose="02050604050505020204" pitchFamily="18" charset="0"/>
              </a:rPr>
              <a:t>интересы </a:t>
            </a:r>
            <a:r>
              <a:rPr lang="ru-RU" sz="2800" dirty="0">
                <a:latin typeface="Bookman Old Style" panose="02050604050505020204" pitchFamily="18" charset="0"/>
              </a:rPr>
              <a:t>индивидов и их групп.</a:t>
            </a:r>
          </a:p>
          <a:p>
            <a:endParaRPr lang="ru-RU" dirty="0"/>
          </a:p>
        </p:txBody>
      </p:sp>
      <p:sp>
        <p:nvSpPr>
          <p:cNvPr id="4" name="AutoShape 2" descr="http://www.russkoeobshestvo.myjino.ru/img/mezhdunarodnaia_konferenciia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ontent-cloud.in.ua/wp-content/uploads/2015/02/group-chat-graph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4192172" y="165295"/>
            <a:ext cx="2910938" cy="2029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64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066800"/>
            <a:ext cx="11582400" cy="685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Гражданское общество</a:t>
            </a:r>
            <a:r>
              <a:rPr lang="ru-RU" sz="2400" b="1">
                <a:solidFill>
                  <a:schemeClr val="tx1"/>
                </a:solidFill>
                <a:latin typeface="Franklin Gothic Book" pitchFamily="34" charset="0"/>
              </a:rPr>
              <a:t> – совокупность негосударственных общественных отношений, выражающих различные интересы.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200" y="2209800"/>
            <a:ext cx="30480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Духовно-культурная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подсистема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4400" y="2209800"/>
            <a:ext cx="25400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Социальная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подсистема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7600" y="2209800"/>
            <a:ext cx="27432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Политическая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tx1"/>
                </a:solidFill>
                <a:latin typeface="Arial" charset="0"/>
              </a:rPr>
              <a:t>подсистема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45600" y="2209800"/>
            <a:ext cx="26416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Экономико-хозяйственная</a:t>
            </a:r>
          </a:p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подсистема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3200" y="3276600"/>
            <a:ext cx="3048000" cy="23622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Удовлетворение 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потребностей людей в образовании, самоусовершенствовании, вере, творчестве.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352800" y="3276600"/>
            <a:ext cx="2743200" cy="16002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Удовлетворение</a:t>
            </a:r>
            <a:r>
              <a:rPr lang="ru-RU" sz="1800" b="1">
                <a:solidFill>
                  <a:schemeClr val="tx1"/>
                </a:solidFill>
                <a:latin typeface="Arial" charset="0"/>
              </a:rPr>
              <a:t> потребностей в семейных родственных отношениях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52800" y="5029200"/>
            <a:ext cx="2641600" cy="9906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500" b="1">
                <a:solidFill>
                  <a:schemeClr val="tx1"/>
                </a:solidFill>
                <a:latin typeface="Arial" charset="0"/>
              </a:rPr>
              <a:t>Удовлетворение </a:t>
            </a:r>
            <a:r>
              <a:rPr lang="ru-RU" sz="1800" b="1">
                <a:solidFill>
                  <a:schemeClr val="tx1"/>
                </a:solidFill>
                <a:latin typeface="Arial" charset="0"/>
              </a:rPr>
              <a:t>совместных интересов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347200" y="3276600"/>
            <a:ext cx="2540000" cy="8382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Удовлетворение материальных интересов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197600" y="3276600"/>
            <a:ext cx="2844800" cy="10668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Муниципальные коммуны – местное самоуправление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197600" y="4343400"/>
            <a:ext cx="2844800" cy="1752600"/>
          </a:xfrm>
          <a:prstGeom prst="round2Diag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Franklin Gothic Book" pitchFamily="34" charset="0"/>
              </a:rPr>
              <a:t>Политические партии и общественно-политические движения группы интересов</a:t>
            </a:r>
          </a:p>
        </p:txBody>
      </p:sp>
      <p:cxnSp>
        <p:nvCxnSpPr>
          <p:cNvPr id="16" name="Прямая со стрелкой 15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1727200" y="1765300"/>
            <a:ext cx="4368800" cy="431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19" name="Прямая со стрелкой 18"/>
          <p:cNvCxnSpPr>
            <a:cxnSpLocks noChangeShapeType="1"/>
            <a:stCxn id="4" idx="2"/>
            <a:endCxn id="6" idx="0"/>
          </p:cNvCxnSpPr>
          <p:nvPr/>
        </p:nvCxnSpPr>
        <p:spPr bwMode="auto">
          <a:xfrm flipH="1">
            <a:off x="4724400" y="1765300"/>
            <a:ext cx="1371600" cy="431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2" name="Прямая со стрелкой 21"/>
          <p:cNvCxnSpPr>
            <a:cxnSpLocks noChangeShapeType="1"/>
            <a:stCxn id="4" idx="2"/>
            <a:endCxn id="7" idx="0"/>
          </p:cNvCxnSpPr>
          <p:nvPr/>
        </p:nvCxnSpPr>
        <p:spPr bwMode="auto">
          <a:xfrm>
            <a:off x="6096000" y="1765300"/>
            <a:ext cx="1473200" cy="431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5" name="Прямая со стрелкой 24"/>
          <p:cNvCxnSpPr>
            <a:cxnSpLocks noChangeShapeType="1"/>
            <a:stCxn id="4" idx="2"/>
            <a:endCxn id="8" idx="0"/>
          </p:cNvCxnSpPr>
          <p:nvPr/>
        </p:nvCxnSpPr>
        <p:spPr bwMode="auto">
          <a:xfrm>
            <a:off x="6096000" y="1765300"/>
            <a:ext cx="4470400" cy="431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8" name="Прямая со стрелкой 27"/>
          <p:cNvCxnSpPr>
            <a:cxnSpLocks noChangeShapeType="1"/>
            <a:stCxn id="5" idx="2"/>
            <a:endCxn id="9" idx="3"/>
          </p:cNvCxnSpPr>
          <p:nvPr/>
        </p:nvCxnSpPr>
        <p:spPr bwMode="auto">
          <a:xfrm>
            <a:off x="1727200" y="2984500"/>
            <a:ext cx="0" cy="279400"/>
          </a:xfrm>
          <a:prstGeom prst="straightConnector1">
            <a:avLst/>
          </a:prstGeom>
          <a:noFill/>
          <a:ln w="100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Прямая со стрелкой 30"/>
          <p:cNvCxnSpPr>
            <a:cxnSpLocks noChangeShapeType="1"/>
            <a:stCxn id="6" idx="2"/>
            <a:endCxn id="10" idx="3"/>
          </p:cNvCxnSpPr>
          <p:nvPr/>
        </p:nvCxnSpPr>
        <p:spPr bwMode="auto">
          <a:xfrm>
            <a:off x="4724400" y="2984500"/>
            <a:ext cx="0" cy="279400"/>
          </a:xfrm>
          <a:prstGeom prst="straightConnector1">
            <a:avLst/>
          </a:prstGeom>
          <a:noFill/>
          <a:ln w="100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7" name="Прямая со стрелкой 36"/>
          <p:cNvCxnSpPr>
            <a:stCxn id="7" idx="2"/>
            <a:endCxn id="13" idx="3"/>
          </p:cNvCxnSpPr>
          <p:nvPr/>
        </p:nvCxnSpPr>
        <p:spPr>
          <a:xfrm rot="16200000" flipH="1">
            <a:off x="7442200" y="3098800"/>
            <a:ext cx="304800" cy="5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2"/>
            <a:endCxn id="12" idx="3"/>
          </p:cNvCxnSpPr>
          <p:nvPr/>
        </p:nvCxnSpPr>
        <p:spPr>
          <a:xfrm rot="16200000" flipH="1">
            <a:off x="10439400" y="3098800"/>
            <a:ext cx="304800" cy="5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599" name="Rectangle 23"/>
          <p:cNvSpPr>
            <a:spLocks noChangeArrowheads="1"/>
          </p:cNvSpPr>
          <p:nvPr/>
        </p:nvSpPr>
        <p:spPr bwMode="auto">
          <a:xfrm>
            <a:off x="609600" y="228601"/>
            <a:ext cx="10972800" cy="6397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Гражданское общество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6283" y="1101777"/>
            <a:ext cx="5560484" cy="4513263"/>
          </a:xfrm>
          <a:prstGeom prst="rect">
            <a:avLst/>
          </a:prstGeom>
          <a:solidFill>
            <a:srgbClr val="FFFFCC"/>
          </a:solidFill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anchor="ctr"/>
          <a:lstStyle/>
          <a:p>
            <a:pPr marL="457200" indent="-457200"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Гражданское общество</a:t>
            </a:r>
            <a:r>
              <a:rPr lang="ru-RU" sz="2400" b="1" dirty="0">
                <a:latin typeface="Times New Roman" pitchFamily="18" charset="0"/>
              </a:rPr>
              <a:t>, как совокупность граждан одного государства, объединённых многообразными  социальными связями или общественными отношениями, такими как: </a:t>
            </a:r>
          </a:p>
          <a:p>
            <a:pPr marL="457200" indent="-457200">
              <a:lnSpc>
                <a:spcPct val="80000"/>
              </a:lnSpc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семейные; </a:t>
            </a:r>
          </a:p>
          <a:p>
            <a:pPr marL="457200" indent="-457200">
              <a:lnSpc>
                <a:spcPct val="80000"/>
              </a:lnSpc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религиозные;</a:t>
            </a:r>
          </a:p>
          <a:p>
            <a:pPr marL="457200" indent="-457200">
              <a:lnSpc>
                <a:spcPct val="80000"/>
              </a:lnSpc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межнациональные;</a:t>
            </a:r>
          </a:p>
          <a:p>
            <a:pPr marL="457200" indent="-457200">
              <a:lnSpc>
                <a:spcPct val="80000"/>
              </a:lnSpc>
              <a:buFont typeface="Times New Roman" pitchFamily="18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экономические связи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5500" y="5133976"/>
            <a:ext cx="51816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434" y="935949"/>
            <a:ext cx="4400549" cy="3257550"/>
          </a:xfrm>
          <a:prstGeom prst="rect">
            <a:avLst/>
          </a:prstGeom>
          <a:noFill/>
        </p:spPr>
      </p:pic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406400" y="304800"/>
            <a:ext cx="61976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Гражданское общество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662" y="1169234"/>
            <a:ext cx="5078539" cy="397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27" y="1"/>
            <a:ext cx="10363155" cy="764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ГРАЖДАНСКОГО ОБЩЕСТВА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79488"/>
            <a:ext cx="6595672" cy="46165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</a:t>
            </a:r>
            <a:r>
              <a:rPr lang="ru-RU" sz="2400" b="1" dirty="0">
                <a:latin typeface="Bookman Old Style" panose="02050604050505020204" pitchFamily="18" charset="0"/>
              </a:rPr>
              <a:t>наиболее полное обеспечение прав и свобод человека и </a:t>
            </a:r>
            <a:r>
              <a:rPr lang="ru-RU" sz="2400" b="1" dirty="0" smtClean="0">
                <a:latin typeface="Bookman Old Style" panose="02050604050505020204" pitchFamily="18" charset="0"/>
              </a:rPr>
              <a:t>гражданина</a:t>
            </a:r>
            <a:r>
              <a:rPr lang="ru-RU" sz="2400" b="1" dirty="0">
                <a:latin typeface="Bookman Old Style" panose="020506040505050202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—самоуправляемость; </a:t>
            </a: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—конкуренция образующих его структур и различных групп людей;</a:t>
            </a: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—свободно формирующееся общественное мнение, плюрализм мнений; </a:t>
            </a: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—всеобщая информированность и реальное осуществление </a:t>
            </a:r>
            <a:r>
              <a:rPr lang="ru-RU" sz="2400" b="1" dirty="0" smtClean="0">
                <a:latin typeface="Bookman Old Style" panose="02050604050505020204" pitchFamily="18" charset="0"/>
              </a:rPr>
              <a:t>права </a:t>
            </a:r>
            <a:r>
              <a:rPr lang="ru-RU" sz="2400" b="1" dirty="0">
                <a:latin typeface="Bookman Old Style" panose="02050604050505020204" pitchFamily="18" charset="0"/>
              </a:rPr>
              <a:t>человека на информацию;</a:t>
            </a: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—легитимность и демократический характер власти; </a:t>
            </a: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</a:rPr>
              <a:t>—сильная социальная политика государства, обеспечивающая </a:t>
            </a:r>
            <a:r>
              <a:rPr lang="ru-RU" sz="2400" b="1" dirty="0" smtClean="0">
                <a:latin typeface="Bookman Old Style" panose="02050604050505020204" pitchFamily="18" charset="0"/>
              </a:rPr>
              <a:t>достойный </a:t>
            </a:r>
            <a:r>
              <a:rPr lang="ru-RU" sz="2400" b="1" dirty="0">
                <a:latin typeface="Bookman Old Style" panose="02050604050505020204" pitchFamily="18" charset="0"/>
              </a:rPr>
              <a:t>уровень жизни людей, и другие признаки.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3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69" y="179882"/>
            <a:ext cx="10273214" cy="692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latin typeface="Bookman Old Style" panose="02050604050505020204" pitchFamily="18" charset="0"/>
              </a:rPr>
              <a:t/>
            </a:r>
            <a:br>
              <a:rPr lang="ru-RU" sz="3600" b="1" u="sng" dirty="0" smtClean="0">
                <a:latin typeface="Bookman Old Style" panose="02050604050505020204" pitchFamily="18" charset="0"/>
              </a:rPr>
            </a:br>
            <a:r>
              <a:rPr lang="ru-RU" sz="3600" b="1" u="sng" dirty="0" smtClean="0">
                <a:latin typeface="Bookman Old Style" panose="02050604050505020204" pitchFamily="18" charset="0"/>
              </a:rPr>
              <a:t/>
            </a:r>
            <a:br>
              <a:rPr lang="ru-RU" sz="3600" b="1" u="sng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ФУНКЦИИ </a:t>
            </a:r>
            <a:r>
              <a:rPr lang="ru-RU" sz="3600" b="1" dirty="0">
                <a:latin typeface="Bookman Old Style" panose="02050604050505020204" pitchFamily="18" charset="0"/>
              </a:rPr>
              <a:t>ГРАЖДАНСКОГО ОБЩЕСТВА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9802" y="1184222"/>
            <a:ext cx="10927831" cy="43725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anose="02050604050505020204" pitchFamily="18" charset="0"/>
              </a:rPr>
              <a:t>—</a:t>
            </a:r>
            <a:r>
              <a:rPr lang="ru-RU" sz="2200" b="1" dirty="0">
                <a:latin typeface="Bookman Old Style" panose="02050604050505020204" pitchFamily="18" charset="0"/>
              </a:rPr>
              <a:t>Независимо от государства располагает средствами и санкциями, с помощью которых можно заставить человека соблюдать общепринятые нормы, обеспечивающие социализацию и воспитание граждан</a:t>
            </a:r>
            <a:r>
              <a:rPr lang="ru-RU" sz="2200" b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b="1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latin typeface="Bookman Old Style" panose="02050604050505020204" pitchFamily="18" charset="0"/>
              </a:rPr>
              <a:t>—Защищает граждан и их объединения, интересы и потребности от незаконного вмешательства в их жизнь государства и его органов, защищает права и свободы личности, определяет границы политики</a:t>
            </a:r>
            <a:r>
              <a:rPr lang="ru-RU" sz="2200" b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b="1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latin typeface="Bookman Old Style" panose="02050604050505020204" pitchFamily="18" charset="0"/>
              </a:rPr>
              <a:t>—Способствует формированию органов государства, демократическому и гуманистическому развитию всей политической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990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6400" y="152399"/>
            <a:ext cx="6502400" cy="4704413"/>
          </a:xfrm>
          <a:prstGeom prst="rect">
            <a:avLst/>
          </a:prstGeom>
          <a:solidFill>
            <a:srgbClr val="FFFFCC"/>
          </a:solidFill>
          <a:ln w="25400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 anchor="ctr"/>
          <a:lstStyle/>
          <a:p>
            <a:pPr marL="457200" indent="-457200"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Гражданское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общество</a:t>
            </a:r>
            <a:r>
              <a:rPr lang="ru-RU" sz="3200" b="1" dirty="0">
                <a:latin typeface="Times New Roman" pitchFamily="18" charset="0"/>
              </a:rPr>
              <a:t>  - совокупность социальных институтов и общественных организаций, функционирующая независимо от политической власти и способная влиять на неё.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0" y="1676400"/>
            <a:ext cx="1930400" cy="2736850"/>
          </a:xfrm>
          <a:prstGeom prst="rect">
            <a:avLst/>
          </a:prstGeom>
          <a:solidFill>
            <a:schemeClr val="bg1"/>
          </a:solidFill>
          <a:ln w="18097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Власть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839200" y="685801"/>
            <a:ext cx="1219200" cy="936625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СМИ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 rot="3103133">
            <a:off x="10234084" y="637117"/>
            <a:ext cx="1390650" cy="1335617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Союзы предпринимателей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 flipV="1">
            <a:off x="8737601" y="4495800"/>
            <a:ext cx="1631951" cy="8001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Семья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 rot="17697634">
            <a:off x="7476332" y="753269"/>
            <a:ext cx="1004888" cy="1327151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chemeClr val="tx1"/>
                </a:solidFill>
                <a:latin typeface="Times New Roman" pitchFamily="18" charset="0"/>
              </a:rPr>
              <a:t>Партии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 rot="5400000">
            <a:off x="10350501" y="3441700"/>
            <a:ext cx="1384300" cy="13589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Научные организации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 rot="15460071">
            <a:off x="7180792" y="3792009"/>
            <a:ext cx="1517650" cy="1248833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Общественно-политические движения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 rot="5400000">
            <a:off x="10401830" y="2044172"/>
            <a:ext cx="1374775" cy="1248833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Культурные организации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 rot="16200000">
            <a:off x="7193227" y="2103174"/>
            <a:ext cx="1490663" cy="1246717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Общественные организации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14284" t="20818" r="38064" b="26437"/>
          <a:stretch/>
        </p:blipFill>
        <p:spPr>
          <a:xfrm>
            <a:off x="1035069" y="365760"/>
            <a:ext cx="9607948" cy="5075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5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182</TotalTime>
  <Words>419</Words>
  <Application>Microsoft Office PowerPoint</Application>
  <PresentationFormat>Произвольный</PresentationFormat>
  <Paragraphs>110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Главное мероприятие</vt:lpstr>
      <vt:lpstr>Гражданское общество  </vt:lpstr>
      <vt:lpstr>Слайд 2</vt:lpstr>
      <vt:lpstr>Слайд 3</vt:lpstr>
      <vt:lpstr>Слайд 4</vt:lpstr>
      <vt:lpstr>Слайд 5</vt:lpstr>
      <vt:lpstr>  ПРИЗНАКИ ГРАЖДАНСКОГО ОБЩЕСТВА </vt:lpstr>
      <vt:lpstr>  ФУНКЦИИ ГРАЖДАНСКОГО ОБЩЕСТВА: </vt:lpstr>
      <vt:lpstr>Слайд 8</vt:lpstr>
      <vt:lpstr>Слайд 9</vt:lpstr>
      <vt:lpstr>Условия, необходимые для развития гражданского общества</vt:lpstr>
      <vt:lpstr>МЕСТНОЕ САМОУПРАВЛЕНИЕ   — это деятельность населения по решению вопросов местного значения.   – негосударственная форма выражения народовластия. Формируется на двух уровнях: 1) на городов (городских округов — городов регионального значения) и районов (муниципальные районы), 2) на уровне единиц, входящих в состав районов (городские и сельские поселения).  </vt:lpstr>
      <vt:lpstr>Слайд 12</vt:lpstr>
      <vt:lpstr>ФУНКЦИИ ОРГАНОВ МЕСТНОГО САМОУПРАВЛЕНИЯ: </vt:lpstr>
      <vt:lpstr>ПРИНЦИПЫ  МЕСТНОГО САМОУПРАВЛЕНИЯ: </vt:lpstr>
      <vt:lpstr>Слайд 15</vt:lpstr>
      <vt:lpstr>Слайд 16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общество  и  правовое государство</dc:title>
  <dc:creator>Дианочка</dc:creator>
  <cp:lastModifiedBy>ПК</cp:lastModifiedBy>
  <cp:revision>30</cp:revision>
  <dcterms:created xsi:type="dcterms:W3CDTF">2016-02-25T15:29:35Z</dcterms:created>
  <dcterms:modified xsi:type="dcterms:W3CDTF">2020-04-01T09:52:50Z</dcterms:modified>
</cp:coreProperties>
</file>