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donland.ru/Default.aspx?pageid=77376" TargetMode="External"/><Relationship Id="rId7" Type="http://schemas.openxmlformats.org/officeDocument/2006/relationships/hyperlink" Target="http://www.donland.ru/Default.aspx?pageid=77269" TargetMode="External"/><Relationship Id="rId2" Type="http://schemas.openxmlformats.org/officeDocument/2006/relationships/hyperlink" Target="http://www.donland.ru/Default.aspx?pageid=7537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nland.ru/Default.aspx?pageid=75370" TargetMode="External"/><Relationship Id="rId5" Type="http://schemas.openxmlformats.org/officeDocument/2006/relationships/hyperlink" Target="http://www.donland.ru/Default.aspx?pageid=75373" TargetMode="External"/><Relationship Id="rId4" Type="http://schemas.openxmlformats.org/officeDocument/2006/relationships/hyperlink" Target="http://www.donland.ru/Default.aspx?pageid=7538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28600" y="228600"/>
            <a:ext cx="8643938" cy="6227763"/>
            <a:chOff x="285750" y="0"/>
            <a:chExt cx="8643938" cy="6227763"/>
          </a:xfrm>
        </p:grpSpPr>
        <p:sp>
          <p:nvSpPr>
            <p:cNvPr id="3" name="Text Box 6"/>
            <p:cNvSpPr txBox="1">
              <a:spLocks noChangeArrowheads="1"/>
            </p:cNvSpPr>
            <p:nvPr/>
          </p:nvSpPr>
          <p:spPr bwMode="auto">
            <a:xfrm>
              <a:off x="571500" y="3857625"/>
              <a:ext cx="8001000" cy="237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 sz="3200" b="1" i="1" dirty="0">
                  <a:solidFill>
                    <a:srgbClr val="006600"/>
                  </a:solidFill>
                  <a:latin typeface="Century" pitchFamily="18" charset="0"/>
                </a:rPr>
                <a:t>Общая протяженность границ составляет 2280 км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ru-RU" altLang="ru-RU" sz="3200" b="1" i="1" dirty="0">
                  <a:solidFill>
                    <a:srgbClr val="006600"/>
                  </a:solidFill>
                  <a:latin typeface="Century" pitchFamily="18" charset="0"/>
                </a:rPr>
                <a:t>Площадь  территории -100.8 тыс.кв.км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ru-RU" altLang="ru-RU" sz="2400" b="1" i="1" dirty="0">
                <a:solidFill>
                  <a:srgbClr val="006600"/>
                </a:solidFill>
                <a:latin typeface="Century" pitchFamily="18" charset="0"/>
              </a:endParaRPr>
            </a:p>
          </p:txBody>
        </p:sp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2195513" y="404813"/>
              <a:ext cx="4681537" cy="155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 sz="4800" b="1" i="1">
                  <a:solidFill>
                    <a:srgbClr val="FF0000"/>
                  </a:solidFill>
                  <a:latin typeface="Arbat-Bold" pitchFamily="2" charset="0"/>
                </a:rPr>
                <a:t>Ростовская область</a:t>
              </a:r>
            </a:p>
          </p:txBody>
        </p:sp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285750" y="2143125"/>
              <a:ext cx="8643938" cy="147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 sz="3600" b="1" i="1" dirty="0">
                  <a:solidFill>
                    <a:srgbClr val="0000FF"/>
                  </a:solidFill>
                </a:rPr>
                <a:t>Дата основания –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ru-RU" altLang="ru-RU" sz="3600" b="1" i="1" dirty="0">
                  <a:solidFill>
                    <a:srgbClr val="0000FF"/>
                  </a:solidFill>
                </a:rPr>
                <a:t>13 сентября 1937 года</a:t>
              </a:r>
            </a:p>
          </p:txBody>
        </p:sp>
        <p:pic>
          <p:nvPicPr>
            <p:cNvPr id="6" name="Picture 9" descr="fla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77050" y="549275"/>
              <a:ext cx="1952625" cy="11620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7" name="Picture 10" descr="ger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850" y="0"/>
              <a:ext cx="1838325" cy="194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325" y="982663"/>
            <a:ext cx="8870950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304800" y="5715000"/>
            <a:ext cx="8312150" cy="9159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CC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/>
              <a:t>Ростовская область находится в южной части Восточно-Европейской равнины и частично в Северо-Кавказском регионе, занимая обширную территорию в речном бассейне Нижнего Дона.</a:t>
            </a:r>
            <a:r>
              <a:rPr lang="ru-RU" altLang="ru-RU"/>
              <a:t> </a:t>
            </a:r>
          </a:p>
        </p:txBody>
      </p:sp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420688" y="125413"/>
            <a:ext cx="8312150" cy="1028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0066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66">
                        <a:gamma/>
                        <a:tint val="0"/>
                        <a:invGamma/>
                      </a:srgbClr>
                    </a:gs>
                    <a:gs pos="100000">
                      <a:srgbClr val="FF0066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Географическое положение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 rot="1042397">
            <a:off x="995363" y="3762375"/>
            <a:ext cx="241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latin typeface="Times New Roman" panose="02020603050405020304" pitchFamily="18" charset="0"/>
              </a:rPr>
              <a:t>Черное море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 rot="3586172">
            <a:off x="6263481" y="3831432"/>
            <a:ext cx="2560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>
                <a:latin typeface="Times New Roman" panose="02020603050405020304" pitchFamily="18" charset="0"/>
              </a:rPr>
              <a:t>Каспийское море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 rot="-1997153">
            <a:off x="1270000" y="2206625"/>
            <a:ext cx="13001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latin typeface="Times New Roman" panose="02020603050405020304" pitchFamily="18" charset="0"/>
              </a:rPr>
              <a:t>Азовское море</a:t>
            </a:r>
            <a:endParaRPr lang="ru-RU" altLang="ru-RU" sz="2400" b="1">
              <a:latin typeface="Times New Roman" panose="02020603050405020304" pitchFamily="18" charset="0"/>
            </a:endParaRP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 rot="924469">
            <a:off x="3594100" y="3852863"/>
            <a:ext cx="2890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>
                <a:latin typeface="Times New Roman" panose="02020603050405020304" pitchFamily="18" charset="0"/>
              </a:rPr>
              <a:t>Большой Кавказ</a:t>
            </a:r>
            <a:endParaRPr lang="ru-RU" altLang="ru-RU" sz="2400" b="1">
              <a:latin typeface="Times New Roman" panose="02020603050405020304" pitchFamily="18" charset="0"/>
            </a:endParaRP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 rot="-19943340">
            <a:off x="3140075" y="2219325"/>
            <a:ext cx="3101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latin typeface="Times New Roman" panose="02020603050405020304" pitchFamily="18" charset="0"/>
              </a:rPr>
              <a:t>Кумо-Маныческая впадина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3146425" y="2628900"/>
            <a:ext cx="26019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>
                <a:latin typeface="Times New Roman" panose="02020603050405020304" pitchFamily="18" charset="0"/>
              </a:rPr>
              <a:t>Ставропольская</a:t>
            </a:r>
            <a:r>
              <a:rPr lang="ru-RU" altLang="ru-RU" sz="1400">
                <a:latin typeface="Times New Roman" panose="02020603050405020304" pitchFamily="18" charset="0"/>
              </a:rPr>
              <a:t> </a:t>
            </a:r>
            <a:r>
              <a:rPr lang="ru-RU" altLang="ru-RU" sz="1400" b="1">
                <a:latin typeface="Times New Roman" panose="02020603050405020304" pitchFamily="18" charset="0"/>
              </a:rPr>
              <a:t>возвышенность</a:t>
            </a:r>
            <a:endParaRPr lang="ru-RU" altLang="ru-RU" b="1">
              <a:latin typeface="Times New Roman" panose="02020603050405020304" pitchFamily="18" charset="0"/>
            </a:endParaRP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1892300" y="2573338"/>
            <a:ext cx="20621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>
                <a:latin typeface="Times New Roman" panose="02020603050405020304" pitchFamily="18" charset="0"/>
              </a:rPr>
              <a:t>Прикубанская низменность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 rot="691589">
            <a:off x="2960688" y="3090863"/>
            <a:ext cx="1255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>
                <a:latin typeface="Times New Roman" panose="02020603050405020304" pitchFamily="18" charset="0"/>
              </a:rPr>
              <a:t>Кубань</a:t>
            </a:r>
            <a:endParaRPr lang="ru-RU" altLang="ru-RU" b="1">
              <a:latin typeface="Times New Roman" panose="02020603050405020304" pitchFamily="18" charset="0"/>
            </a:endParaRP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 rot="745372">
            <a:off x="5008563" y="3457575"/>
            <a:ext cx="1174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>
                <a:latin typeface="Times New Roman" panose="02020603050405020304" pitchFamily="18" charset="0"/>
              </a:rPr>
              <a:t>Терек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1979613" y="981075"/>
            <a:ext cx="285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latin typeface="Times New Roman" panose="02020603050405020304" pitchFamily="18" charset="0"/>
              </a:rPr>
              <a:t>Русская</a:t>
            </a:r>
            <a:r>
              <a:rPr lang="ru-RU" altLang="ru-RU" sz="2000" b="1">
                <a:latin typeface="Times New Roman" panose="02020603050405020304" pitchFamily="18" charset="0"/>
              </a:rPr>
              <a:t> </a:t>
            </a:r>
            <a:r>
              <a:rPr lang="ru-RU" altLang="ru-RU" sz="2400" b="1">
                <a:latin typeface="Times New Roman" panose="02020603050405020304" pitchFamily="18" charset="0"/>
              </a:rPr>
              <a:t>равнина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3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6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nimBg="1" autoUpdateAnimBg="0"/>
      <p:bldP spid="65540" grpId="0" animBg="1"/>
      <p:bldP spid="65541" grpId="0" autoUpdateAnimBg="0"/>
      <p:bldP spid="65542" grpId="0" autoUpdateAnimBg="0"/>
      <p:bldP spid="65543" grpId="0" autoUpdateAnimBg="0"/>
      <p:bldP spid="65544" grpId="0" autoUpdateAnimBg="0"/>
      <p:bldP spid="65545" grpId="0" autoUpdateAnimBg="0"/>
      <p:bldP spid="65546" grpId="0" autoUpdateAnimBg="0"/>
      <p:bldP spid="65547" grpId="0" autoUpdateAnimBg="0"/>
      <p:bldP spid="65548" grpId="0" autoUpdateAnimBg="0"/>
      <p:bldP spid="65549" grpId="0" autoUpdateAnimBg="0"/>
      <p:bldP spid="6555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001156" cy="1325562"/>
          </a:xfrm>
        </p:spPr>
        <p:txBody>
          <a:bodyPr>
            <a:normAutofit fontScale="90000"/>
          </a:bodyPr>
          <a:lstStyle/>
          <a:p>
            <a:r>
              <a:rPr lang="ru-RU" altLang="ru-RU" sz="2400" dirty="0">
                <a:solidFill>
                  <a:schemeClr val="bg2">
                    <a:lumMod val="75000"/>
                  </a:schemeClr>
                </a:solidFill>
              </a:rPr>
              <a:t>Географическое положение</a:t>
            </a:r>
            <a:r>
              <a:rPr lang="ru-RU" altLang="ru-RU" sz="2400" dirty="0">
                <a:solidFill>
                  <a:schemeClr val="tx1"/>
                </a:solidFill>
              </a:rPr>
              <a:t/>
            </a:r>
            <a:br>
              <a:rPr lang="ru-RU" altLang="ru-RU" sz="2400" dirty="0">
                <a:solidFill>
                  <a:schemeClr val="tx1"/>
                </a:solidFill>
              </a:rPr>
            </a:br>
            <a:r>
              <a:rPr lang="ru-RU" altLang="ru-RU" sz="2000" dirty="0">
                <a:solidFill>
                  <a:schemeClr val="tx1"/>
                </a:solidFill>
              </a:rPr>
              <a:t>Область занимает </a:t>
            </a:r>
            <a:r>
              <a:rPr lang="ru-RU" altLang="ru-RU" sz="2000" b="1" dirty="0">
                <a:solidFill>
                  <a:schemeClr val="tx1"/>
                </a:solidFill>
              </a:rPr>
              <a:t>площадь </a:t>
            </a:r>
            <a:r>
              <a:rPr lang="ru-RU" altLang="ru-RU" sz="2000" dirty="0">
                <a:solidFill>
                  <a:schemeClr val="tx1"/>
                </a:solidFill>
              </a:rPr>
              <a:t>100,8 тыс. кв. км, что составляет 0, 6 % территории России, имеет протяжённость </a:t>
            </a:r>
            <a:r>
              <a:rPr lang="en-US" altLang="ru-RU" sz="2000" dirty="0" smtClean="0">
                <a:solidFill>
                  <a:schemeClr val="tx1"/>
                </a:solidFill>
              </a:rPr>
              <a:t>473</a:t>
            </a:r>
            <a:r>
              <a:rPr lang="ru-RU" altLang="ru-RU" sz="2000" dirty="0" smtClean="0">
                <a:solidFill>
                  <a:schemeClr val="tx1"/>
                </a:solidFill>
              </a:rPr>
              <a:t>км </a:t>
            </a:r>
            <a:r>
              <a:rPr lang="ru-RU" altLang="ru-RU" sz="2000" dirty="0">
                <a:solidFill>
                  <a:schemeClr val="tx1"/>
                </a:solidFill>
              </a:rPr>
              <a:t>с севера на юг</a:t>
            </a:r>
            <a:r>
              <a:rPr lang="ru-RU" altLang="ru-RU" sz="2000" dirty="0" smtClean="0">
                <a:solidFill>
                  <a:schemeClr val="tx1"/>
                </a:solidFill>
              </a:rPr>
              <a:t>,</a:t>
            </a:r>
            <a:r>
              <a:rPr lang="en-US" altLang="ru-RU" sz="2000" dirty="0" smtClean="0">
                <a:solidFill>
                  <a:schemeClr val="tx1"/>
                </a:solidFill>
              </a:rPr>
              <a:t/>
            </a:r>
            <a:br>
              <a:rPr lang="en-US" altLang="ru-RU" sz="2000" dirty="0" smtClean="0">
                <a:solidFill>
                  <a:schemeClr val="tx1"/>
                </a:solidFill>
              </a:rPr>
            </a:br>
            <a:r>
              <a:rPr lang="ru-RU" altLang="ru-RU" sz="2000" dirty="0" smtClean="0">
                <a:solidFill>
                  <a:schemeClr val="tx1"/>
                </a:solidFill>
              </a:rPr>
              <a:t> </a:t>
            </a:r>
            <a:r>
              <a:rPr lang="ru-RU" altLang="ru-RU" sz="2000" dirty="0">
                <a:solidFill>
                  <a:schemeClr val="tx1"/>
                </a:solidFill>
              </a:rPr>
              <a:t>455 км с запада на восток. Расстояние от Москвы до Ростова-на-Дону – 1226 км.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8676" name="Picture 4" descr="юг из кос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1809471"/>
            <a:ext cx="7389838" cy="467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38200" y="0"/>
            <a:ext cx="5865813" cy="66475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81800" y="1524000"/>
            <a:ext cx="1981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Северная- </a:t>
            </a:r>
            <a:r>
              <a:rPr lang="ru-RU" dirty="0" err="1" smtClean="0"/>
              <a:t>Верхнедонской</a:t>
            </a:r>
            <a:r>
              <a:rPr lang="ru-RU" dirty="0" smtClean="0"/>
              <a:t> р-н – 50°13′с.ш.</a:t>
            </a:r>
          </a:p>
          <a:p>
            <a:r>
              <a:rPr lang="ru-RU" dirty="0" smtClean="0"/>
              <a:t>Южная- </a:t>
            </a:r>
            <a:r>
              <a:rPr lang="ru-RU" dirty="0" err="1" smtClean="0"/>
              <a:t>Песчанокопский</a:t>
            </a:r>
            <a:r>
              <a:rPr lang="ru-RU" dirty="0" smtClean="0"/>
              <a:t> р-н – 45°57′с.ш.</a:t>
            </a:r>
          </a:p>
          <a:p>
            <a:r>
              <a:rPr lang="ru-RU" dirty="0" smtClean="0"/>
              <a:t>Западная – </a:t>
            </a:r>
            <a:r>
              <a:rPr lang="ru-RU" dirty="0" err="1" smtClean="0"/>
              <a:t>Матвеево-Курганский</a:t>
            </a:r>
            <a:r>
              <a:rPr lang="ru-RU" dirty="0" smtClean="0"/>
              <a:t> р-н 38°14′ в.д.</a:t>
            </a:r>
          </a:p>
          <a:p>
            <a:r>
              <a:rPr lang="ru-RU" dirty="0" smtClean="0"/>
              <a:t>Восточная – </a:t>
            </a:r>
            <a:r>
              <a:rPr lang="ru-RU" dirty="0" err="1" smtClean="0"/>
              <a:t>Заветинский</a:t>
            </a:r>
            <a:r>
              <a:rPr lang="ru-RU" dirty="0" smtClean="0"/>
              <a:t> р-н -44°20′в.д.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179512" y="116632"/>
            <a:ext cx="7643813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Географическое положение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Ростовской области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4714875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4048" y="548680"/>
            <a:ext cx="374441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Занимаемая территория равна по площади Дании, Бельгии и Нидерландам вместе взятым.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Ростовская область имеет сухопутные и водные границы: на западе и северо-западе - с Донецкой и Луганской областями Украины общая протяженность границы 660 км, на севере и северо-востоке - с Воронежской и Волгоградской областями, на востоке и юго-востоке - с Калмыкией, на юге - со Ставропольским и Краснодарским краями, на юго-западе омывается Таганрогским заливом Азовского моря, имея морскую государственную границу с Украиной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3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267200" cy="990600"/>
          </a:xfrm>
        </p:spPr>
        <p:txBody>
          <a:bodyPr>
            <a:normAutofit/>
          </a:bodyPr>
          <a:lstStyle/>
          <a:p>
            <a:r>
              <a:rPr lang="ru-RU" altLang="ru-RU" sz="2400" b="1" dirty="0"/>
              <a:t>Административно-территориальное деление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4343400" cy="5867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sz="1800" dirty="0"/>
              <a:t>Ростовская область, образована  13 сентября 1937 года</a:t>
            </a:r>
            <a:r>
              <a:rPr lang="ru-RU" altLang="ru-RU" sz="600" dirty="0"/>
              <a:t>.</a:t>
            </a:r>
            <a:endParaRPr lang="en-US" altLang="ru-RU" sz="600" dirty="0"/>
          </a:p>
          <a:p>
            <a:pPr>
              <a:lnSpc>
                <a:spcPct val="80000"/>
              </a:lnSpc>
            </a:pPr>
            <a:r>
              <a:rPr lang="ru-RU" altLang="ru-RU" sz="1800" dirty="0"/>
              <a:t>В состав Ростовской области входят, </a:t>
            </a:r>
            <a:r>
              <a:rPr lang="ru-RU" altLang="ru-RU" sz="1800" dirty="0" smtClean="0"/>
              <a:t>4</a:t>
            </a:r>
            <a:r>
              <a:rPr lang="en-US" altLang="ru-RU" sz="1800" dirty="0" smtClean="0"/>
              <a:t>6</a:t>
            </a:r>
            <a:r>
              <a:rPr lang="ru-RU" altLang="ru-RU" sz="1800" dirty="0" smtClean="0"/>
              <a:t>3 </a:t>
            </a:r>
            <a:r>
              <a:rPr lang="ru-RU" altLang="ru-RU" sz="1800" dirty="0"/>
              <a:t>муниципальных </a:t>
            </a:r>
            <a:r>
              <a:rPr lang="ru-RU" altLang="ru-RU" sz="1800" dirty="0" smtClean="0"/>
              <a:t>образования, 43 муниципальных районов, 17 </a:t>
            </a:r>
            <a:r>
              <a:rPr lang="ru-RU" altLang="ru-RU" sz="1800" dirty="0"/>
              <a:t>городских поселений, </a:t>
            </a:r>
            <a:r>
              <a:rPr lang="ru-RU" altLang="ru-RU" sz="1800" dirty="0" smtClean="0"/>
              <a:t>391 </a:t>
            </a:r>
            <a:r>
              <a:rPr lang="ru-RU" altLang="ru-RU" sz="1800" dirty="0"/>
              <a:t>сельских поселений. </a:t>
            </a:r>
          </a:p>
          <a:p>
            <a:pPr>
              <a:lnSpc>
                <a:spcPct val="80000"/>
              </a:lnSpc>
            </a:pPr>
            <a:r>
              <a:rPr lang="ru-RU" altLang="ru-RU" sz="1800" dirty="0"/>
              <a:t>Административный центр Ростовской области - </a:t>
            </a:r>
            <a:r>
              <a:rPr lang="ru-RU" altLang="ru-RU" sz="1800" dirty="0">
                <a:hlinkClick r:id="rId2"/>
              </a:rPr>
              <a:t>город Ростов-на-Дону </a:t>
            </a:r>
            <a:r>
              <a:rPr lang="ru-RU" altLang="ru-RU" sz="1800" dirty="0"/>
              <a:t>с населением свыше 1 млн.человек - крупный промышленный, культурный и научный центр, речной порт, важный транспортный узел. В 2002 году город приобрел дополнительное политическое и экономическое значение как столица Южного федерального округа  </a:t>
            </a:r>
            <a:endParaRPr lang="en-US" altLang="ru-RU" sz="1800" dirty="0"/>
          </a:p>
          <a:p>
            <a:pPr>
              <a:lnSpc>
                <a:spcPct val="80000"/>
              </a:lnSpc>
            </a:pPr>
            <a:r>
              <a:rPr lang="ru-RU" altLang="ru-RU" sz="1800" dirty="0"/>
              <a:t>Крупными городами области являются: </a:t>
            </a:r>
            <a:r>
              <a:rPr lang="ru-RU" altLang="ru-RU" sz="1800" dirty="0">
                <a:hlinkClick r:id="rId3" tooltip="на страницу г.Таганрога"/>
              </a:rPr>
              <a:t>Таганрог </a:t>
            </a:r>
            <a:r>
              <a:rPr lang="ru-RU" altLang="ru-RU" sz="1800" dirty="0"/>
              <a:t>— с численностью населения 281,9 тыс. человек, </a:t>
            </a:r>
            <a:r>
              <a:rPr lang="ru-RU" altLang="ru-RU" sz="1800" dirty="0">
                <a:hlinkClick r:id="rId4" tooltip="на страницу г.Шахты"/>
              </a:rPr>
              <a:t>Шахты </a:t>
            </a:r>
            <a:r>
              <a:rPr lang="ru-RU" altLang="ru-RU" sz="1800" dirty="0"/>
              <a:t>— 254,7 тыс. чел., </a:t>
            </a:r>
            <a:r>
              <a:rPr lang="ru-RU" altLang="ru-RU" sz="1800" dirty="0">
                <a:hlinkClick r:id="rId5" tooltip="на страницу г.Новочеркасска"/>
              </a:rPr>
              <a:t>Новочеркасск </a:t>
            </a:r>
            <a:r>
              <a:rPr lang="ru-RU" altLang="ru-RU" sz="1800" dirty="0"/>
              <a:t>— 184,47 тыс. чел., </a:t>
            </a:r>
            <a:r>
              <a:rPr lang="ru-RU" altLang="ru-RU" sz="1800" dirty="0">
                <a:hlinkClick r:id="rId6" tooltip="на страницу г.Волгодонска"/>
              </a:rPr>
              <a:t>Волгодонск</a:t>
            </a:r>
            <a:r>
              <a:rPr lang="ru-RU" altLang="ru-RU" sz="1800" dirty="0"/>
              <a:t> — 172,4 тыс. чел. и </a:t>
            </a:r>
            <a:r>
              <a:rPr lang="ru-RU" altLang="ru-RU" sz="1800" dirty="0">
                <a:hlinkClick r:id="rId7" tooltip="на страницу г.Новошахтинска"/>
              </a:rPr>
              <a:t>Новошахтинск </a:t>
            </a:r>
            <a:r>
              <a:rPr lang="ru-RU" altLang="ru-RU" sz="1800" dirty="0"/>
              <a:t>— 117,6 тыс. чел. </a:t>
            </a:r>
          </a:p>
        </p:txBody>
      </p:sp>
      <p:pic>
        <p:nvPicPr>
          <p:cNvPr id="67588" name="Picture 4" descr="КартаРО_основа_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9575" y="-30163"/>
            <a:ext cx="4924425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PresentationFormat>Экран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Географическое положение Область занимает площадь 100,8 тыс. кв. км, что составляет 0, 6 % территории России, имеет протяжённость 473км с севера на юг,  455 км с запада на восток. Расстояние от Москвы до Ростова-на-Дону – 1226 км. </vt:lpstr>
      <vt:lpstr>Слайд 4</vt:lpstr>
      <vt:lpstr>Слайд 5</vt:lpstr>
      <vt:lpstr>Административно-территориальное деление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</cp:revision>
  <dcterms:modified xsi:type="dcterms:W3CDTF">2020-04-09T13:30:24Z</dcterms:modified>
</cp:coreProperties>
</file>