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hyperlink" Target="http://www.donland.ru/Default.aspx?pageid=77376" TargetMode="External"/><Relationship Id="rId7" Type="http://schemas.openxmlformats.org/officeDocument/2006/relationships/hyperlink" Target="http://www.donland.ru/Default.aspx?pageid=77269" TargetMode="External"/><Relationship Id="rId2" Type="http://schemas.openxmlformats.org/officeDocument/2006/relationships/hyperlink" Target="http://www.donland.ru/Default.aspx?pageid=7537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onland.ru/Default.aspx?pageid=75370" TargetMode="External"/><Relationship Id="rId5" Type="http://schemas.openxmlformats.org/officeDocument/2006/relationships/hyperlink" Target="http://www.donland.ru/Default.aspx?pageid=75373" TargetMode="External"/><Relationship Id="rId4" Type="http://schemas.openxmlformats.org/officeDocument/2006/relationships/hyperlink" Target="http://www.donland.ru/Default.aspx?pageid=7538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28600" y="228600"/>
            <a:ext cx="8643938" cy="6227763"/>
            <a:chOff x="285750" y="0"/>
            <a:chExt cx="8643938" cy="6227763"/>
          </a:xfrm>
        </p:grpSpPr>
        <p:sp>
          <p:nvSpPr>
            <p:cNvPr id="3" name="Text Box 6"/>
            <p:cNvSpPr txBox="1">
              <a:spLocks noChangeArrowheads="1"/>
            </p:cNvSpPr>
            <p:nvPr/>
          </p:nvSpPr>
          <p:spPr bwMode="auto">
            <a:xfrm>
              <a:off x="571500" y="3857625"/>
              <a:ext cx="8001000" cy="2370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ru-RU" altLang="ru-RU" sz="3200" b="1" i="1" dirty="0">
                  <a:solidFill>
                    <a:srgbClr val="006600"/>
                  </a:solidFill>
                  <a:latin typeface="Century" pitchFamily="18" charset="0"/>
                </a:rPr>
                <a:t>Общая протяженность границ составляет 2280 км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ru-RU" altLang="ru-RU" sz="3200" b="1" i="1" dirty="0">
                  <a:solidFill>
                    <a:srgbClr val="006600"/>
                  </a:solidFill>
                  <a:latin typeface="Century" pitchFamily="18" charset="0"/>
                </a:rPr>
                <a:t>Площадь  территории -100.8 тыс.кв.км</a:t>
              </a:r>
            </a:p>
            <a:p>
              <a:pPr algn="ctr" eaLnBrk="1" hangingPunct="1">
                <a:spcBef>
                  <a:spcPct val="50000"/>
                </a:spcBef>
              </a:pPr>
              <a:endParaRPr lang="ru-RU" altLang="ru-RU" sz="2400" b="1" i="1" dirty="0">
                <a:solidFill>
                  <a:srgbClr val="006600"/>
                </a:solidFill>
                <a:latin typeface="Century" pitchFamily="18" charset="0"/>
              </a:endParaRPr>
            </a:p>
          </p:txBody>
        </p:sp>
        <p:sp>
          <p:nvSpPr>
            <p:cNvPr id="4" name="Text Box 7"/>
            <p:cNvSpPr txBox="1">
              <a:spLocks noChangeArrowheads="1"/>
            </p:cNvSpPr>
            <p:nvPr/>
          </p:nvSpPr>
          <p:spPr bwMode="auto">
            <a:xfrm>
              <a:off x="2195513" y="404813"/>
              <a:ext cx="4681537" cy="1555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ru-RU" altLang="ru-RU" sz="4800" b="1" i="1">
                  <a:solidFill>
                    <a:srgbClr val="FF0000"/>
                  </a:solidFill>
                  <a:latin typeface="Arbat-Bold" pitchFamily="2" charset="0"/>
                </a:rPr>
                <a:t>Ростовская область</a:t>
              </a:r>
            </a:p>
          </p:txBody>
        </p:sp>
        <p:sp>
          <p:nvSpPr>
            <p:cNvPr id="5" name="Text Box 8"/>
            <p:cNvSpPr txBox="1">
              <a:spLocks noChangeArrowheads="1"/>
            </p:cNvSpPr>
            <p:nvPr/>
          </p:nvSpPr>
          <p:spPr bwMode="auto">
            <a:xfrm>
              <a:off x="285750" y="2143125"/>
              <a:ext cx="8643938" cy="1477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ru-RU" altLang="ru-RU" sz="3600" b="1" i="1" dirty="0">
                  <a:solidFill>
                    <a:srgbClr val="0000FF"/>
                  </a:solidFill>
                </a:rPr>
                <a:t>Дата основания – 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ru-RU" altLang="ru-RU" sz="3600" b="1" i="1" dirty="0">
                  <a:solidFill>
                    <a:srgbClr val="0000FF"/>
                  </a:solidFill>
                </a:rPr>
                <a:t>13 сентября 1937 года</a:t>
              </a:r>
            </a:p>
          </p:txBody>
        </p:sp>
        <p:pic>
          <p:nvPicPr>
            <p:cNvPr id="6" name="Picture 9" descr="fla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877050" y="549275"/>
              <a:ext cx="1952625" cy="11620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7" name="Picture 10" descr="gerb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3850" y="0"/>
              <a:ext cx="1838325" cy="1944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7325" y="982663"/>
            <a:ext cx="8870950" cy="494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5539" name="Text Box 3"/>
          <p:cNvSpPr txBox="1">
            <a:spLocks noChangeArrowheads="1"/>
          </p:cNvSpPr>
          <p:nvPr/>
        </p:nvSpPr>
        <p:spPr bwMode="auto">
          <a:xfrm>
            <a:off x="304800" y="5715000"/>
            <a:ext cx="8312150" cy="9159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CC66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/>
              <a:t>Ростовская область находится в южной части Восточно-Европейской равнины и частично в Северо-Кавказском регионе, занимая обширную территорию в речном бассейне Нижнего Дона.</a:t>
            </a:r>
            <a:r>
              <a:rPr lang="ru-RU" altLang="ru-RU"/>
              <a:t> </a:t>
            </a:r>
          </a:p>
        </p:txBody>
      </p:sp>
      <p:sp>
        <p:nvSpPr>
          <p:cNvPr id="65540" name="WordArt 4"/>
          <p:cNvSpPr>
            <a:spLocks noChangeArrowheads="1" noChangeShapeType="1" noTextEdit="1"/>
          </p:cNvSpPr>
          <p:nvPr/>
        </p:nvSpPr>
        <p:spPr bwMode="auto">
          <a:xfrm>
            <a:off x="420688" y="125413"/>
            <a:ext cx="8312150" cy="10287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etal">
              <a:extrusionClr>
                <a:srgbClr val="FFFFFF"/>
              </a:extrusionClr>
              <a:contourClr>
                <a:srgbClr val="FF0066"/>
              </a:contour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0066">
                        <a:gamma/>
                        <a:tint val="0"/>
                        <a:invGamma/>
                      </a:srgbClr>
                    </a:gs>
                    <a:gs pos="100000">
                      <a:srgbClr val="FF0066"/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Географическое положение</a:t>
            </a:r>
          </a:p>
        </p:txBody>
      </p:sp>
      <p:sp>
        <p:nvSpPr>
          <p:cNvPr id="65541" name="Text Box 5"/>
          <p:cNvSpPr txBox="1">
            <a:spLocks noChangeArrowheads="1"/>
          </p:cNvSpPr>
          <p:nvPr/>
        </p:nvSpPr>
        <p:spPr bwMode="auto">
          <a:xfrm rot="1042397">
            <a:off x="995363" y="3762375"/>
            <a:ext cx="241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400" b="1">
                <a:latin typeface="Times New Roman" panose="02020603050405020304" pitchFamily="18" charset="0"/>
              </a:rPr>
              <a:t>Черное море</a:t>
            </a:r>
          </a:p>
        </p:txBody>
      </p:sp>
      <p:sp>
        <p:nvSpPr>
          <p:cNvPr id="65542" name="Text Box 6"/>
          <p:cNvSpPr txBox="1">
            <a:spLocks noChangeArrowheads="1"/>
          </p:cNvSpPr>
          <p:nvPr/>
        </p:nvSpPr>
        <p:spPr bwMode="auto">
          <a:xfrm rot="3586172">
            <a:off x="6263481" y="3831432"/>
            <a:ext cx="25606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400" b="1">
                <a:latin typeface="Times New Roman" panose="02020603050405020304" pitchFamily="18" charset="0"/>
              </a:rPr>
              <a:t>Каспийское море</a:t>
            </a:r>
          </a:p>
        </p:txBody>
      </p:sp>
      <p:sp>
        <p:nvSpPr>
          <p:cNvPr id="65543" name="Text Box 7"/>
          <p:cNvSpPr txBox="1">
            <a:spLocks noChangeArrowheads="1"/>
          </p:cNvSpPr>
          <p:nvPr/>
        </p:nvSpPr>
        <p:spPr bwMode="auto">
          <a:xfrm rot="-1997153">
            <a:off x="1270000" y="2206625"/>
            <a:ext cx="1300163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1600" b="1">
                <a:latin typeface="Times New Roman" panose="02020603050405020304" pitchFamily="18" charset="0"/>
              </a:rPr>
              <a:t>Азовское море</a:t>
            </a:r>
            <a:endParaRPr lang="ru-RU" altLang="ru-RU" sz="2400" b="1">
              <a:latin typeface="Times New Roman" panose="02020603050405020304" pitchFamily="18" charset="0"/>
            </a:endParaRPr>
          </a:p>
        </p:txBody>
      </p:sp>
      <p:sp>
        <p:nvSpPr>
          <p:cNvPr id="65544" name="Text Box 8"/>
          <p:cNvSpPr txBox="1">
            <a:spLocks noChangeArrowheads="1"/>
          </p:cNvSpPr>
          <p:nvPr/>
        </p:nvSpPr>
        <p:spPr bwMode="auto">
          <a:xfrm rot="924469">
            <a:off x="3594100" y="3852863"/>
            <a:ext cx="289083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b="1">
                <a:latin typeface="Times New Roman" panose="02020603050405020304" pitchFamily="18" charset="0"/>
              </a:rPr>
              <a:t>Большой Кавказ</a:t>
            </a:r>
            <a:endParaRPr lang="ru-RU" altLang="ru-RU" sz="2400" b="1">
              <a:latin typeface="Times New Roman" panose="02020603050405020304" pitchFamily="18" charset="0"/>
            </a:endParaRPr>
          </a:p>
        </p:txBody>
      </p:sp>
      <p:sp>
        <p:nvSpPr>
          <p:cNvPr id="65545" name="Text Box 9"/>
          <p:cNvSpPr txBox="1">
            <a:spLocks noChangeArrowheads="1"/>
          </p:cNvSpPr>
          <p:nvPr/>
        </p:nvSpPr>
        <p:spPr bwMode="auto">
          <a:xfrm rot="-19943340">
            <a:off x="3140075" y="2219325"/>
            <a:ext cx="31019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>
                <a:latin typeface="Times New Roman" panose="02020603050405020304" pitchFamily="18" charset="0"/>
              </a:rPr>
              <a:t>Кумо-Маныческая впадина</a:t>
            </a:r>
          </a:p>
        </p:txBody>
      </p:sp>
      <p:sp>
        <p:nvSpPr>
          <p:cNvPr id="65546" name="Text Box 10"/>
          <p:cNvSpPr txBox="1">
            <a:spLocks noChangeArrowheads="1"/>
          </p:cNvSpPr>
          <p:nvPr/>
        </p:nvSpPr>
        <p:spPr bwMode="auto">
          <a:xfrm>
            <a:off x="3146425" y="2628900"/>
            <a:ext cx="2601913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400" b="1">
                <a:latin typeface="Times New Roman" panose="02020603050405020304" pitchFamily="18" charset="0"/>
              </a:rPr>
              <a:t>Ставропольская</a:t>
            </a:r>
            <a:r>
              <a:rPr lang="ru-RU" altLang="ru-RU" sz="1400">
                <a:latin typeface="Times New Roman" panose="02020603050405020304" pitchFamily="18" charset="0"/>
              </a:rPr>
              <a:t> </a:t>
            </a:r>
            <a:r>
              <a:rPr lang="ru-RU" altLang="ru-RU" sz="1400" b="1">
                <a:latin typeface="Times New Roman" panose="02020603050405020304" pitchFamily="18" charset="0"/>
              </a:rPr>
              <a:t>возвышенность</a:t>
            </a:r>
            <a:endParaRPr lang="ru-RU" altLang="ru-RU" b="1">
              <a:latin typeface="Times New Roman" panose="02020603050405020304" pitchFamily="18" charset="0"/>
            </a:endParaRPr>
          </a:p>
        </p:txBody>
      </p:sp>
      <p:sp>
        <p:nvSpPr>
          <p:cNvPr id="65547" name="Text Box 11"/>
          <p:cNvSpPr txBox="1">
            <a:spLocks noChangeArrowheads="1"/>
          </p:cNvSpPr>
          <p:nvPr/>
        </p:nvSpPr>
        <p:spPr bwMode="auto">
          <a:xfrm>
            <a:off x="1892300" y="2573338"/>
            <a:ext cx="2062163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400" b="1">
                <a:latin typeface="Times New Roman" panose="02020603050405020304" pitchFamily="18" charset="0"/>
              </a:rPr>
              <a:t>Прикубанская низменность</a:t>
            </a:r>
          </a:p>
        </p:txBody>
      </p:sp>
      <p:sp>
        <p:nvSpPr>
          <p:cNvPr id="65548" name="Text Box 12"/>
          <p:cNvSpPr txBox="1">
            <a:spLocks noChangeArrowheads="1"/>
          </p:cNvSpPr>
          <p:nvPr/>
        </p:nvSpPr>
        <p:spPr bwMode="auto">
          <a:xfrm rot="691589">
            <a:off x="2960688" y="3090863"/>
            <a:ext cx="12557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400" b="1">
                <a:latin typeface="Times New Roman" panose="02020603050405020304" pitchFamily="18" charset="0"/>
              </a:rPr>
              <a:t>Кубань</a:t>
            </a:r>
            <a:endParaRPr lang="ru-RU" altLang="ru-RU" b="1">
              <a:latin typeface="Times New Roman" panose="02020603050405020304" pitchFamily="18" charset="0"/>
            </a:endParaRPr>
          </a:p>
        </p:txBody>
      </p:sp>
      <p:sp>
        <p:nvSpPr>
          <p:cNvPr id="65549" name="Text Box 13"/>
          <p:cNvSpPr txBox="1">
            <a:spLocks noChangeArrowheads="1"/>
          </p:cNvSpPr>
          <p:nvPr/>
        </p:nvSpPr>
        <p:spPr bwMode="auto">
          <a:xfrm rot="745372">
            <a:off x="5008563" y="3457575"/>
            <a:ext cx="11747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400" b="1">
                <a:latin typeface="Times New Roman" panose="02020603050405020304" pitchFamily="18" charset="0"/>
              </a:rPr>
              <a:t>Терек</a:t>
            </a:r>
          </a:p>
        </p:txBody>
      </p:sp>
      <p:sp>
        <p:nvSpPr>
          <p:cNvPr id="65550" name="Text Box 14"/>
          <p:cNvSpPr txBox="1">
            <a:spLocks noChangeArrowheads="1"/>
          </p:cNvSpPr>
          <p:nvPr/>
        </p:nvSpPr>
        <p:spPr bwMode="auto">
          <a:xfrm>
            <a:off x="1979613" y="981075"/>
            <a:ext cx="2857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400" b="1">
                <a:latin typeface="Times New Roman" panose="02020603050405020304" pitchFamily="18" charset="0"/>
              </a:rPr>
              <a:t>Русская</a:t>
            </a:r>
            <a:r>
              <a:rPr lang="ru-RU" altLang="ru-RU" sz="2000" b="1">
                <a:latin typeface="Times New Roman" panose="02020603050405020304" pitchFamily="18" charset="0"/>
              </a:rPr>
              <a:t> </a:t>
            </a:r>
            <a:r>
              <a:rPr lang="ru-RU" altLang="ru-RU" sz="2400" b="1">
                <a:latin typeface="Times New Roman" panose="02020603050405020304" pitchFamily="18" charset="0"/>
              </a:rPr>
              <a:t>равнина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2000"/>
                                        <p:tgtEl>
                                          <p:spTgt spid="6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3000"/>
                                        <p:tgtEl>
                                          <p:spTgt spid="65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655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65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3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65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65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3000" fill="hold"/>
                                        <p:tgtEl>
                                          <p:spTgt spid="65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65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3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65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65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38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3000" fill="hold"/>
                                        <p:tgtEl>
                                          <p:spTgt spid="65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3000" fill="hold"/>
                                        <p:tgtEl>
                                          <p:spTgt spid="65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4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3000" fill="hold"/>
                                        <p:tgtEl>
                                          <p:spTgt spid="65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3000" fill="hold"/>
                                        <p:tgtEl>
                                          <p:spTgt spid="65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4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3000" fill="hold"/>
                                        <p:tgtEl>
                                          <p:spTgt spid="655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3000" fill="hold"/>
                                        <p:tgtEl>
                                          <p:spTgt spid="655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5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3000" fill="hold"/>
                                        <p:tgtEl>
                                          <p:spTgt spid="65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3000" fill="hold"/>
                                        <p:tgtEl>
                                          <p:spTgt spid="65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32000"/>
                            </p:stCondLst>
                            <p:childTnLst>
                              <p:par>
                                <p:cTn id="5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3000" fill="hold"/>
                                        <p:tgtEl>
                                          <p:spTgt spid="65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3000" fill="hold"/>
                                        <p:tgtEl>
                                          <p:spTgt spid="65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63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3000" fill="hold"/>
                                        <p:tgtEl>
                                          <p:spTgt spid="65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3000" fill="hold"/>
                                        <p:tgtEl>
                                          <p:spTgt spid="65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 animBg="1" autoUpdateAnimBg="0"/>
      <p:bldP spid="65540" grpId="0" animBg="1"/>
      <p:bldP spid="65541" grpId="0" autoUpdateAnimBg="0"/>
      <p:bldP spid="65542" grpId="0" autoUpdateAnimBg="0"/>
      <p:bldP spid="65543" grpId="0" autoUpdateAnimBg="0"/>
      <p:bldP spid="65544" grpId="0" autoUpdateAnimBg="0"/>
      <p:bldP spid="65545" grpId="0" autoUpdateAnimBg="0"/>
      <p:bldP spid="65546" grpId="0" autoUpdateAnimBg="0"/>
      <p:bldP spid="65547" grpId="0" autoUpdateAnimBg="0"/>
      <p:bldP spid="65548" grpId="0" autoUpdateAnimBg="0"/>
      <p:bldP spid="65549" grpId="0" autoUpdateAnimBg="0"/>
      <p:bldP spid="65550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9001156" cy="1325562"/>
          </a:xfrm>
        </p:spPr>
        <p:txBody>
          <a:bodyPr>
            <a:normAutofit fontScale="90000"/>
          </a:bodyPr>
          <a:lstStyle/>
          <a:p>
            <a:r>
              <a:rPr lang="ru-RU" altLang="ru-RU" sz="2400" dirty="0">
                <a:solidFill>
                  <a:schemeClr val="bg2">
                    <a:lumMod val="75000"/>
                  </a:schemeClr>
                </a:solidFill>
              </a:rPr>
              <a:t>Географическое положение</a:t>
            </a:r>
            <a:r>
              <a:rPr lang="ru-RU" altLang="ru-RU" sz="2400" dirty="0">
                <a:solidFill>
                  <a:schemeClr val="tx1"/>
                </a:solidFill>
              </a:rPr>
              <a:t/>
            </a:r>
            <a:br>
              <a:rPr lang="ru-RU" altLang="ru-RU" sz="2400" dirty="0">
                <a:solidFill>
                  <a:schemeClr val="tx1"/>
                </a:solidFill>
              </a:rPr>
            </a:br>
            <a:r>
              <a:rPr lang="ru-RU" altLang="ru-RU" sz="2000" dirty="0">
                <a:solidFill>
                  <a:schemeClr val="tx1"/>
                </a:solidFill>
              </a:rPr>
              <a:t>Область занимает </a:t>
            </a:r>
            <a:r>
              <a:rPr lang="ru-RU" altLang="ru-RU" sz="2000" b="1" dirty="0">
                <a:solidFill>
                  <a:schemeClr val="tx1"/>
                </a:solidFill>
              </a:rPr>
              <a:t>площадь </a:t>
            </a:r>
            <a:r>
              <a:rPr lang="ru-RU" altLang="ru-RU" sz="2000" dirty="0">
                <a:solidFill>
                  <a:schemeClr val="tx1"/>
                </a:solidFill>
              </a:rPr>
              <a:t>100,8 тыс. кв. км, что составляет 0, 6 % территории России, имеет протяжённость </a:t>
            </a:r>
            <a:r>
              <a:rPr lang="en-US" altLang="ru-RU" sz="2000" dirty="0" smtClean="0">
                <a:solidFill>
                  <a:schemeClr val="tx1"/>
                </a:solidFill>
              </a:rPr>
              <a:t>473</a:t>
            </a:r>
            <a:r>
              <a:rPr lang="ru-RU" altLang="ru-RU" sz="2000" dirty="0" smtClean="0">
                <a:solidFill>
                  <a:schemeClr val="tx1"/>
                </a:solidFill>
              </a:rPr>
              <a:t>км </a:t>
            </a:r>
            <a:r>
              <a:rPr lang="ru-RU" altLang="ru-RU" sz="2000" dirty="0">
                <a:solidFill>
                  <a:schemeClr val="tx1"/>
                </a:solidFill>
              </a:rPr>
              <a:t>с севера на юг</a:t>
            </a:r>
            <a:r>
              <a:rPr lang="ru-RU" altLang="ru-RU" sz="2000" dirty="0" smtClean="0">
                <a:solidFill>
                  <a:schemeClr val="tx1"/>
                </a:solidFill>
              </a:rPr>
              <a:t>,</a:t>
            </a:r>
            <a:r>
              <a:rPr lang="en-US" altLang="ru-RU" sz="2000" dirty="0" smtClean="0">
                <a:solidFill>
                  <a:schemeClr val="tx1"/>
                </a:solidFill>
              </a:rPr>
              <a:t/>
            </a:r>
            <a:br>
              <a:rPr lang="en-US" altLang="ru-RU" sz="2000" dirty="0" smtClean="0">
                <a:solidFill>
                  <a:schemeClr val="tx1"/>
                </a:solidFill>
              </a:rPr>
            </a:br>
            <a:r>
              <a:rPr lang="ru-RU" altLang="ru-RU" sz="2000" dirty="0" smtClean="0">
                <a:solidFill>
                  <a:schemeClr val="tx1"/>
                </a:solidFill>
              </a:rPr>
              <a:t> </a:t>
            </a:r>
            <a:r>
              <a:rPr lang="ru-RU" altLang="ru-RU" sz="2000" dirty="0">
                <a:solidFill>
                  <a:schemeClr val="tx1"/>
                </a:solidFill>
              </a:rPr>
              <a:t>455 км с запада на восток. Расстояние от Москвы до Ростова-на-Дону – 1226 км.</a:t>
            </a:r>
            <a:r>
              <a:rPr lang="ru-RU" altLang="ru-RU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28676" name="Picture 4" descr="юг из косм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8662" y="1809471"/>
            <a:ext cx="7389838" cy="4677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838200" y="0"/>
            <a:ext cx="5865813" cy="664751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781800" y="1524000"/>
            <a:ext cx="19812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Северная- </a:t>
            </a:r>
            <a:r>
              <a:rPr lang="ru-RU" dirty="0" err="1" smtClean="0"/>
              <a:t>Верхнедонской</a:t>
            </a:r>
            <a:r>
              <a:rPr lang="ru-RU" dirty="0" smtClean="0"/>
              <a:t> р-н – 50°13′с.ш.</a:t>
            </a:r>
          </a:p>
          <a:p>
            <a:r>
              <a:rPr lang="ru-RU" dirty="0" smtClean="0"/>
              <a:t>Южная- </a:t>
            </a:r>
            <a:r>
              <a:rPr lang="ru-RU" dirty="0" err="1" smtClean="0"/>
              <a:t>Песчанокопский</a:t>
            </a:r>
            <a:r>
              <a:rPr lang="ru-RU" dirty="0" smtClean="0"/>
              <a:t> р-н – 45°57′с.ш.</a:t>
            </a:r>
          </a:p>
          <a:p>
            <a:r>
              <a:rPr lang="ru-RU" dirty="0" smtClean="0"/>
              <a:t>Западная – </a:t>
            </a:r>
            <a:r>
              <a:rPr lang="ru-RU" dirty="0" err="1" smtClean="0"/>
              <a:t>Матвеево-Курганский</a:t>
            </a:r>
            <a:r>
              <a:rPr lang="ru-RU" dirty="0" smtClean="0"/>
              <a:t> р-н 38°14′ в.д.</a:t>
            </a:r>
          </a:p>
          <a:p>
            <a:r>
              <a:rPr lang="ru-RU" dirty="0" smtClean="0"/>
              <a:t>Восточная – </a:t>
            </a:r>
            <a:r>
              <a:rPr lang="ru-RU" dirty="0" err="1" smtClean="0"/>
              <a:t>Заветинский</a:t>
            </a:r>
            <a:r>
              <a:rPr lang="ru-RU" dirty="0" smtClean="0"/>
              <a:t> р-н -44°20′в.д.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Box 3"/>
          <p:cNvSpPr txBox="1">
            <a:spLocks noChangeArrowheads="1"/>
          </p:cNvSpPr>
          <p:nvPr/>
        </p:nvSpPr>
        <p:spPr bwMode="auto">
          <a:xfrm>
            <a:off x="179512" y="116632"/>
            <a:ext cx="7643813" cy="3385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Географическое положение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Ростовской области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24744"/>
            <a:ext cx="4714875" cy="533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004048" y="548680"/>
            <a:ext cx="374441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Занимаемая территория равна по площади Дании, Бельгии и Нидерландам вместе взятым. 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Ростовская область имеет сухопутные и водные границы: на западе и северо-западе - с Донецкой и Луганской областями Украины общая протяженность границы 660 км, на севере и северо-востоке - с Воронежской и Волгоградской областями, на востоке и юго-востоке - с Калмыкией, на юге - со Ставропольским и Краснодарским краями, на юго-западе омывается Таганрогским заливом Азовского моря, имея морскую государственную границу с Украиной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43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4267200" cy="990600"/>
          </a:xfrm>
        </p:spPr>
        <p:txBody>
          <a:bodyPr>
            <a:normAutofit/>
          </a:bodyPr>
          <a:lstStyle/>
          <a:p>
            <a:r>
              <a:rPr lang="ru-RU" altLang="ru-RU" sz="2400" b="1" dirty="0"/>
              <a:t>Административно-территориальное деление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0" y="990600"/>
            <a:ext cx="4343400" cy="58674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altLang="ru-RU" sz="1800" dirty="0"/>
              <a:t>Ростовская область, образована  13 сентября 1937 года</a:t>
            </a:r>
            <a:r>
              <a:rPr lang="ru-RU" altLang="ru-RU" sz="600" dirty="0"/>
              <a:t>.</a:t>
            </a:r>
            <a:endParaRPr lang="en-US" altLang="ru-RU" sz="600" dirty="0"/>
          </a:p>
          <a:p>
            <a:pPr>
              <a:lnSpc>
                <a:spcPct val="80000"/>
              </a:lnSpc>
            </a:pPr>
            <a:r>
              <a:rPr lang="ru-RU" altLang="ru-RU" sz="1800" dirty="0"/>
              <a:t>В состав Ростовской области входят, </a:t>
            </a:r>
            <a:r>
              <a:rPr lang="ru-RU" altLang="ru-RU" sz="1800" dirty="0" smtClean="0"/>
              <a:t>4</a:t>
            </a:r>
            <a:r>
              <a:rPr lang="en-US" altLang="ru-RU" sz="1800" dirty="0" smtClean="0"/>
              <a:t>6</a:t>
            </a:r>
            <a:r>
              <a:rPr lang="ru-RU" altLang="ru-RU" sz="1800" dirty="0" smtClean="0"/>
              <a:t>3 </a:t>
            </a:r>
            <a:r>
              <a:rPr lang="ru-RU" altLang="ru-RU" sz="1800" dirty="0"/>
              <a:t>муниципальных </a:t>
            </a:r>
            <a:r>
              <a:rPr lang="ru-RU" altLang="ru-RU" sz="1800" dirty="0" smtClean="0"/>
              <a:t>образования, 43 муниципальных районов, 17 </a:t>
            </a:r>
            <a:r>
              <a:rPr lang="ru-RU" altLang="ru-RU" sz="1800" dirty="0"/>
              <a:t>городских поселений, </a:t>
            </a:r>
            <a:r>
              <a:rPr lang="ru-RU" altLang="ru-RU" sz="1800" dirty="0" smtClean="0"/>
              <a:t>391 </a:t>
            </a:r>
            <a:r>
              <a:rPr lang="ru-RU" altLang="ru-RU" sz="1800" dirty="0"/>
              <a:t>сельских поселений. </a:t>
            </a:r>
          </a:p>
          <a:p>
            <a:pPr>
              <a:lnSpc>
                <a:spcPct val="80000"/>
              </a:lnSpc>
            </a:pPr>
            <a:r>
              <a:rPr lang="ru-RU" altLang="ru-RU" sz="1800" dirty="0"/>
              <a:t>Административный центр Ростовской области - </a:t>
            </a:r>
            <a:r>
              <a:rPr lang="ru-RU" altLang="ru-RU" sz="1800" dirty="0">
                <a:hlinkClick r:id="rId2"/>
              </a:rPr>
              <a:t>город Ростов-на-Дону </a:t>
            </a:r>
            <a:r>
              <a:rPr lang="ru-RU" altLang="ru-RU" sz="1800" dirty="0"/>
              <a:t>с населением свыше 1 млн.человек - крупный промышленный, культурный и научный центр, речной порт, важный транспортный узел. В 2002 году город приобрел дополнительное политическое и экономическое значение как столица Южного федерального округа  </a:t>
            </a:r>
            <a:endParaRPr lang="en-US" altLang="ru-RU" sz="1800" dirty="0"/>
          </a:p>
          <a:p>
            <a:pPr>
              <a:lnSpc>
                <a:spcPct val="80000"/>
              </a:lnSpc>
            </a:pPr>
            <a:r>
              <a:rPr lang="ru-RU" altLang="ru-RU" sz="1800" dirty="0"/>
              <a:t>Крупными городами области являются: </a:t>
            </a:r>
            <a:r>
              <a:rPr lang="ru-RU" altLang="ru-RU" sz="1800" dirty="0">
                <a:hlinkClick r:id="rId3" tooltip="на страницу г.Таганрога"/>
              </a:rPr>
              <a:t>Таганрог </a:t>
            </a:r>
            <a:r>
              <a:rPr lang="ru-RU" altLang="ru-RU" sz="1800" dirty="0"/>
              <a:t>— с численностью населения 281,9 тыс. человек, </a:t>
            </a:r>
            <a:r>
              <a:rPr lang="ru-RU" altLang="ru-RU" sz="1800" dirty="0">
                <a:hlinkClick r:id="rId4" tooltip="на страницу г.Шахты"/>
              </a:rPr>
              <a:t>Шахты </a:t>
            </a:r>
            <a:r>
              <a:rPr lang="ru-RU" altLang="ru-RU" sz="1800" dirty="0"/>
              <a:t>— 254,7 тыс. чел., </a:t>
            </a:r>
            <a:r>
              <a:rPr lang="ru-RU" altLang="ru-RU" sz="1800" dirty="0">
                <a:hlinkClick r:id="rId5" tooltip="на страницу г.Новочеркасска"/>
              </a:rPr>
              <a:t>Новочеркасск </a:t>
            </a:r>
            <a:r>
              <a:rPr lang="ru-RU" altLang="ru-RU" sz="1800" dirty="0"/>
              <a:t>— 184,47 тыс. чел., </a:t>
            </a:r>
            <a:r>
              <a:rPr lang="ru-RU" altLang="ru-RU" sz="1800" dirty="0">
                <a:hlinkClick r:id="rId6" tooltip="на страницу г.Волгодонска"/>
              </a:rPr>
              <a:t>Волгодонск</a:t>
            </a:r>
            <a:r>
              <a:rPr lang="ru-RU" altLang="ru-RU" sz="1800" dirty="0"/>
              <a:t> — 172,4 тыс. чел. и </a:t>
            </a:r>
            <a:r>
              <a:rPr lang="ru-RU" altLang="ru-RU" sz="1800" dirty="0">
                <a:hlinkClick r:id="rId7" tooltip="на страницу г.Новошахтинска"/>
              </a:rPr>
              <a:t>Новошахтинск </a:t>
            </a:r>
            <a:r>
              <a:rPr lang="ru-RU" altLang="ru-RU" sz="1800" dirty="0"/>
              <a:t>— 117,6 тыс. чел. </a:t>
            </a:r>
          </a:p>
        </p:txBody>
      </p:sp>
      <p:pic>
        <p:nvPicPr>
          <p:cNvPr id="67588" name="Picture 4" descr="КартаРО_основа_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9575" y="-30163"/>
            <a:ext cx="4924425" cy="688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231</Words>
  <PresentationFormat>Экран (4:3)</PresentationFormat>
  <Paragraphs>29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Географическое положение Область занимает площадь 100,8 тыс. кв. км, что составляет 0, 6 % территории России, имеет протяжённость 473км с севера на юг,  455 км с запада на восток. Расстояние от Москвы до Ростова-на-Дону – 1226 км. </vt:lpstr>
      <vt:lpstr>Слайд 4</vt:lpstr>
      <vt:lpstr>Слайд 5</vt:lpstr>
      <vt:lpstr>Административно-территориальное деление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3</cp:revision>
  <dcterms:modified xsi:type="dcterms:W3CDTF">2020-04-09T13:30:24Z</dcterms:modified>
</cp:coreProperties>
</file>