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39"/>
  </p:notesMasterIdLst>
  <p:sldIdLst>
    <p:sldId id="297"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71" r:id="rId16"/>
    <p:sldId id="269" r:id="rId17"/>
    <p:sldId id="270" r:id="rId18"/>
    <p:sldId id="272" r:id="rId19"/>
    <p:sldId id="274" r:id="rId20"/>
    <p:sldId id="275" r:id="rId21"/>
    <p:sldId id="276" r:id="rId22"/>
    <p:sldId id="277" r:id="rId23"/>
    <p:sldId id="278" r:id="rId24"/>
    <p:sldId id="280" r:id="rId25"/>
    <p:sldId id="284" r:id="rId26"/>
    <p:sldId id="286" r:id="rId27"/>
    <p:sldId id="288" r:id="rId28"/>
    <p:sldId id="289" r:id="rId29"/>
    <p:sldId id="298" r:id="rId30"/>
    <p:sldId id="292" r:id="rId31"/>
    <p:sldId id="293" r:id="rId32"/>
    <p:sldId id="294" r:id="rId33"/>
    <p:sldId id="295" r:id="rId34"/>
    <p:sldId id="296" r:id="rId35"/>
    <p:sldId id="299" r:id="rId36"/>
    <p:sldId id="300" r:id="rId37"/>
    <p:sldId id="301" r:id="rId3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2A13"/>
    <a:srgbClr val="00602B"/>
  </p:clrMru>
</p:presentationPr>
</file>

<file path=ppt/tableStyles.xml><?xml version="1.0" encoding="utf-8"?>
<a:tblStyleLst xmlns:a="http://schemas.openxmlformats.org/drawingml/2006/main" def="{5C22544A-7EE6-4342-B048-85BDC9FD1C3A}">
  <a:tblStyle styleId="{775DCB02-9BB8-47FD-8907-85C794F793BA}" styleName="Стиль из темы 1 - акцент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69C7853C-536D-4A76-A0AE-DD22124D55A5}" styleName="Стиль из темы 1 - акцент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08FB837D-C827-4EFA-A057-4D05807E0F7C}" styleName="Стиль из темы 1 - акцент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5758FB7-9AC5-4552-8A53-C91805E547FA}" styleName="Стиль из темы 1 - акцент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107" d="100"/>
          <a:sy n="107" d="100"/>
        </p:scale>
        <p:origin x="-1098"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08CA711-66D3-412F-BA02-C477723B1E80}" type="datetimeFigureOut">
              <a:rPr lang="ru-RU" smtClean="0"/>
              <a:pPr/>
              <a:t>21.12.2014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DC9DB7B-2F50-4C0D-BB81-94CD02794BFC}"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BC544935-20B3-4C19-8750-F4C3C7FC6771}" type="datetimeFigureOut">
              <a:rPr lang="ru-RU" smtClean="0"/>
              <a:pPr/>
              <a:t>21.12.2014</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A958A19C-4D7F-446D-8048-5CB53A823094}"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C544935-20B3-4C19-8750-F4C3C7FC6771}" type="datetimeFigureOut">
              <a:rPr lang="ru-RU" smtClean="0"/>
              <a:pPr/>
              <a:t>21.12.2014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958A19C-4D7F-446D-8048-5CB53A823094}"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C544935-20B3-4C19-8750-F4C3C7FC6771}" type="datetimeFigureOut">
              <a:rPr lang="ru-RU" smtClean="0"/>
              <a:pPr/>
              <a:t>21.12.2014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958A19C-4D7F-446D-8048-5CB53A823094}"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C544935-20B3-4C19-8750-F4C3C7FC6771}" type="datetimeFigureOut">
              <a:rPr lang="ru-RU" smtClean="0"/>
              <a:pPr/>
              <a:t>21.12.2014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958A19C-4D7F-446D-8048-5CB53A823094}"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BC544935-20B3-4C19-8750-F4C3C7FC6771}" type="datetimeFigureOut">
              <a:rPr lang="ru-RU" smtClean="0"/>
              <a:pPr/>
              <a:t>21.12.2014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958A19C-4D7F-446D-8048-5CB53A823094}"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BC544935-20B3-4C19-8750-F4C3C7FC6771}" type="datetimeFigureOut">
              <a:rPr lang="ru-RU" smtClean="0"/>
              <a:pPr/>
              <a:t>21.12.2014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958A19C-4D7F-446D-8048-5CB53A823094}"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BC544935-20B3-4C19-8750-F4C3C7FC6771}" type="datetimeFigureOut">
              <a:rPr lang="ru-RU" smtClean="0"/>
              <a:pPr/>
              <a:t>21.12.2014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A958A19C-4D7F-446D-8048-5CB53A823094}"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BC544935-20B3-4C19-8750-F4C3C7FC6771}" type="datetimeFigureOut">
              <a:rPr lang="ru-RU" smtClean="0"/>
              <a:pPr/>
              <a:t>21.12.2014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A958A19C-4D7F-446D-8048-5CB53A823094}"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C544935-20B3-4C19-8750-F4C3C7FC6771}" type="datetimeFigureOut">
              <a:rPr lang="ru-RU" smtClean="0"/>
              <a:pPr/>
              <a:t>21.12.2014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A958A19C-4D7F-446D-8048-5CB53A823094}"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BC544935-20B3-4C19-8750-F4C3C7FC6771}" type="datetimeFigureOut">
              <a:rPr lang="ru-RU" smtClean="0"/>
              <a:pPr/>
              <a:t>21.12.2014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958A19C-4D7F-446D-8048-5CB53A823094}"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BC544935-20B3-4C19-8750-F4C3C7FC6771}" type="datetimeFigureOut">
              <a:rPr lang="ru-RU" smtClean="0"/>
              <a:pPr/>
              <a:t>21.12.2014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077200" y="6356350"/>
            <a:ext cx="609600" cy="365125"/>
          </a:xfrm>
        </p:spPr>
        <p:txBody>
          <a:bodyPr/>
          <a:lstStyle/>
          <a:p>
            <a:fld id="{A958A19C-4D7F-446D-8048-5CB53A823094}" type="slidenum">
              <a:rPr lang="ru-RU" smtClean="0"/>
              <a:pPr/>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BC544935-20B3-4C19-8750-F4C3C7FC6771}" type="datetimeFigureOut">
              <a:rPr lang="ru-RU" smtClean="0"/>
              <a:pPr/>
              <a:t>21.12.2014</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A958A19C-4D7F-446D-8048-5CB53A823094}" type="slidenum">
              <a:rPr lang="ru-RU" smtClean="0"/>
              <a:pPr/>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gif"/><Relationship Id="rId7" Type="http://schemas.openxmlformats.org/officeDocument/2006/relationships/image" Target="../media/image7.jpeg"/><Relationship Id="rId12" Type="http://schemas.openxmlformats.org/officeDocument/2006/relationships/image" Target="../media/image12.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jpeg"/><Relationship Id="rId11" Type="http://schemas.openxmlformats.org/officeDocument/2006/relationships/image" Target="../media/image11.jpeg"/><Relationship Id="rId5" Type="http://schemas.openxmlformats.org/officeDocument/2006/relationships/image" Target="../media/image5.jpeg"/><Relationship Id="rId10" Type="http://schemas.openxmlformats.org/officeDocument/2006/relationships/image" Target="../media/image10.jpeg"/><Relationship Id="rId4" Type="http://schemas.openxmlformats.org/officeDocument/2006/relationships/image" Target="../media/image4.jpeg"/><Relationship Id="rId9" Type="http://schemas.openxmlformats.org/officeDocument/2006/relationships/image" Target="../media/image9.jpeg"/></Relationships>
</file>

<file path=ppt/slides/_rels/slide1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1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 Id="rId5" Type="http://schemas.openxmlformats.org/officeDocument/2006/relationships/image" Target="../media/image38.jpeg"/><Relationship Id="rId4" Type="http://schemas.openxmlformats.org/officeDocument/2006/relationships/image" Target="../media/image37.png"/></Relationships>
</file>

<file path=ppt/slides/_rels/slide1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15.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 Id="rId5" Type="http://schemas.openxmlformats.org/officeDocument/2006/relationships/image" Target="../media/image50.jpeg"/><Relationship Id="rId4" Type="http://schemas.openxmlformats.org/officeDocument/2006/relationships/image" Target="../media/image49.jpeg"/></Relationships>
</file>

<file path=ppt/slides/_rels/slide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2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jpeg"/><Relationship Id="rId1" Type="http://schemas.openxmlformats.org/officeDocument/2006/relationships/slideLayout" Target="../slideLayouts/slideLayout2.xml"/><Relationship Id="rId4" Type="http://schemas.openxmlformats.org/officeDocument/2006/relationships/image" Target="../media/image56.jpeg"/></Relationships>
</file>

<file path=ppt/slides/_rels/slide22.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2.xml"/><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59.jpeg"/></Relationships>
</file>

<file path=ppt/slides/_rels/slide23.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2.xml"/><Relationship Id="rId5" Type="http://schemas.openxmlformats.org/officeDocument/2006/relationships/image" Target="../media/image65.jpeg"/><Relationship Id="rId4" Type="http://schemas.openxmlformats.org/officeDocument/2006/relationships/image" Target="../media/image64.jpeg"/></Relationships>
</file>

<file path=ppt/slides/_rels/slide24.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2.xml"/><Relationship Id="rId5" Type="http://schemas.openxmlformats.org/officeDocument/2006/relationships/image" Target="../media/image71.png"/><Relationship Id="rId4" Type="http://schemas.openxmlformats.org/officeDocument/2006/relationships/image" Target="../media/image70.jpeg"/></Relationships>
</file>

<file path=ppt/slides/_rels/slide2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7.xml"/><Relationship Id="rId4" Type="http://schemas.openxmlformats.org/officeDocument/2006/relationships/image" Target="../media/image74.png"/></Relationships>
</file>

<file path=ppt/slides/_rels/slide27.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slideLayout" Target="../slideLayouts/slideLayout7.xml"/><Relationship Id="rId4" Type="http://schemas.openxmlformats.org/officeDocument/2006/relationships/image" Target="../media/image77.png"/></Relationships>
</file>

<file path=ppt/slides/_rels/slide28.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slideLayout" Target="../slideLayouts/slideLayout7.xml"/><Relationship Id="rId4" Type="http://schemas.openxmlformats.org/officeDocument/2006/relationships/image" Target="../media/image80.jpeg"/></Relationships>
</file>

<file path=ppt/slides/_rels/slide29.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jpeg"/><Relationship Id="rId1" Type="http://schemas.openxmlformats.org/officeDocument/2006/relationships/slideLayout" Target="../slideLayouts/slideLayout7.xml"/><Relationship Id="rId4" Type="http://schemas.openxmlformats.org/officeDocument/2006/relationships/image" Target="../media/image86.jpeg"/></Relationships>
</file>

<file path=ppt/slides/_rels/slide3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87.png"/><Relationship Id="rId1" Type="http://schemas.openxmlformats.org/officeDocument/2006/relationships/slideLayout" Target="../slideLayouts/slideLayout7.xml"/><Relationship Id="rId4" Type="http://schemas.openxmlformats.org/officeDocument/2006/relationships/image" Target="../media/image88.jpeg"/></Relationships>
</file>

<file path=ppt/slides/_rels/slide33.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slideLayout" Target="../slideLayouts/slideLayout7.xml"/><Relationship Id="rId4" Type="http://schemas.openxmlformats.org/officeDocument/2006/relationships/image" Target="../media/image91.jpeg"/></Relationships>
</file>

<file path=ppt/slides/_rels/slide34.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jpeg"/></Relationships>
</file>

<file path=ppt/slides/_rels/slide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8.jpe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png"/><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8" name="Picture 4" descr="G:\antarctica.jpg"/>
          <p:cNvPicPr>
            <a:picLocks noChangeAspect="1" noChangeArrowheads="1"/>
          </p:cNvPicPr>
          <p:nvPr/>
        </p:nvPicPr>
        <p:blipFill>
          <a:blip r:embed="rId2" cstate="print"/>
          <a:srcRect l="12500" b="9524"/>
          <a:stretch>
            <a:fillRect/>
          </a:stretch>
        </p:blipFill>
        <p:spPr bwMode="auto">
          <a:xfrm>
            <a:off x="7485850" y="1285860"/>
            <a:ext cx="1658150" cy="150019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1746" name="Picture 2" descr="G:\australia.gif"/>
          <p:cNvPicPr>
            <a:picLocks noChangeAspect="1" noChangeArrowheads="1"/>
          </p:cNvPicPr>
          <p:nvPr/>
        </p:nvPicPr>
        <p:blipFill>
          <a:blip r:embed="rId3" cstate="print"/>
          <a:srcRect t="7406" b="18520"/>
          <a:stretch>
            <a:fillRect/>
          </a:stretch>
        </p:blipFill>
        <p:spPr bwMode="auto">
          <a:xfrm>
            <a:off x="3214678" y="0"/>
            <a:ext cx="2131308" cy="153142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1747" name="Picture 3" descr="G:\Afrika.JPG"/>
          <p:cNvPicPr>
            <a:picLocks noChangeAspect="1" noChangeArrowheads="1"/>
          </p:cNvPicPr>
          <p:nvPr/>
        </p:nvPicPr>
        <p:blipFill>
          <a:blip r:embed="rId4" cstate="print"/>
          <a:srcRect l="7246" t="7692" r="5805" b="11538"/>
          <a:stretch>
            <a:fillRect/>
          </a:stretch>
        </p:blipFill>
        <p:spPr bwMode="auto">
          <a:xfrm>
            <a:off x="7286644" y="2906375"/>
            <a:ext cx="1500198" cy="173707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1749" name="Picture 5" descr="G:\na_map.jpg"/>
          <p:cNvPicPr>
            <a:picLocks noChangeAspect="1" noChangeArrowheads="1"/>
          </p:cNvPicPr>
          <p:nvPr/>
        </p:nvPicPr>
        <p:blipFill>
          <a:blip r:embed="rId5" cstate="print"/>
          <a:srcRect l="8559" t="11373" r="10127" b="11288"/>
          <a:stretch>
            <a:fillRect/>
          </a:stretch>
        </p:blipFill>
        <p:spPr bwMode="auto">
          <a:xfrm>
            <a:off x="5072066" y="4929198"/>
            <a:ext cx="1605854" cy="17859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1750" name="Picture 6" descr="G:\map044.jpg"/>
          <p:cNvPicPr>
            <a:picLocks noChangeAspect="1" noChangeArrowheads="1"/>
          </p:cNvPicPr>
          <p:nvPr/>
        </p:nvPicPr>
        <p:blipFill>
          <a:blip r:embed="rId6" cstate="print"/>
          <a:srcRect l="11270" t="9699" r="25616" b="19178"/>
          <a:stretch>
            <a:fillRect/>
          </a:stretch>
        </p:blipFill>
        <p:spPr bwMode="auto">
          <a:xfrm>
            <a:off x="5572132" y="0"/>
            <a:ext cx="2000264" cy="157163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1751" name="Picture 7" descr="G:\Новая папка\image250-587x640.jpg"/>
          <p:cNvPicPr>
            <a:picLocks noChangeAspect="1" noChangeArrowheads="1"/>
          </p:cNvPicPr>
          <p:nvPr/>
        </p:nvPicPr>
        <p:blipFill>
          <a:blip r:embed="rId7" cstate="print"/>
          <a:srcRect/>
          <a:stretch>
            <a:fillRect/>
          </a:stretch>
        </p:blipFill>
        <p:spPr bwMode="auto">
          <a:xfrm>
            <a:off x="6858016" y="4832910"/>
            <a:ext cx="1857388" cy="202509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1752" name="Picture 8" descr="G:\kenguru-10_small1.jpg"/>
          <p:cNvPicPr>
            <a:picLocks noChangeAspect="1" noChangeArrowheads="1"/>
          </p:cNvPicPr>
          <p:nvPr/>
        </p:nvPicPr>
        <p:blipFill>
          <a:blip r:embed="rId8" cstate="print"/>
          <a:srcRect/>
          <a:stretch>
            <a:fillRect/>
          </a:stretch>
        </p:blipFill>
        <p:spPr bwMode="auto">
          <a:xfrm>
            <a:off x="428596" y="0"/>
            <a:ext cx="2320170" cy="142873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1753" name="Picture 9" descr="G:\giraffe76.jpg"/>
          <p:cNvPicPr>
            <a:picLocks noChangeAspect="1" noChangeArrowheads="1"/>
          </p:cNvPicPr>
          <p:nvPr/>
        </p:nvPicPr>
        <p:blipFill>
          <a:blip r:embed="rId9" cstate="print"/>
          <a:srcRect/>
          <a:stretch>
            <a:fillRect/>
          </a:stretch>
        </p:blipFill>
        <p:spPr bwMode="auto">
          <a:xfrm>
            <a:off x="214282" y="1571612"/>
            <a:ext cx="1975626" cy="164307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1754" name="Picture 10" descr="G:\Ailuropoda-melanoleuca_5.jpg"/>
          <p:cNvPicPr>
            <a:picLocks noChangeAspect="1" noChangeArrowheads="1"/>
          </p:cNvPicPr>
          <p:nvPr/>
        </p:nvPicPr>
        <p:blipFill>
          <a:blip r:embed="rId10" cstate="print"/>
          <a:srcRect/>
          <a:stretch>
            <a:fillRect/>
          </a:stretch>
        </p:blipFill>
        <p:spPr bwMode="auto">
          <a:xfrm>
            <a:off x="142844" y="5000636"/>
            <a:ext cx="2190736" cy="164305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1755" name="Picture 11" descr="G:\12218538.jpg"/>
          <p:cNvPicPr>
            <a:picLocks noChangeAspect="1" noChangeArrowheads="1"/>
          </p:cNvPicPr>
          <p:nvPr/>
        </p:nvPicPr>
        <p:blipFill>
          <a:blip r:embed="rId11" cstate="print"/>
          <a:srcRect/>
          <a:stretch>
            <a:fillRect/>
          </a:stretch>
        </p:blipFill>
        <p:spPr bwMode="auto">
          <a:xfrm>
            <a:off x="214281" y="3357562"/>
            <a:ext cx="2182355" cy="14287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1756" name="Picture 12" descr="G:\21.jpg"/>
          <p:cNvPicPr>
            <a:picLocks noChangeAspect="1" noChangeArrowheads="1"/>
          </p:cNvPicPr>
          <p:nvPr/>
        </p:nvPicPr>
        <p:blipFill>
          <a:blip r:embed="rId12" cstate="print"/>
          <a:srcRect/>
          <a:stretch>
            <a:fillRect/>
          </a:stretch>
        </p:blipFill>
        <p:spPr bwMode="auto">
          <a:xfrm>
            <a:off x="2500298" y="4929198"/>
            <a:ext cx="2286000" cy="17145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142852"/>
            <a:ext cx="8229600" cy="1143000"/>
          </a:xfrm>
        </p:spPr>
        <p:txBody>
          <a:bodyPr/>
          <a:lstStyle/>
          <a:p>
            <a:r>
              <a:rPr lang="ru-RU" dirty="0" smtClean="0"/>
              <a:t>Внутренние воды</a:t>
            </a:r>
            <a:endParaRPr lang="ru-RU" dirty="0"/>
          </a:p>
        </p:txBody>
      </p:sp>
      <p:pic>
        <p:nvPicPr>
          <p:cNvPr id="4" name="Picture 2" descr="Внутренние воды Южной Америки"/>
          <p:cNvPicPr>
            <a:picLocks noGrp="1" noChangeAspect="1" noChangeArrowheads="1"/>
          </p:cNvPicPr>
          <p:nvPr>
            <p:ph idx="1"/>
          </p:nvPr>
        </p:nvPicPr>
        <p:blipFill>
          <a:blip r:embed="rId2" cstate="print"/>
          <a:srcRect l="27215" r="20705"/>
          <a:stretch>
            <a:fillRect/>
          </a:stretch>
        </p:blipFill>
        <p:spPr bwMode="auto">
          <a:xfrm>
            <a:off x="5429255" y="1000108"/>
            <a:ext cx="3540639" cy="5072098"/>
          </a:xfrm>
          <a:prstGeom prst="rect">
            <a:avLst/>
          </a:prstGeom>
          <a:noFill/>
          <a:ln w="9525">
            <a:noFill/>
            <a:miter lim="800000"/>
            <a:headEnd/>
            <a:tailEnd/>
          </a:ln>
        </p:spPr>
      </p:pic>
      <p:sp>
        <p:nvSpPr>
          <p:cNvPr id="5" name="Прямоугольник 4"/>
          <p:cNvSpPr/>
          <p:nvPr/>
        </p:nvSpPr>
        <p:spPr>
          <a:xfrm>
            <a:off x="142844" y="1357298"/>
            <a:ext cx="5143536" cy="3693319"/>
          </a:xfrm>
          <a:prstGeom prst="rect">
            <a:avLst/>
          </a:prstGeom>
        </p:spPr>
        <p:txBody>
          <a:bodyPr wrap="square">
            <a:spAutoFit/>
          </a:bodyPr>
          <a:lstStyle/>
          <a:p>
            <a:pPr>
              <a:defRPr/>
            </a:pPr>
            <a:r>
              <a:rPr lang="ru-RU" dirty="0"/>
              <a:t>Распределение осадков на материке определяет густоту речной сети.</a:t>
            </a:r>
          </a:p>
          <a:p>
            <a:pPr>
              <a:defRPr/>
            </a:pPr>
            <a:r>
              <a:rPr lang="ru-RU" dirty="0"/>
              <a:t>Южная Америка самый влажный материк здесь находится самая полноводная река мира с самым большим бассейном – </a:t>
            </a:r>
            <a:r>
              <a:rPr lang="ru-RU" b="1" dirty="0"/>
              <a:t>Амазонка</a:t>
            </a:r>
            <a:r>
              <a:rPr lang="ru-RU" dirty="0"/>
              <a:t>.</a:t>
            </a:r>
          </a:p>
          <a:p>
            <a:pPr>
              <a:defRPr/>
            </a:pPr>
            <a:r>
              <a:rPr lang="ru-RU" dirty="0"/>
              <a:t>Амазонка полноводна круглый год, </a:t>
            </a:r>
            <a:r>
              <a:rPr lang="ru-RU" b="1" dirty="0" smtClean="0"/>
              <a:t>Ориноко</a:t>
            </a:r>
            <a:r>
              <a:rPr lang="ru-RU" dirty="0" smtClean="0"/>
              <a:t> </a:t>
            </a:r>
            <a:r>
              <a:rPr lang="ru-RU" dirty="0"/>
              <a:t>и </a:t>
            </a:r>
            <a:r>
              <a:rPr lang="ru-RU" b="1" dirty="0"/>
              <a:t>Парана</a:t>
            </a:r>
            <a:r>
              <a:rPr lang="ru-RU" dirty="0"/>
              <a:t> в сухой сезон мелеют</a:t>
            </a:r>
          </a:p>
          <a:p>
            <a:pPr>
              <a:defRPr/>
            </a:pPr>
            <a:endParaRPr lang="ru-RU" dirty="0" smtClean="0"/>
          </a:p>
          <a:p>
            <a:pPr algn="ctr">
              <a:defRPr/>
            </a:pPr>
            <a:r>
              <a:rPr lang="ru-RU" dirty="0"/>
              <a:t> </a:t>
            </a:r>
            <a:r>
              <a:rPr lang="ru-RU" dirty="0" smtClean="0"/>
              <a:t>  Питание </a:t>
            </a:r>
            <a:r>
              <a:rPr lang="ru-RU" dirty="0"/>
              <a:t>рек преимущественно дождевое, иногда грунтовое</a:t>
            </a:r>
            <a:r>
              <a:rPr lang="ru-RU" dirty="0" smtClean="0"/>
              <a:t>.</a:t>
            </a:r>
          </a:p>
          <a:p>
            <a:pPr>
              <a:defRPr/>
            </a:pPr>
            <a:endParaRPr lang="ru-RU" dirty="0"/>
          </a:p>
          <a:p>
            <a:pPr>
              <a:defRPr/>
            </a:pPr>
            <a:endParaRPr lang="ru-RU" dirty="0"/>
          </a:p>
          <a:p>
            <a:pPr>
              <a:buFontTx/>
              <a:buNone/>
              <a:defRPr/>
            </a:pPr>
            <a:r>
              <a:rPr lang="ru-RU" dirty="0"/>
              <a:t> </a:t>
            </a:r>
          </a:p>
        </p:txBody>
      </p:sp>
      <p:sp>
        <p:nvSpPr>
          <p:cNvPr id="6" name="Прямоугольник 5"/>
          <p:cNvSpPr/>
          <p:nvPr/>
        </p:nvSpPr>
        <p:spPr>
          <a:xfrm>
            <a:off x="214282" y="4429132"/>
            <a:ext cx="5143536" cy="1754326"/>
          </a:xfrm>
          <a:prstGeom prst="rect">
            <a:avLst/>
          </a:prstGeom>
        </p:spPr>
        <p:txBody>
          <a:bodyPr wrap="square">
            <a:spAutoFit/>
          </a:bodyPr>
          <a:lstStyle/>
          <a:p>
            <a:pPr algn="r">
              <a:defRPr/>
            </a:pPr>
            <a:r>
              <a:rPr lang="ru-RU" dirty="0" smtClean="0"/>
              <a:t>    Крупнейшие </a:t>
            </a:r>
            <a:r>
              <a:rPr lang="ru-RU" dirty="0"/>
              <a:t>реки </a:t>
            </a:r>
            <a:r>
              <a:rPr lang="ru-RU" dirty="0" smtClean="0"/>
              <a:t>протекают </a:t>
            </a:r>
            <a:r>
              <a:rPr lang="ru-RU" dirty="0"/>
              <a:t>по восточной, равнинной части материка и относятся к бассейну Атлантического океана.</a:t>
            </a:r>
          </a:p>
          <a:p>
            <a:pPr algn="r">
              <a:defRPr/>
            </a:pPr>
            <a:r>
              <a:rPr lang="ru-RU" dirty="0" smtClean="0"/>
              <a:t>   Реки </a:t>
            </a:r>
            <a:r>
              <a:rPr lang="ru-RU" dirty="0"/>
              <a:t>бассейна Тихого океана -  бурные, с большой скоростью течения, имеющие много порогов и </a:t>
            </a:r>
            <a:r>
              <a:rPr lang="ru-RU" dirty="0" smtClean="0"/>
              <a:t>водопадов.</a:t>
            </a:r>
            <a:endParaRPr lang="ru-RU" dirty="0"/>
          </a:p>
        </p:txBody>
      </p:sp>
      <p:sp>
        <p:nvSpPr>
          <p:cNvPr id="7" name="TextBox 6"/>
          <p:cNvSpPr txBox="1"/>
          <p:nvPr/>
        </p:nvSpPr>
        <p:spPr>
          <a:xfrm>
            <a:off x="5357818" y="3357562"/>
            <a:ext cx="1071570" cy="646331"/>
          </a:xfrm>
          <a:prstGeom prst="rect">
            <a:avLst/>
          </a:prstGeom>
          <a:noFill/>
        </p:spPr>
        <p:txBody>
          <a:bodyPr wrap="square" rtlCol="0">
            <a:spAutoFit/>
          </a:bodyPr>
          <a:lstStyle/>
          <a:p>
            <a:pPr algn="ctr"/>
            <a:r>
              <a:rPr lang="ru-RU" dirty="0" smtClean="0">
                <a:solidFill>
                  <a:schemeClr val="accent1"/>
                </a:solidFill>
              </a:rPr>
              <a:t>Тихий океан</a:t>
            </a:r>
            <a:endParaRPr lang="ru-RU" dirty="0">
              <a:solidFill>
                <a:schemeClr val="accent1"/>
              </a:solidFill>
            </a:endParaRPr>
          </a:p>
        </p:txBody>
      </p:sp>
      <p:sp>
        <p:nvSpPr>
          <p:cNvPr id="8" name="TextBox 7"/>
          <p:cNvSpPr txBox="1"/>
          <p:nvPr/>
        </p:nvSpPr>
        <p:spPr>
          <a:xfrm>
            <a:off x="7286644" y="4572008"/>
            <a:ext cx="1714512" cy="584775"/>
          </a:xfrm>
          <a:prstGeom prst="rect">
            <a:avLst/>
          </a:prstGeom>
          <a:noFill/>
        </p:spPr>
        <p:txBody>
          <a:bodyPr wrap="square" rtlCol="0">
            <a:spAutoFit/>
          </a:bodyPr>
          <a:lstStyle/>
          <a:p>
            <a:pPr algn="ctr"/>
            <a:r>
              <a:rPr lang="ru-RU" sz="1600" dirty="0" smtClean="0">
                <a:solidFill>
                  <a:schemeClr val="accent1"/>
                </a:solidFill>
              </a:rPr>
              <a:t>Атлантический океан</a:t>
            </a:r>
            <a:endParaRPr lang="ru-RU" sz="1600" dirty="0">
              <a:solidFill>
                <a:schemeClr val="accent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WordArt 2"/>
          <p:cNvSpPr>
            <a:spLocks noChangeArrowheads="1" noChangeShapeType="1" noTextEdit="1"/>
          </p:cNvSpPr>
          <p:nvPr/>
        </p:nvSpPr>
        <p:spPr bwMode="auto">
          <a:xfrm>
            <a:off x="1857356" y="285728"/>
            <a:ext cx="5184775" cy="642918"/>
          </a:xfrm>
          <a:prstGeom prst="rect">
            <a:avLst/>
          </a:prstGeom>
        </p:spPr>
        <p:txBody>
          <a:bodyPr wrap="none" fromWordArt="1">
            <a:prstTxWarp prst="textPlain">
              <a:avLst>
                <a:gd name="adj" fmla="val 47774"/>
              </a:avLst>
            </a:prstTxWarp>
          </a:bodyPr>
          <a:lstStyle/>
          <a:p>
            <a:pPr algn="ctr"/>
            <a:r>
              <a:rPr lang="ru-RU" sz="3600" kern="10" dirty="0">
                <a:ln w="9525">
                  <a:solidFill>
                    <a:srgbClr val="000000"/>
                  </a:solidFill>
                  <a:round/>
                  <a:headEnd/>
                  <a:tailEnd/>
                </a:ln>
                <a:solidFill>
                  <a:srgbClr val="0070C0"/>
                </a:solidFill>
                <a:latin typeface="Arial"/>
                <a:cs typeface="Arial"/>
              </a:rPr>
              <a:t>Крупнейшие реки</a:t>
            </a:r>
          </a:p>
        </p:txBody>
      </p:sp>
      <p:graphicFrame>
        <p:nvGraphicFramePr>
          <p:cNvPr id="5" name="Group 3"/>
          <p:cNvGraphicFramePr>
            <a:graphicFrameLocks noGrp="1"/>
          </p:cNvGraphicFramePr>
          <p:nvPr/>
        </p:nvGraphicFramePr>
        <p:xfrm>
          <a:off x="0" y="1142984"/>
          <a:ext cx="9109075" cy="5329246"/>
        </p:xfrm>
        <a:graphic>
          <a:graphicData uri="http://schemas.openxmlformats.org/drawingml/2006/table">
            <a:tbl>
              <a:tblPr>
                <a:tableStyleId>{775DCB02-9BB8-47FD-8907-85C794F793BA}</a:tableStyleId>
              </a:tblPr>
              <a:tblGrid>
                <a:gridCol w="2587625"/>
                <a:gridCol w="1409700"/>
                <a:gridCol w="1800225"/>
                <a:gridCol w="3311525"/>
              </a:tblGrid>
              <a:tr h="1214446">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000" u="none" strike="noStrike" cap="none" normalizeH="0" baseline="0" dirty="0" smtClean="0">
                          <a:ln>
                            <a:noFill/>
                          </a:ln>
                          <a:effectLst>
                            <a:outerShdw blurRad="38100" dist="38100" dir="2700000" algn="tl">
                              <a:srgbClr val="000000"/>
                            </a:outerShdw>
                          </a:effectLst>
                        </a:rPr>
                        <a:t> </a:t>
                      </a:r>
                    </a:p>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000" u="none" strike="noStrike" cap="none" normalizeH="0" baseline="0" dirty="0" smtClean="0">
                          <a:ln>
                            <a:noFill/>
                          </a:ln>
                          <a:effectLst>
                            <a:outerShdw blurRad="38100" dist="38100" dir="2700000" algn="tl">
                              <a:srgbClr val="000000"/>
                            </a:outerShdw>
                          </a:effectLst>
                        </a:rPr>
                        <a:t>Название</a:t>
                      </a:r>
                      <a:endParaRPr kumimoji="0" lang="ru-RU" sz="20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endParaRPr kumimoji="0" lang="ru-RU" sz="2000" u="none" strike="noStrike" cap="none" normalizeH="0" baseline="0" dirty="0" smtClean="0">
                        <a:ln>
                          <a:noFill/>
                        </a:ln>
                        <a:effectLst>
                          <a:outerShdw blurRad="38100" dist="38100" dir="2700000" algn="tl">
                            <a:srgbClr val="000000"/>
                          </a:outerShdw>
                        </a:effectLst>
                      </a:endParaRPr>
                    </a:p>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000" u="none" strike="noStrike" cap="none" normalizeH="0" baseline="0" dirty="0" smtClean="0">
                          <a:ln>
                            <a:noFill/>
                          </a:ln>
                          <a:effectLst>
                            <a:outerShdw blurRad="38100" dist="38100" dir="2700000" algn="tl">
                              <a:srgbClr val="000000"/>
                            </a:outerShdw>
                          </a:effectLst>
                        </a:rPr>
                        <a:t>Длина, км</a:t>
                      </a:r>
                      <a:endParaRPr kumimoji="0" lang="ru-RU" sz="20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000" u="none" strike="noStrike" cap="none" normalizeH="0" baseline="0" smtClean="0">
                          <a:ln>
                            <a:noFill/>
                          </a:ln>
                          <a:effectLst>
                            <a:outerShdw blurRad="38100" dist="38100" dir="2700000" algn="tl">
                              <a:srgbClr val="000000"/>
                            </a:outerShdw>
                          </a:effectLst>
                        </a:rPr>
                        <a:t>Площадь бассейна тыс.км кв.</a:t>
                      </a:r>
                      <a:endParaRPr kumimoji="0" lang="ru-RU"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000" u="none" strike="noStrike" cap="none" normalizeH="0" baseline="0" dirty="0" smtClean="0">
                          <a:ln>
                            <a:noFill/>
                          </a:ln>
                          <a:effectLst>
                            <a:outerShdw blurRad="38100" dist="38100" dir="2700000" algn="tl">
                              <a:srgbClr val="000000"/>
                            </a:outerShdw>
                          </a:effectLst>
                        </a:rPr>
                        <a:t> </a:t>
                      </a:r>
                    </a:p>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000" u="none" strike="noStrike" cap="none" normalizeH="0" baseline="0" dirty="0" smtClean="0">
                          <a:ln>
                            <a:noFill/>
                          </a:ln>
                          <a:effectLst>
                            <a:outerShdw blurRad="38100" dist="38100" dir="2700000" algn="tl">
                              <a:srgbClr val="000000"/>
                            </a:outerShdw>
                          </a:effectLst>
                        </a:rPr>
                        <a:t>Притоки</a:t>
                      </a:r>
                      <a:endParaRPr kumimoji="0" lang="ru-RU" sz="20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endParaRPr>
                    </a:p>
                  </a:txBody>
                  <a:tcPr horzOverflow="overflow"/>
                </a:tc>
              </a:tr>
              <a:tr h="1004888">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800" u="none" strike="noStrike" cap="none" normalizeH="0" baseline="0" smtClean="0">
                          <a:ln>
                            <a:noFill/>
                          </a:ln>
                          <a:effectLst>
                            <a:outerShdw blurRad="38100" dist="38100" dir="2700000" algn="tl">
                              <a:srgbClr val="000000"/>
                            </a:outerShdw>
                          </a:effectLst>
                        </a:rPr>
                        <a:t>Амазонка</a:t>
                      </a:r>
                      <a:endParaRPr kumimoji="0" lang="ru-RU"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800" u="none" strike="noStrike" cap="none" normalizeH="0" baseline="0" dirty="0" smtClean="0">
                          <a:ln>
                            <a:noFill/>
                          </a:ln>
                          <a:effectLst>
                            <a:outerShdw blurRad="38100" dist="38100" dir="2700000" algn="tl">
                              <a:srgbClr val="000000"/>
                            </a:outerShdw>
                          </a:effectLst>
                        </a:rPr>
                        <a:t>   6437</a:t>
                      </a:r>
                      <a:endPar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800" u="none" strike="noStrike" cap="none" normalizeH="0" baseline="0" smtClean="0">
                          <a:ln>
                            <a:noFill/>
                          </a:ln>
                          <a:effectLst>
                            <a:outerShdw blurRad="38100" dist="38100" dir="2700000" algn="tl">
                              <a:srgbClr val="000000"/>
                            </a:outerShdw>
                          </a:effectLst>
                        </a:rPr>
                        <a:t>   7180</a:t>
                      </a:r>
                      <a:endParaRPr kumimoji="0" lang="ru-RU"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000" u="none" strike="noStrike" cap="none" normalizeH="0" baseline="0" smtClean="0">
                          <a:ln>
                            <a:noFill/>
                          </a:ln>
                          <a:effectLst>
                            <a:outerShdw blurRad="38100" dist="38100" dir="2700000" algn="tl">
                              <a:srgbClr val="000000"/>
                            </a:outerShdw>
                          </a:effectLst>
                        </a:rPr>
                        <a:t>Мадейра, Журуа, Пурус, Риу-Негру, Токантинс-Арагуал, Какета</a:t>
                      </a:r>
                      <a:endParaRPr kumimoji="0" lang="ru-RU"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endParaRPr>
                    </a:p>
                  </a:txBody>
                  <a:tcPr horzOverflow="overflow"/>
                </a:tc>
              </a:tr>
              <a:tr h="517525">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800" u="none" strike="noStrike" cap="none" normalizeH="0" baseline="0" smtClean="0">
                          <a:ln>
                            <a:noFill/>
                          </a:ln>
                          <a:effectLst>
                            <a:outerShdw blurRad="38100" dist="38100" dir="2700000" algn="tl">
                              <a:srgbClr val="000000"/>
                            </a:outerShdw>
                          </a:effectLst>
                        </a:rPr>
                        <a:t>Парана</a:t>
                      </a:r>
                      <a:endParaRPr kumimoji="0" lang="ru-RU"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800" u="none" strike="noStrike" cap="none" normalizeH="0" baseline="0" dirty="0" smtClean="0">
                          <a:ln>
                            <a:noFill/>
                          </a:ln>
                          <a:effectLst>
                            <a:outerShdw blurRad="38100" dist="38100" dir="2700000" algn="tl">
                              <a:srgbClr val="000000"/>
                            </a:outerShdw>
                          </a:effectLst>
                        </a:rPr>
                        <a:t>   4380</a:t>
                      </a:r>
                      <a:endPar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800" u="none" strike="noStrike" cap="none" normalizeH="0" baseline="0" smtClean="0">
                          <a:ln>
                            <a:noFill/>
                          </a:ln>
                          <a:effectLst>
                            <a:outerShdw blurRad="38100" dist="38100" dir="2700000" algn="tl">
                              <a:srgbClr val="000000"/>
                            </a:outerShdw>
                          </a:effectLst>
                        </a:rPr>
                        <a:t>   2663</a:t>
                      </a:r>
                      <a:endParaRPr kumimoji="0" lang="ru-RU"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000" u="none" strike="noStrike" cap="none" normalizeH="0" baseline="0" dirty="0" smtClean="0">
                          <a:ln>
                            <a:noFill/>
                          </a:ln>
                          <a:effectLst>
                            <a:outerShdw blurRad="38100" dist="38100" dir="2700000" algn="tl">
                              <a:srgbClr val="000000"/>
                            </a:outerShdw>
                          </a:effectLst>
                        </a:rPr>
                        <a:t>Парагвай, Игуасу</a:t>
                      </a:r>
                      <a:endParaRPr kumimoji="0" lang="ru-RU" sz="20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endParaRPr>
                    </a:p>
                  </a:txBody>
                  <a:tcPr horzOverflow="overflow"/>
                </a:tc>
              </a:tr>
              <a:tr h="517525">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800" u="none" strike="noStrike" cap="none" normalizeH="0" baseline="0" smtClean="0">
                          <a:ln>
                            <a:noFill/>
                          </a:ln>
                          <a:effectLst>
                            <a:outerShdw blurRad="38100" dist="38100" dir="2700000" algn="tl">
                              <a:srgbClr val="000000"/>
                            </a:outerShdw>
                          </a:effectLst>
                        </a:rPr>
                        <a:t>Мадейра</a:t>
                      </a:r>
                      <a:endParaRPr kumimoji="0" lang="ru-RU"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800" u="none" strike="noStrike" cap="none" normalizeH="0" baseline="0" smtClean="0">
                          <a:ln>
                            <a:noFill/>
                          </a:ln>
                          <a:effectLst>
                            <a:outerShdw blurRad="38100" dist="38100" dir="2700000" algn="tl">
                              <a:srgbClr val="000000"/>
                            </a:outerShdw>
                          </a:effectLst>
                        </a:rPr>
                        <a:t>   4100</a:t>
                      </a:r>
                      <a:endParaRPr kumimoji="0" lang="ru-RU"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800" u="none" strike="noStrike" cap="none" normalizeH="0" baseline="0" smtClean="0">
                          <a:ln>
                            <a:noFill/>
                          </a:ln>
                          <a:effectLst>
                            <a:outerShdw blurRad="38100" dist="38100" dir="2700000" algn="tl">
                              <a:srgbClr val="000000"/>
                            </a:outerShdw>
                          </a:effectLst>
                        </a:rPr>
                        <a:t>   1360</a:t>
                      </a:r>
                      <a:endParaRPr kumimoji="0" lang="ru-RU"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000" u="none" strike="noStrike" cap="none" normalizeH="0" baseline="0" smtClean="0">
                          <a:ln>
                            <a:noFill/>
                          </a:ln>
                          <a:effectLst>
                            <a:outerShdw blurRad="38100" dist="38100" dir="2700000" algn="tl">
                              <a:srgbClr val="000000"/>
                            </a:outerShdw>
                          </a:effectLst>
                        </a:rPr>
                        <a:t>Арипуанан, Маморе</a:t>
                      </a:r>
                      <a:endParaRPr kumimoji="0" lang="ru-RU"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endParaRPr>
                    </a:p>
                  </a:txBody>
                  <a:tcPr horzOverflow="overflow"/>
                </a:tc>
              </a:tr>
              <a:tr h="517525">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800" u="none" strike="noStrike" cap="none" normalizeH="0" baseline="0" smtClean="0">
                          <a:ln>
                            <a:noFill/>
                          </a:ln>
                          <a:effectLst>
                            <a:outerShdw blurRad="38100" dist="38100" dir="2700000" algn="tl">
                              <a:srgbClr val="000000"/>
                            </a:outerShdw>
                          </a:effectLst>
                        </a:rPr>
                        <a:t>Журуа</a:t>
                      </a:r>
                      <a:endParaRPr kumimoji="0" lang="ru-RU"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800" u="none" strike="noStrike" cap="none" normalizeH="0" baseline="0" smtClean="0">
                          <a:ln>
                            <a:noFill/>
                          </a:ln>
                          <a:effectLst>
                            <a:outerShdw blurRad="38100" dist="38100" dir="2700000" algn="tl">
                              <a:srgbClr val="000000"/>
                            </a:outerShdw>
                          </a:effectLst>
                        </a:rPr>
                        <a:t>   3280</a:t>
                      </a:r>
                      <a:endParaRPr kumimoji="0" lang="ru-RU"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800" u="none" strike="noStrike" cap="none" normalizeH="0" baseline="0" smtClean="0">
                          <a:ln>
                            <a:noFill/>
                          </a:ln>
                          <a:effectLst>
                            <a:outerShdw blurRad="38100" dist="38100" dir="2700000" algn="tl">
                              <a:srgbClr val="000000"/>
                            </a:outerShdw>
                          </a:effectLst>
                        </a:rPr>
                        <a:t>   224</a:t>
                      </a:r>
                      <a:endParaRPr kumimoji="0" lang="ru-RU"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800" u="none" strike="noStrike" cap="none" normalizeH="0" baseline="0" smtClean="0">
                          <a:ln>
                            <a:noFill/>
                          </a:ln>
                          <a:effectLst>
                            <a:outerShdw blurRad="38100" dist="38100" dir="2700000" algn="tl">
                              <a:srgbClr val="000000"/>
                            </a:outerShdw>
                          </a:effectLst>
                        </a:rPr>
                        <a:t> </a:t>
                      </a:r>
                      <a:r>
                        <a:rPr kumimoji="0" lang="ru-RU" sz="2000" u="none" strike="noStrike" cap="none" normalizeH="0" baseline="0" smtClean="0">
                          <a:ln>
                            <a:noFill/>
                          </a:ln>
                          <a:effectLst>
                            <a:outerShdw blurRad="38100" dist="38100" dir="2700000" algn="tl">
                              <a:srgbClr val="000000"/>
                            </a:outerShdw>
                          </a:effectLst>
                        </a:rPr>
                        <a:t>Тарауака</a:t>
                      </a:r>
                      <a:endParaRPr kumimoji="0" lang="ru-RU"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endParaRPr>
                    </a:p>
                  </a:txBody>
                  <a:tcPr horzOverflow="overflow"/>
                </a:tc>
              </a:tr>
              <a:tr h="517525">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800" u="none" strike="noStrike" cap="none" normalizeH="0" baseline="0" smtClean="0">
                          <a:ln>
                            <a:noFill/>
                          </a:ln>
                          <a:effectLst>
                            <a:outerShdw blurRad="38100" dist="38100" dir="2700000" algn="tl">
                              <a:srgbClr val="000000"/>
                            </a:outerShdw>
                          </a:effectLst>
                        </a:rPr>
                        <a:t>Пурус</a:t>
                      </a:r>
                      <a:endParaRPr kumimoji="0" lang="ru-RU"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800" u="none" strike="noStrike" cap="none" normalizeH="0" baseline="0" smtClean="0">
                          <a:ln>
                            <a:noFill/>
                          </a:ln>
                          <a:effectLst>
                            <a:outerShdw blurRad="38100" dist="38100" dir="2700000" algn="tl">
                              <a:srgbClr val="000000"/>
                            </a:outerShdw>
                          </a:effectLst>
                        </a:rPr>
                        <a:t>   3200</a:t>
                      </a:r>
                      <a:endParaRPr kumimoji="0" lang="ru-RU"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800" u="none" strike="noStrike" cap="none" normalizeH="0" baseline="0" smtClean="0">
                          <a:ln>
                            <a:noFill/>
                          </a:ln>
                          <a:effectLst>
                            <a:outerShdw blurRad="38100" dist="38100" dir="2700000" algn="tl">
                              <a:srgbClr val="000000"/>
                            </a:outerShdw>
                          </a:effectLst>
                        </a:rPr>
                        <a:t>   365</a:t>
                      </a:r>
                      <a:endParaRPr kumimoji="0" lang="ru-RU"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000" u="none" strike="noStrike" cap="none" normalizeH="0" baseline="0" smtClean="0">
                          <a:ln>
                            <a:noFill/>
                          </a:ln>
                          <a:effectLst>
                            <a:outerShdw blurRad="38100" dist="38100" dir="2700000" algn="tl">
                              <a:srgbClr val="000000"/>
                            </a:outerShdw>
                          </a:effectLst>
                        </a:rPr>
                        <a:t>Пауни, Акри</a:t>
                      </a:r>
                      <a:endParaRPr kumimoji="0" lang="ru-RU"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endParaRPr>
                    </a:p>
                  </a:txBody>
                  <a:tcPr horzOverflow="overflow"/>
                </a:tc>
              </a:tr>
              <a:tr h="517525">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800" u="none" strike="noStrike" cap="none" normalizeH="0" baseline="0" smtClean="0">
                          <a:ln>
                            <a:noFill/>
                          </a:ln>
                          <a:effectLst>
                            <a:outerShdw blurRad="38100" dist="38100" dir="2700000" algn="tl">
                              <a:srgbClr val="000000"/>
                            </a:outerShdw>
                          </a:effectLst>
                        </a:rPr>
                        <a:t>Токантинс</a:t>
                      </a:r>
                      <a:endParaRPr kumimoji="0" lang="ru-RU"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800" u="none" strike="noStrike" cap="none" normalizeH="0" baseline="0" smtClean="0">
                          <a:ln>
                            <a:noFill/>
                          </a:ln>
                          <a:effectLst>
                            <a:outerShdw blurRad="38100" dist="38100" dir="2700000" algn="tl">
                              <a:srgbClr val="000000"/>
                            </a:outerShdw>
                          </a:effectLst>
                        </a:rPr>
                        <a:t>   2850</a:t>
                      </a:r>
                      <a:endParaRPr kumimoji="0" lang="ru-RU"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800" u="none" strike="noStrike" cap="none" normalizeH="0" baseline="0" smtClean="0">
                          <a:ln>
                            <a:noFill/>
                          </a:ln>
                          <a:effectLst>
                            <a:outerShdw blurRad="38100" dist="38100" dir="2700000" algn="tl">
                              <a:srgbClr val="000000"/>
                            </a:outerShdw>
                          </a:effectLst>
                        </a:rPr>
                        <a:t>   770</a:t>
                      </a:r>
                      <a:endParaRPr kumimoji="0" lang="ru-RU"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000" u="none" strike="noStrike" cap="none" normalizeH="0" baseline="0" smtClean="0">
                          <a:ln>
                            <a:noFill/>
                          </a:ln>
                          <a:effectLst>
                            <a:outerShdw blurRad="38100" dist="38100" dir="2700000" algn="tl">
                              <a:srgbClr val="000000"/>
                            </a:outerShdw>
                          </a:effectLst>
                        </a:rPr>
                        <a:t>Арагуая</a:t>
                      </a:r>
                      <a:endParaRPr kumimoji="0" lang="ru-RU" sz="2000" b="0" i="0" u="none" strike="noStrike" cap="none" normalizeH="0" baseline="0" smtClean="0">
                        <a:ln>
                          <a:noFill/>
                        </a:ln>
                        <a:solidFill>
                          <a:schemeClr val="tx1"/>
                        </a:solidFill>
                        <a:effectLst>
                          <a:outerShdw blurRad="38100" dist="38100" dir="2700000" algn="tl">
                            <a:srgbClr val="000000"/>
                          </a:outerShdw>
                        </a:effectLst>
                        <a:latin typeface="Tahoma" pitchFamily="34" charset="0"/>
                      </a:endParaRPr>
                    </a:p>
                  </a:txBody>
                  <a:tcPr horzOverflow="overflow"/>
                </a:tc>
              </a:tr>
              <a:tr h="517525">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800" u="none" strike="noStrike" cap="none" normalizeH="0" baseline="0" smtClean="0">
                          <a:ln>
                            <a:noFill/>
                          </a:ln>
                          <a:effectLst>
                            <a:outerShdw blurRad="38100" dist="38100" dir="2700000" algn="tl">
                              <a:srgbClr val="000000"/>
                            </a:outerShdw>
                          </a:effectLst>
                        </a:rPr>
                        <a:t>Ориноко</a:t>
                      </a:r>
                      <a:endParaRPr kumimoji="0" lang="ru-RU"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800" u="none" strike="noStrike" cap="none" normalizeH="0" baseline="0" smtClean="0">
                          <a:ln>
                            <a:noFill/>
                          </a:ln>
                          <a:effectLst>
                            <a:outerShdw blurRad="38100" dist="38100" dir="2700000" algn="tl">
                              <a:srgbClr val="000000"/>
                            </a:outerShdw>
                          </a:effectLst>
                        </a:rPr>
                        <a:t>   2730</a:t>
                      </a:r>
                      <a:endParaRPr kumimoji="0" lang="ru-RU"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800" u="none" strike="noStrike" cap="none" normalizeH="0" baseline="0" smtClean="0">
                          <a:ln>
                            <a:noFill/>
                          </a:ln>
                          <a:effectLst>
                            <a:outerShdw blurRad="38100" dist="38100" dir="2700000" algn="tl">
                              <a:srgbClr val="000000"/>
                            </a:outerShdw>
                          </a:effectLst>
                        </a:rPr>
                        <a:t>   1086</a:t>
                      </a:r>
                      <a:endParaRPr kumimoji="0" lang="ru-RU"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000" u="none" strike="noStrike" cap="none" normalizeH="0" baseline="0" dirty="0" err="1" smtClean="0">
                          <a:ln>
                            <a:noFill/>
                          </a:ln>
                          <a:effectLst>
                            <a:outerShdw blurRad="38100" dist="38100" dir="2700000" algn="tl">
                              <a:srgbClr val="000000"/>
                            </a:outerShdw>
                          </a:effectLst>
                        </a:rPr>
                        <a:t>Апуре</a:t>
                      </a:r>
                      <a:endParaRPr kumimoji="0" lang="ru-RU" sz="20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endParaRPr>
                    </a:p>
                  </a:txBody>
                  <a:tcPr horzOverflow="overflow"/>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WordArt 2"/>
          <p:cNvSpPr>
            <a:spLocks noChangeArrowheads="1" noChangeShapeType="1" noTextEdit="1"/>
          </p:cNvSpPr>
          <p:nvPr/>
        </p:nvSpPr>
        <p:spPr bwMode="auto">
          <a:xfrm>
            <a:off x="1763713" y="404813"/>
            <a:ext cx="5689600" cy="649287"/>
          </a:xfrm>
          <a:prstGeom prst="rect">
            <a:avLst/>
          </a:prstGeom>
        </p:spPr>
        <p:txBody>
          <a:bodyPr wrap="none" fromWordArt="1">
            <a:prstTxWarp prst="textPlain">
              <a:avLst>
                <a:gd name="adj" fmla="val 50000"/>
              </a:avLst>
            </a:prstTxWarp>
          </a:bodyPr>
          <a:lstStyle/>
          <a:p>
            <a:pPr algn="ctr"/>
            <a:r>
              <a:rPr lang="ru-RU" sz="3600" kern="10" dirty="0" smtClean="0">
                <a:ln w="9525">
                  <a:solidFill>
                    <a:srgbClr val="000000"/>
                  </a:solidFill>
                  <a:round/>
                  <a:headEnd/>
                  <a:tailEnd/>
                </a:ln>
                <a:solidFill>
                  <a:srgbClr val="0070C0"/>
                </a:solidFill>
                <a:latin typeface="Arial"/>
                <a:cs typeface="Arial"/>
              </a:rPr>
              <a:t>Крупнейшие</a:t>
            </a:r>
            <a:r>
              <a:rPr lang="ru-RU" sz="3600" kern="10" dirty="0" smtClean="0">
                <a:ln w="9525">
                  <a:solidFill>
                    <a:srgbClr val="000000"/>
                  </a:solidFill>
                  <a:round/>
                  <a:headEnd/>
                  <a:tailEnd/>
                </a:ln>
                <a:solidFill>
                  <a:srgbClr val="FFFFFF"/>
                </a:solidFill>
                <a:latin typeface="Arial"/>
                <a:cs typeface="Arial"/>
              </a:rPr>
              <a:t> </a:t>
            </a:r>
            <a:r>
              <a:rPr lang="ru-RU" sz="3600" kern="10" dirty="0" smtClean="0">
                <a:ln w="9525">
                  <a:solidFill>
                    <a:srgbClr val="000000"/>
                  </a:solidFill>
                  <a:round/>
                  <a:headEnd/>
                  <a:tailEnd/>
                </a:ln>
                <a:solidFill>
                  <a:srgbClr val="0070C0"/>
                </a:solidFill>
                <a:latin typeface="Arial"/>
                <a:cs typeface="Arial"/>
              </a:rPr>
              <a:t>водопады</a:t>
            </a:r>
            <a:endParaRPr lang="ru-RU" sz="3600" kern="10" dirty="0">
              <a:ln w="9525">
                <a:solidFill>
                  <a:srgbClr val="000000"/>
                </a:solidFill>
                <a:round/>
                <a:headEnd/>
                <a:tailEnd/>
              </a:ln>
              <a:solidFill>
                <a:srgbClr val="0070C0"/>
              </a:solidFill>
              <a:latin typeface="Arial"/>
              <a:cs typeface="Arial"/>
            </a:endParaRPr>
          </a:p>
        </p:txBody>
      </p:sp>
      <p:graphicFrame>
        <p:nvGraphicFramePr>
          <p:cNvPr id="5" name="Group 3"/>
          <p:cNvGraphicFramePr>
            <a:graphicFrameLocks noGrp="1"/>
          </p:cNvGraphicFramePr>
          <p:nvPr/>
        </p:nvGraphicFramePr>
        <p:xfrm>
          <a:off x="142844" y="1142984"/>
          <a:ext cx="8786874" cy="2714643"/>
        </p:xfrm>
        <a:graphic>
          <a:graphicData uri="http://schemas.openxmlformats.org/drawingml/2006/table">
            <a:tbl>
              <a:tblPr>
                <a:tableStyleId>{08FB837D-C827-4EFA-A057-4D05807E0F7C}</a:tableStyleId>
              </a:tblPr>
              <a:tblGrid>
                <a:gridCol w="3173037"/>
                <a:gridCol w="1952639"/>
                <a:gridCol w="3661198"/>
              </a:tblGrid>
              <a:tr h="430552">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800" b="1" u="none" strike="noStrike" cap="none" normalizeH="0" baseline="0" dirty="0" smtClean="0">
                          <a:ln>
                            <a:noFill/>
                          </a:ln>
                          <a:effectLst/>
                        </a:rPr>
                        <a:t> Название</a:t>
                      </a:r>
                      <a:endParaRPr kumimoji="0" lang="ru-RU" sz="1800" b="1" i="0" u="none" strike="noStrike" cap="none" normalizeH="0" baseline="0" dirty="0" smtClean="0">
                        <a:ln>
                          <a:noFill/>
                        </a:ln>
                        <a:solidFill>
                          <a:schemeClr val="tx1"/>
                        </a:solidFill>
                        <a:effectLst/>
                        <a:latin typeface="Tahoma"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800" b="1" u="none" strike="noStrike" cap="none" normalizeH="0" baseline="0" smtClean="0">
                          <a:ln>
                            <a:noFill/>
                          </a:ln>
                          <a:effectLst/>
                        </a:rPr>
                        <a:t>Высота, м</a:t>
                      </a:r>
                      <a:endParaRPr kumimoji="0" lang="ru-RU" sz="1800" b="1" i="0" u="none" strike="noStrike" cap="none" normalizeH="0" baseline="0" smtClean="0">
                        <a:ln>
                          <a:noFill/>
                        </a:ln>
                        <a:solidFill>
                          <a:schemeClr val="tx1"/>
                        </a:solidFill>
                        <a:effectLst/>
                        <a:latin typeface="Tahoma"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1800" b="1" u="none" strike="noStrike" cap="none" normalizeH="0" baseline="0" dirty="0" smtClean="0">
                          <a:ln>
                            <a:noFill/>
                          </a:ln>
                          <a:effectLst/>
                        </a:rPr>
                        <a:t>Местонахождение</a:t>
                      </a:r>
                      <a:endParaRPr kumimoji="0" lang="ru-RU" sz="1800" b="1" i="0" u="none" strike="noStrike" cap="none" normalizeH="0" baseline="0" dirty="0" smtClean="0">
                        <a:ln>
                          <a:noFill/>
                        </a:ln>
                        <a:solidFill>
                          <a:schemeClr val="tx1"/>
                        </a:solidFill>
                        <a:effectLst/>
                        <a:latin typeface="Tahoma" pitchFamily="34" charset="0"/>
                      </a:endParaRPr>
                    </a:p>
                  </a:txBody>
                  <a:tcPr horzOverflow="overflow"/>
                </a:tc>
              </a:tr>
              <a:tr h="609544">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000" b="0" u="none" strike="noStrike" cap="none" normalizeH="0" baseline="0" dirty="0" err="1" smtClean="0">
                          <a:ln>
                            <a:noFill/>
                          </a:ln>
                          <a:effectLst/>
                        </a:rPr>
                        <a:t>Анхель</a:t>
                      </a:r>
                      <a:endParaRPr kumimoji="0" lang="ru-RU" sz="2000" b="0" i="0" u="none" strike="noStrike" cap="none" normalizeH="0" baseline="0" dirty="0" smtClean="0">
                        <a:ln>
                          <a:noFill/>
                        </a:ln>
                        <a:solidFill>
                          <a:schemeClr val="tx1"/>
                        </a:solidFill>
                        <a:effectLst/>
                        <a:latin typeface="Tahoma"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000" b="0" u="none" strike="noStrike" cap="none" normalizeH="0" baseline="0" smtClean="0">
                          <a:ln>
                            <a:noFill/>
                          </a:ln>
                          <a:effectLst/>
                        </a:rPr>
                        <a:t> 1054</a:t>
                      </a:r>
                      <a:endParaRPr kumimoji="0" lang="ru-RU" sz="2000" b="0" i="0" u="none" strike="noStrike" cap="none" normalizeH="0" baseline="0" smtClean="0">
                        <a:ln>
                          <a:noFill/>
                        </a:ln>
                        <a:solidFill>
                          <a:schemeClr val="tx1"/>
                        </a:solidFill>
                        <a:effectLst/>
                        <a:latin typeface="Tahoma"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000" b="0" u="none" strike="noStrike" cap="none" normalizeH="0" baseline="0" smtClean="0">
                          <a:ln>
                            <a:noFill/>
                          </a:ln>
                          <a:effectLst/>
                        </a:rPr>
                        <a:t>Венесуэла</a:t>
                      </a:r>
                      <a:endParaRPr kumimoji="0" lang="ru-RU" sz="2000" b="0" i="0" u="none" strike="noStrike" cap="none" normalizeH="0" baseline="0" smtClean="0">
                        <a:ln>
                          <a:noFill/>
                        </a:ln>
                        <a:solidFill>
                          <a:schemeClr val="tx1"/>
                        </a:solidFill>
                        <a:effectLst/>
                        <a:latin typeface="Tahoma" pitchFamily="34" charset="0"/>
                      </a:endParaRPr>
                    </a:p>
                  </a:txBody>
                  <a:tcPr horzOverflow="overflow"/>
                </a:tc>
              </a:tr>
              <a:tr h="606669">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000" b="0" u="none" strike="noStrike" cap="none" normalizeH="0" baseline="0" smtClean="0">
                          <a:ln>
                            <a:noFill/>
                          </a:ln>
                          <a:effectLst/>
                        </a:rPr>
                        <a:t>Кукенан</a:t>
                      </a:r>
                      <a:endParaRPr kumimoji="0" lang="ru-RU" sz="2000" b="0" i="0" u="none" strike="noStrike" cap="none" normalizeH="0" baseline="0" dirty="0" smtClean="0">
                        <a:ln>
                          <a:noFill/>
                        </a:ln>
                        <a:solidFill>
                          <a:schemeClr val="tx1"/>
                        </a:solidFill>
                        <a:effectLst/>
                        <a:latin typeface="Tahoma"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000" b="0" u="none" strike="noStrike" cap="none" normalizeH="0" baseline="0" smtClean="0">
                          <a:ln>
                            <a:noFill/>
                          </a:ln>
                          <a:effectLst/>
                        </a:rPr>
                        <a:t>610</a:t>
                      </a:r>
                      <a:endParaRPr kumimoji="0" lang="ru-RU" sz="2000" b="0" i="0" u="none" strike="noStrike" cap="none" normalizeH="0" baseline="0" smtClean="0">
                        <a:ln>
                          <a:noFill/>
                        </a:ln>
                        <a:solidFill>
                          <a:schemeClr val="tx1"/>
                        </a:solidFill>
                        <a:effectLst/>
                        <a:latin typeface="Tahoma"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000" b="0" u="none" strike="noStrike" cap="none" normalizeH="0" baseline="0" smtClean="0">
                          <a:ln>
                            <a:noFill/>
                          </a:ln>
                          <a:effectLst/>
                        </a:rPr>
                        <a:t>Венесуэла</a:t>
                      </a:r>
                      <a:endParaRPr kumimoji="0" lang="ru-RU" sz="2000" b="0" i="0" u="none" strike="noStrike" cap="none" normalizeH="0" baseline="0" dirty="0" smtClean="0">
                        <a:ln>
                          <a:noFill/>
                        </a:ln>
                        <a:solidFill>
                          <a:schemeClr val="tx1"/>
                        </a:solidFill>
                        <a:effectLst/>
                        <a:latin typeface="Tahoma" pitchFamily="34" charset="0"/>
                      </a:endParaRPr>
                    </a:p>
                  </a:txBody>
                  <a:tcPr horzOverflow="overflow"/>
                </a:tc>
              </a:tr>
              <a:tr h="609544">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000" b="0" u="none" strike="noStrike" cap="none" normalizeH="0" baseline="0" smtClean="0">
                          <a:ln>
                            <a:noFill/>
                          </a:ln>
                          <a:effectLst/>
                        </a:rPr>
                        <a:t> Рорайма</a:t>
                      </a:r>
                      <a:endParaRPr kumimoji="0" lang="ru-RU" sz="2000" b="0" i="0" u="none" strike="noStrike" cap="none" normalizeH="0" baseline="0" smtClean="0">
                        <a:ln>
                          <a:noFill/>
                        </a:ln>
                        <a:solidFill>
                          <a:schemeClr val="tx1"/>
                        </a:solidFill>
                        <a:effectLst/>
                        <a:latin typeface="Tahoma"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000" b="0" u="none" strike="noStrike" cap="none" normalizeH="0" baseline="0" smtClean="0">
                          <a:ln>
                            <a:noFill/>
                          </a:ln>
                          <a:effectLst/>
                        </a:rPr>
                        <a:t>457</a:t>
                      </a:r>
                      <a:endParaRPr kumimoji="0" lang="ru-RU" sz="2000" b="0" i="0" u="none" strike="noStrike" cap="none" normalizeH="0" baseline="0" smtClean="0">
                        <a:ln>
                          <a:noFill/>
                        </a:ln>
                        <a:solidFill>
                          <a:schemeClr val="tx1"/>
                        </a:solidFill>
                        <a:effectLst/>
                        <a:latin typeface="Tahoma"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000" b="0" u="none" strike="noStrike" cap="none" normalizeH="0" baseline="0" smtClean="0">
                          <a:ln>
                            <a:noFill/>
                          </a:ln>
                          <a:effectLst/>
                        </a:rPr>
                        <a:t>Гайана</a:t>
                      </a:r>
                      <a:endParaRPr kumimoji="0" lang="ru-RU" sz="2000" b="0" i="0" u="none" strike="noStrike" cap="none" normalizeH="0" baseline="0" smtClean="0">
                        <a:ln>
                          <a:noFill/>
                        </a:ln>
                        <a:solidFill>
                          <a:schemeClr val="tx1"/>
                        </a:solidFill>
                        <a:effectLst/>
                        <a:latin typeface="Tahoma" pitchFamily="34" charset="0"/>
                      </a:endParaRPr>
                    </a:p>
                  </a:txBody>
                  <a:tcPr horzOverflow="overflow"/>
                </a:tc>
              </a:tr>
              <a:tr h="458334">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000" b="0" u="none" strike="noStrike" cap="none" normalizeH="0" baseline="0" smtClean="0">
                          <a:ln>
                            <a:noFill/>
                          </a:ln>
                          <a:effectLst/>
                        </a:rPr>
                        <a:t>Игуасу (каскад)</a:t>
                      </a:r>
                      <a:endParaRPr kumimoji="0" lang="ru-RU" sz="2000" b="0" i="0" u="none" strike="noStrike" cap="none" normalizeH="0" baseline="0" dirty="0" smtClean="0">
                        <a:ln>
                          <a:noFill/>
                        </a:ln>
                        <a:solidFill>
                          <a:schemeClr val="tx1"/>
                        </a:solidFill>
                        <a:effectLst/>
                        <a:latin typeface="Tahoma"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000" b="0" u="none" strike="noStrike" cap="none" normalizeH="0" baseline="0" smtClean="0">
                          <a:ln>
                            <a:noFill/>
                          </a:ln>
                          <a:effectLst/>
                        </a:rPr>
                        <a:t>72</a:t>
                      </a:r>
                      <a:endParaRPr kumimoji="0" lang="ru-RU" sz="2000" b="0" i="0" u="none" strike="noStrike" cap="none" normalizeH="0" baseline="0" dirty="0" smtClean="0">
                        <a:ln>
                          <a:noFill/>
                        </a:ln>
                        <a:solidFill>
                          <a:schemeClr val="tx1"/>
                        </a:solidFill>
                        <a:effectLst/>
                        <a:latin typeface="Tahoma"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000" b="0" u="none" strike="noStrike" cap="none" normalizeH="0" baseline="0" smtClean="0">
                          <a:ln>
                            <a:noFill/>
                          </a:ln>
                          <a:effectLst/>
                        </a:rPr>
                        <a:t>Бразилия - Аргентина</a:t>
                      </a:r>
                      <a:endParaRPr kumimoji="0" lang="ru-RU" sz="2000" b="0" i="0" u="none" strike="noStrike" cap="none" normalizeH="0" baseline="0" dirty="0" smtClean="0">
                        <a:ln>
                          <a:noFill/>
                        </a:ln>
                        <a:solidFill>
                          <a:schemeClr val="tx1"/>
                        </a:solidFill>
                        <a:effectLst/>
                        <a:latin typeface="Tahoma" pitchFamily="34" charset="0"/>
                      </a:endParaRPr>
                    </a:p>
                  </a:txBody>
                  <a:tcPr horzOverflow="overflow"/>
                </a:tc>
              </a:tr>
            </a:tbl>
          </a:graphicData>
        </a:graphic>
      </p:graphicFrame>
      <p:pic>
        <p:nvPicPr>
          <p:cNvPr id="23554" name="Picture 2" descr="C:\Documents and Settings\Admin\Рабочий стол\Новая папка\interesnye_fakty_o_yuzhnoy_amerike_3.jpg"/>
          <p:cNvPicPr>
            <a:picLocks noChangeAspect="1" noChangeArrowheads="1"/>
          </p:cNvPicPr>
          <p:nvPr/>
        </p:nvPicPr>
        <p:blipFill>
          <a:blip r:embed="rId2" cstate="print"/>
          <a:srcRect/>
          <a:stretch>
            <a:fillRect/>
          </a:stretch>
        </p:blipFill>
        <p:spPr bwMode="auto">
          <a:xfrm>
            <a:off x="27161" y="4000504"/>
            <a:ext cx="3187517" cy="2500330"/>
          </a:xfrm>
          <a:prstGeom prst="rect">
            <a:avLst/>
          </a:prstGeom>
          <a:ln>
            <a:noFill/>
          </a:ln>
          <a:effectLst>
            <a:outerShdw blurRad="292100" dist="139700" dir="2700000" algn="tl" rotWithShape="0">
              <a:srgbClr val="333333">
                <a:alpha val="65000"/>
              </a:srgbClr>
            </a:outerShdw>
          </a:effectLst>
        </p:spPr>
      </p:pic>
      <p:pic>
        <p:nvPicPr>
          <p:cNvPr id="23555" name="Picture 3" descr="C:\Documents and Settings\Admin\Рабочий стол\Новая папка\Водопады Игуасу на границе Аргентины с Бразилией..jpg"/>
          <p:cNvPicPr>
            <a:picLocks noChangeAspect="1" noChangeArrowheads="1"/>
          </p:cNvPicPr>
          <p:nvPr/>
        </p:nvPicPr>
        <p:blipFill>
          <a:blip r:embed="rId3" cstate="print"/>
          <a:srcRect/>
          <a:stretch>
            <a:fillRect/>
          </a:stretch>
        </p:blipFill>
        <p:spPr bwMode="auto">
          <a:xfrm>
            <a:off x="6357950" y="4000504"/>
            <a:ext cx="2786051" cy="2500330"/>
          </a:xfrm>
          <a:prstGeom prst="rect">
            <a:avLst/>
          </a:prstGeom>
          <a:ln>
            <a:noFill/>
          </a:ln>
          <a:effectLst>
            <a:outerShdw blurRad="292100" dist="139700" dir="2700000" algn="tl" rotWithShape="0">
              <a:srgbClr val="333333">
                <a:alpha val="65000"/>
              </a:srgbClr>
            </a:outerShdw>
          </a:effectLst>
        </p:spPr>
      </p:pic>
      <p:pic>
        <p:nvPicPr>
          <p:cNvPr id="8" name="Picture 2" descr="Водопад Игуасу (сл"/>
          <p:cNvPicPr>
            <a:picLocks noChangeAspect="1" noChangeArrowheads="1"/>
          </p:cNvPicPr>
          <p:nvPr/>
        </p:nvPicPr>
        <p:blipFill>
          <a:blip r:embed="rId4" cstate="print"/>
          <a:srcRect/>
          <a:stretch>
            <a:fillRect/>
          </a:stretch>
        </p:blipFill>
        <p:spPr bwMode="auto">
          <a:xfrm>
            <a:off x="3143240" y="4000504"/>
            <a:ext cx="3214710" cy="2500330"/>
          </a:xfrm>
          <a:prstGeom prst="rect">
            <a:avLst/>
          </a:prstGeom>
          <a:ln>
            <a:noFill/>
          </a:ln>
          <a:effectLst>
            <a:outerShdw blurRad="292100" dist="139700" dir="2700000" algn="tl" rotWithShape="0">
              <a:srgbClr val="333333">
                <a:alpha val="65000"/>
              </a:srgbClr>
            </a:outerShdw>
          </a:effectLst>
        </p:spPr>
      </p:pic>
      <p:sp>
        <p:nvSpPr>
          <p:cNvPr id="9" name="TextBox 8"/>
          <p:cNvSpPr txBox="1"/>
          <p:nvPr/>
        </p:nvSpPr>
        <p:spPr>
          <a:xfrm>
            <a:off x="5357818" y="6273225"/>
            <a:ext cx="2000264" cy="584775"/>
          </a:xfrm>
          <a:prstGeom prst="rect">
            <a:avLst/>
          </a:prstGeom>
          <a:solidFill>
            <a:schemeClr val="bg1"/>
          </a:solidFill>
        </p:spPr>
        <p:txBody>
          <a:bodyPr wrap="square" rtlCol="0">
            <a:spAutoFit/>
          </a:bodyPr>
          <a:lstStyle/>
          <a:p>
            <a:pPr algn="ctr"/>
            <a:r>
              <a:rPr lang="ru-RU" sz="1600" b="1" dirty="0" smtClean="0">
                <a:latin typeface="Times New Roman" pitchFamily="18" charset="0"/>
                <a:cs typeface="Times New Roman" pitchFamily="18" charset="0"/>
              </a:rPr>
              <a:t>Игуасу</a:t>
            </a:r>
          </a:p>
          <a:p>
            <a:pPr algn="ctr"/>
            <a:r>
              <a:rPr lang="ru-RU" sz="16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(275 падающих струй)</a:t>
            </a:r>
            <a:endParaRPr lang="ru-RU" sz="12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5"/>
          <p:cNvPicPr>
            <a:picLocks noChangeAspect="1" noChangeArrowheads="1"/>
          </p:cNvPicPr>
          <p:nvPr/>
        </p:nvPicPr>
        <p:blipFill>
          <a:blip r:embed="rId2" cstate="print"/>
          <a:srcRect/>
          <a:stretch>
            <a:fillRect/>
          </a:stretch>
        </p:blipFill>
        <p:spPr bwMode="auto">
          <a:xfrm>
            <a:off x="142844" y="142852"/>
            <a:ext cx="4143404" cy="300039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2" descr="Река Амазонка"/>
          <p:cNvPicPr>
            <a:picLocks noChangeAspect="1" noChangeArrowheads="1"/>
          </p:cNvPicPr>
          <p:nvPr/>
        </p:nvPicPr>
        <p:blipFill>
          <a:blip r:embed="rId3" cstate="print"/>
          <a:srcRect/>
          <a:stretch>
            <a:fillRect/>
          </a:stretch>
        </p:blipFill>
        <p:spPr bwMode="auto">
          <a:xfrm>
            <a:off x="4929190" y="142852"/>
            <a:ext cx="4071966" cy="300039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3"/>
          <p:cNvPicPr>
            <a:picLocks noChangeAspect="1" noChangeArrowheads="1"/>
          </p:cNvPicPr>
          <p:nvPr/>
        </p:nvPicPr>
        <p:blipFill>
          <a:blip r:embed="rId4" cstate="print"/>
          <a:srcRect/>
          <a:stretch>
            <a:fillRect/>
          </a:stretch>
        </p:blipFill>
        <p:spPr bwMode="auto">
          <a:xfrm>
            <a:off x="4929190" y="3500438"/>
            <a:ext cx="4071965" cy="307183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5602" name="Picture 2" descr="C:\Documents and Settings\Admin\Рабочий стол\Новая папка\Река Парана в Аргентине (на изображении протекат из севера через центр), из-за своих осадков имеет коричневый оттенок. Впадает в дельту Параны, а затем в устуарий Ла-Плата. Изображение НАСА.jpg"/>
          <p:cNvPicPr>
            <a:picLocks noChangeAspect="1" noChangeArrowheads="1"/>
          </p:cNvPicPr>
          <p:nvPr/>
        </p:nvPicPr>
        <p:blipFill>
          <a:blip r:embed="rId5" cstate="print"/>
          <a:srcRect/>
          <a:stretch>
            <a:fillRect/>
          </a:stretch>
        </p:blipFill>
        <p:spPr bwMode="auto">
          <a:xfrm>
            <a:off x="142844" y="3518352"/>
            <a:ext cx="4071966" cy="305084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9" name="TextBox 8"/>
          <p:cNvSpPr txBox="1"/>
          <p:nvPr/>
        </p:nvSpPr>
        <p:spPr>
          <a:xfrm>
            <a:off x="1357290" y="6519446"/>
            <a:ext cx="2000264" cy="338554"/>
          </a:xfrm>
          <a:prstGeom prst="rect">
            <a:avLst/>
          </a:prstGeom>
          <a:noFill/>
        </p:spPr>
        <p:txBody>
          <a:bodyPr wrap="square" rtlCol="0">
            <a:spAutoFit/>
          </a:bodyPr>
          <a:lstStyle/>
          <a:p>
            <a:r>
              <a:rPr lang="ru-RU" sz="1600" dirty="0"/>
              <a:t>р</a:t>
            </a:r>
            <a:r>
              <a:rPr lang="ru-RU" sz="1600" dirty="0" smtClean="0"/>
              <a:t>. Парана</a:t>
            </a:r>
            <a:endParaRPr lang="ru-RU" sz="1600" dirty="0"/>
          </a:p>
        </p:txBody>
      </p:sp>
      <p:sp>
        <p:nvSpPr>
          <p:cNvPr id="10" name="TextBox 9"/>
          <p:cNvSpPr txBox="1"/>
          <p:nvPr/>
        </p:nvSpPr>
        <p:spPr>
          <a:xfrm>
            <a:off x="6215074" y="6519446"/>
            <a:ext cx="1643074" cy="338554"/>
          </a:xfrm>
          <a:prstGeom prst="rect">
            <a:avLst/>
          </a:prstGeom>
          <a:noFill/>
        </p:spPr>
        <p:txBody>
          <a:bodyPr wrap="square" rtlCol="0">
            <a:spAutoFit/>
          </a:bodyPr>
          <a:lstStyle/>
          <a:p>
            <a:r>
              <a:rPr lang="ru-RU" sz="1600" dirty="0"/>
              <a:t>р</a:t>
            </a:r>
            <a:r>
              <a:rPr lang="ru-RU" sz="1600" dirty="0" smtClean="0"/>
              <a:t>. Ориноко</a:t>
            </a:r>
            <a:endParaRPr lang="ru-RU" sz="1600" dirty="0"/>
          </a:p>
        </p:txBody>
      </p:sp>
      <p:sp>
        <p:nvSpPr>
          <p:cNvPr id="11" name="TextBox 10"/>
          <p:cNvSpPr txBox="1"/>
          <p:nvPr/>
        </p:nvSpPr>
        <p:spPr>
          <a:xfrm>
            <a:off x="3786182" y="3143248"/>
            <a:ext cx="2000264" cy="369332"/>
          </a:xfrm>
          <a:prstGeom prst="rect">
            <a:avLst/>
          </a:prstGeom>
          <a:noFill/>
        </p:spPr>
        <p:txBody>
          <a:bodyPr wrap="square" rtlCol="0">
            <a:spAutoFit/>
          </a:bodyPr>
          <a:lstStyle/>
          <a:p>
            <a:r>
              <a:rPr lang="ru-RU" dirty="0"/>
              <a:t>р</a:t>
            </a:r>
            <a:r>
              <a:rPr lang="ru-RU" dirty="0" smtClean="0"/>
              <a:t>. Амазонка</a:t>
            </a:r>
            <a:endParaRPr lang="ru-RU"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Picture 2" descr="10"/>
          <p:cNvPicPr>
            <a:picLocks noChangeAspect="1" noChangeArrowheads="1"/>
          </p:cNvPicPr>
          <p:nvPr/>
        </p:nvPicPr>
        <p:blipFill>
          <a:blip r:embed="rId2" cstate="print">
            <a:lum bright="20000"/>
          </a:blip>
          <a:srcRect/>
          <a:stretch>
            <a:fillRect/>
          </a:stretch>
        </p:blipFill>
        <p:spPr bwMode="auto">
          <a:xfrm>
            <a:off x="0" y="214313"/>
            <a:ext cx="5546725" cy="3000375"/>
          </a:xfrm>
          <a:prstGeom prst="rect">
            <a:avLst/>
          </a:prstGeom>
          <a:ln>
            <a:noFill/>
          </a:ln>
          <a:effectLst>
            <a:softEdge rad="112500"/>
          </a:effectLst>
        </p:spPr>
      </p:pic>
      <p:pic>
        <p:nvPicPr>
          <p:cNvPr id="5" name="Picture 3" descr="11"/>
          <p:cNvPicPr>
            <a:picLocks noChangeAspect="1" noChangeArrowheads="1"/>
          </p:cNvPicPr>
          <p:nvPr/>
        </p:nvPicPr>
        <p:blipFill>
          <a:blip r:embed="rId3" cstate="print">
            <a:lum contrast="20000"/>
          </a:blip>
          <a:srcRect/>
          <a:stretch>
            <a:fillRect/>
          </a:stretch>
        </p:blipFill>
        <p:spPr bwMode="auto">
          <a:xfrm>
            <a:off x="5429250" y="142875"/>
            <a:ext cx="3459163" cy="3097213"/>
          </a:xfrm>
          <a:prstGeom prst="rect">
            <a:avLst/>
          </a:prstGeom>
          <a:ln>
            <a:noFill/>
          </a:ln>
          <a:effectLst>
            <a:softEdge rad="112500"/>
          </a:effectLst>
        </p:spPr>
      </p:pic>
      <p:pic>
        <p:nvPicPr>
          <p:cNvPr id="6" name="Picture 2" descr="8"/>
          <p:cNvPicPr>
            <a:picLocks noChangeAspect="1" noChangeArrowheads="1"/>
          </p:cNvPicPr>
          <p:nvPr/>
        </p:nvPicPr>
        <p:blipFill>
          <a:blip r:embed="rId4" cstate="print">
            <a:lum bright="-10000"/>
          </a:blip>
          <a:srcRect/>
          <a:stretch>
            <a:fillRect/>
          </a:stretch>
        </p:blipFill>
        <p:spPr bwMode="auto">
          <a:xfrm>
            <a:off x="3500438" y="3640138"/>
            <a:ext cx="5643562" cy="3217862"/>
          </a:xfrm>
          <a:prstGeom prst="rect">
            <a:avLst/>
          </a:prstGeom>
          <a:ln>
            <a:noFill/>
          </a:ln>
          <a:effectLst>
            <a:softEdge rad="112500"/>
          </a:effectLst>
        </p:spPr>
      </p:pic>
      <p:sp>
        <p:nvSpPr>
          <p:cNvPr id="7" name="Прямоугольник 6"/>
          <p:cNvSpPr/>
          <p:nvPr/>
        </p:nvSpPr>
        <p:spPr>
          <a:xfrm>
            <a:off x="0" y="5903913"/>
            <a:ext cx="5929313" cy="954087"/>
          </a:xfrm>
          <a:prstGeom prst="rect">
            <a:avLst/>
          </a:prstGeom>
        </p:spPr>
        <p:txBody>
          <a:bodyPr>
            <a:spAutoFit/>
          </a:bodyPr>
          <a:lstStyle/>
          <a:p>
            <a:pPr>
              <a:defRPr/>
            </a:pPr>
            <a:r>
              <a:rPr lang="ru-RU" sz="2800" dirty="0">
                <a:effectLst>
                  <a:outerShdw blurRad="38100" dist="38100" dir="2700000" algn="tl">
                    <a:srgbClr val="000000">
                      <a:alpha val="43137"/>
                    </a:srgbClr>
                  </a:outerShdw>
                </a:effectLst>
                <a:latin typeface="Tahoma" pitchFamily="34" charset="0"/>
              </a:rPr>
              <a:t>Самая крупная рыба</a:t>
            </a:r>
          </a:p>
          <a:p>
            <a:pPr>
              <a:defRPr/>
            </a:pPr>
            <a:r>
              <a:rPr lang="ru-RU" sz="2800" dirty="0">
                <a:effectLst>
                  <a:outerShdw blurRad="38100" dist="38100" dir="2700000" algn="tl">
                    <a:srgbClr val="000000">
                      <a:alpha val="43137"/>
                    </a:srgbClr>
                  </a:outerShdw>
                </a:effectLst>
                <a:latin typeface="Tahoma" pitchFamily="34" charset="0"/>
              </a:rPr>
              <a:t> Амазонки – </a:t>
            </a:r>
            <a:r>
              <a:rPr lang="ru-RU" sz="2800" dirty="0" err="1">
                <a:effectLst>
                  <a:outerShdw blurRad="38100" dist="38100" dir="2700000" algn="tl">
                    <a:srgbClr val="000000">
                      <a:alpha val="43137"/>
                    </a:srgbClr>
                  </a:outerShdw>
                </a:effectLst>
                <a:latin typeface="Tahoma" pitchFamily="34" charset="0"/>
              </a:rPr>
              <a:t>пирарука</a:t>
            </a:r>
            <a:endParaRPr lang="ru-RU" sz="2800" dirty="0">
              <a:effectLst>
                <a:outerShdw blurRad="38100" dist="38100" dir="2700000" algn="tl">
                  <a:srgbClr val="000000">
                    <a:alpha val="43137"/>
                  </a:srgbClr>
                </a:outerShdw>
              </a:effectLst>
              <a:latin typeface="Arial" charset="0"/>
            </a:endParaRPr>
          </a:p>
        </p:txBody>
      </p:sp>
      <p:sp>
        <p:nvSpPr>
          <p:cNvPr id="8" name="Text Box 4"/>
          <p:cNvSpPr txBox="1">
            <a:spLocks noChangeArrowheads="1"/>
          </p:cNvSpPr>
          <p:nvPr/>
        </p:nvSpPr>
        <p:spPr bwMode="auto">
          <a:xfrm>
            <a:off x="142875" y="3286125"/>
            <a:ext cx="3500438" cy="1938338"/>
          </a:xfrm>
          <a:prstGeom prst="rect">
            <a:avLst/>
          </a:prstGeom>
          <a:noFill/>
          <a:ln w="9525">
            <a:noFill/>
            <a:miter lim="800000"/>
            <a:headEnd/>
            <a:tailEnd/>
          </a:ln>
        </p:spPr>
        <p:txBody>
          <a:bodyPr>
            <a:spAutoFit/>
          </a:bodyPr>
          <a:lstStyle/>
          <a:p>
            <a:r>
              <a:rPr lang="ru-RU" sz="2400" b="1" dirty="0">
                <a:latin typeface="Tahoma" pitchFamily="34" charset="0"/>
              </a:rPr>
              <a:t>Самые известные и опасные рыбы</a:t>
            </a:r>
          </a:p>
          <a:p>
            <a:r>
              <a:rPr lang="ru-RU" sz="2400" b="1" dirty="0">
                <a:latin typeface="Tahoma" pitchFamily="34" charset="0"/>
              </a:rPr>
              <a:t>Южной Америки – пираньи (пирайи).</a:t>
            </a:r>
          </a:p>
          <a:p>
            <a:endParaRPr lang="ru-RU" sz="2400" b="1" dirty="0">
              <a:latin typeface="Tahoma"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0"/>
            <a:ext cx="8229600" cy="1143000"/>
          </a:xfrm>
        </p:spPr>
        <p:txBody>
          <a:bodyPr>
            <a:normAutofit/>
          </a:bodyPr>
          <a:lstStyle/>
          <a:p>
            <a:pPr algn="ctr"/>
            <a:r>
              <a:rPr lang="ru-RU" sz="6000" i="1" dirty="0" err="1" smtClean="0"/>
              <a:t>Пирарука</a:t>
            </a:r>
            <a:endParaRPr lang="ru-RU" sz="6000" i="1" dirty="0"/>
          </a:p>
        </p:txBody>
      </p:sp>
      <p:sp>
        <p:nvSpPr>
          <p:cNvPr id="3" name="Содержимое 2"/>
          <p:cNvSpPr>
            <a:spLocks noGrp="1"/>
          </p:cNvSpPr>
          <p:nvPr>
            <p:ph idx="1"/>
          </p:nvPr>
        </p:nvSpPr>
        <p:spPr/>
        <p:txBody>
          <a:bodyPr/>
          <a:lstStyle/>
          <a:p>
            <a:endParaRPr lang="ru-RU"/>
          </a:p>
        </p:txBody>
      </p:sp>
      <p:pic>
        <p:nvPicPr>
          <p:cNvPr id="4" name="Рисунок 1"/>
          <p:cNvPicPr>
            <a:picLocks noChangeAspect="1" noChangeArrowheads="1"/>
          </p:cNvPicPr>
          <p:nvPr/>
        </p:nvPicPr>
        <p:blipFill>
          <a:blip r:embed="rId2" cstate="print"/>
          <a:srcRect/>
          <a:stretch>
            <a:fillRect/>
          </a:stretch>
        </p:blipFill>
        <p:spPr bwMode="auto">
          <a:xfrm>
            <a:off x="428596" y="1214422"/>
            <a:ext cx="8353988" cy="5072064"/>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WordArt 2"/>
          <p:cNvSpPr>
            <a:spLocks noChangeArrowheads="1" noChangeShapeType="1" noTextEdit="1"/>
          </p:cNvSpPr>
          <p:nvPr/>
        </p:nvSpPr>
        <p:spPr bwMode="auto">
          <a:xfrm>
            <a:off x="2071670" y="357166"/>
            <a:ext cx="4967288" cy="720725"/>
          </a:xfrm>
          <a:prstGeom prst="rect">
            <a:avLst/>
          </a:prstGeom>
        </p:spPr>
        <p:txBody>
          <a:bodyPr wrap="none" fromWordArt="1">
            <a:prstTxWarp prst="textPlain">
              <a:avLst>
                <a:gd name="adj" fmla="val 50000"/>
              </a:avLst>
            </a:prstTxWarp>
          </a:bodyPr>
          <a:lstStyle/>
          <a:p>
            <a:pPr algn="ctr"/>
            <a:r>
              <a:rPr lang="ru-RU" sz="3600" kern="10" dirty="0">
                <a:ln w="9525">
                  <a:solidFill>
                    <a:srgbClr val="000000"/>
                  </a:solidFill>
                  <a:round/>
                  <a:headEnd/>
                  <a:tailEnd/>
                </a:ln>
                <a:solidFill>
                  <a:schemeClr val="accent1"/>
                </a:solidFill>
                <a:latin typeface="Arial"/>
                <a:cs typeface="Arial"/>
              </a:rPr>
              <a:t>Крупнейшие озера</a:t>
            </a:r>
          </a:p>
        </p:txBody>
      </p:sp>
      <p:graphicFrame>
        <p:nvGraphicFramePr>
          <p:cNvPr id="5" name="Group 3"/>
          <p:cNvGraphicFramePr>
            <a:graphicFrameLocks noGrp="1"/>
          </p:cNvGraphicFramePr>
          <p:nvPr/>
        </p:nvGraphicFramePr>
        <p:xfrm>
          <a:off x="357159" y="1126787"/>
          <a:ext cx="8072493" cy="3185927"/>
        </p:xfrm>
        <a:graphic>
          <a:graphicData uri="http://schemas.openxmlformats.org/drawingml/2006/table">
            <a:tbl>
              <a:tblPr>
                <a:tableStyleId>{35758FB7-9AC5-4552-8A53-C91805E547FA}</a:tableStyleId>
              </a:tblPr>
              <a:tblGrid>
                <a:gridCol w="2690831"/>
                <a:gridCol w="3111274"/>
                <a:gridCol w="2270388"/>
              </a:tblGrid>
              <a:tr h="427143">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800" u="none" strike="noStrike" cap="none" normalizeH="0" baseline="0" dirty="0" smtClean="0">
                          <a:ln>
                            <a:noFill/>
                          </a:ln>
                          <a:effectLst>
                            <a:outerShdw blurRad="38100" dist="38100" dir="2700000" algn="tl">
                              <a:srgbClr val="000000"/>
                            </a:outerShdw>
                          </a:effectLst>
                        </a:rPr>
                        <a:t>   Название</a:t>
                      </a:r>
                      <a:endPar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800" u="none" strike="noStrike" cap="none" normalizeH="0" baseline="0" smtClean="0">
                          <a:ln>
                            <a:noFill/>
                          </a:ln>
                          <a:effectLst>
                            <a:outerShdw blurRad="38100" dist="38100" dir="2700000" algn="tl">
                              <a:srgbClr val="000000"/>
                            </a:outerShdw>
                          </a:effectLst>
                        </a:rPr>
                        <a:t>Площадь, км кв.</a:t>
                      </a:r>
                      <a:endParaRPr kumimoji="0" lang="ru-RU"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800" u="none" strike="noStrike" cap="none" normalizeH="0" baseline="0" dirty="0" smtClean="0">
                          <a:ln>
                            <a:noFill/>
                          </a:ln>
                          <a:effectLst>
                            <a:outerShdw blurRad="38100" dist="38100" dir="2700000" algn="tl">
                              <a:srgbClr val="000000"/>
                            </a:outerShdw>
                          </a:effectLst>
                        </a:rPr>
                        <a:t>Глубина, м</a:t>
                      </a:r>
                      <a:endPar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endParaRPr>
                    </a:p>
                  </a:txBody>
                  <a:tcPr horzOverflow="overflow"/>
                </a:tc>
              </a:tr>
              <a:tr h="427143">
                <a:tc>
                  <a:txBody>
                    <a:body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r>
                        <a:rPr kumimoji="0" lang="ru-RU" sz="2800" u="none" strike="noStrike" cap="none" normalizeH="0" baseline="0" smtClean="0">
                          <a:ln>
                            <a:noFill/>
                          </a:ln>
                          <a:effectLst>
                            <a:outerShdw blurRad="38100" dist="38100" dir="2700000" algn="tl">
                              <a:srgbClr val="000000"/>
                            </a:outerShdw>
                          </a:effectLst>
                        </a:rPr>
                        <a:t>   Маракайбо</a:t>
                      </a:r>
                      <a:endParaRPr kumimoji="0" lang="ru-RU"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800" u="none" strike="noStrike" cap="none" normalizeH="0" baseline="0" smtClean="0">
                          <a:ln>
                            <a:noFill/>
                          </a:ln>
                          <a:effectLst>
                            <a:outerShdw blurRad="38100" dist="38100" dir="2700000" algn="tl">
                              <a:srgbClr val="000000"/>
                            </a:outerShdw>
                          </a:effectLst>
                        </a:rPr>
                        <a:t>16300</a:t>
                      </a:r>
                      <a:endParaRPr kumimoji="0" lang="ru-RU"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800" u="none" strike="noStrike" cap="none" normalizeH="0" baseline="0" smtClean="0">
                          <a:ln>
                            <a:noFill/>
                          </a:ln>
                          <a:effectLst>
                            <a:outerShdw blurRad="38100" dist="38100" dir="2700000" algn="tl">
                              <a:srgbClr val="000000"/>
                            </a:outerShdw>
                          </a:effectLst>
                        </a:rPr>
                        <a:t> 250</a:t>
                      </a:r>
                      <a:endParaRPr kumimoji="0" lang="ru-RU"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endParaRPr>
                    </a:p>
                  </a:txBody>
                  <a:tcPr horzOverflow="overflow"/>
                </a:tc>
              </a:tr>
              <a:tr h="427143">
                <a:tc>
                  <a:txBody>
                    <a:body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r>
                        <a:rPr kumimoji="0" lang="ru-RU" sz="2800" u="none" strike="noStrike" cap="none" normalizeH="0" baseline="0" smtClean="0">
                          <a:ln>
                            <a:noFill/>
                          </a:ln>
                          <a:effectLst>
                            <a:outerShdw blurRad="38100" dist="38100" dir="2700000" algn="tl">
                              <a:srgbClr val="000000"/>
                            </a:outerShdw>
                          </a:effectLst>
                        </a:rPr>
                        <a:t>   Патус</a:t>
                      </a:r>
                      <a:endParaRPr kumimoji="0" lang="ru-RU"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800" u="none" strike="noStrike" cap="none" normalizeH="0" baseline="0" smtClean="0">
                          <a:ln>
                            <a:noFill/>
                          </a:ln>
                          <a:effectLst>
                            <a:outerShdw blurRad="38100" dist="38100" dir="2700000" algn="tl">
                              <a:srgbClr val="000000"/>
                            </a:outerShdw>
                          </a:effectLst>
                        </a:rPr>
                        <a:t>10145</a:t>
                      </a:r>
                      <a:endParaRPr kumimoji="0" lang="ru-RU"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800" u="none" strike="noStrike" cap="none" normalizeH="0" baseline="0" smtClean="0">
                          <a:ln>
                            <a:noFill/>
                          </a:ln>
                          <a:effectLst>
                            <a:outerShdw blurRad="38100" dist="38100" dir="2700000" algn="tl">
                              <a:srgbClr val="000000"/>
                            </a:outerShdw>
                          </a:effectLst>
                        </a:rPr>
                        <a:t>  -------</a:t>
                      </a:r>
                      <a:endParaRPr kumimoji="0" lang="ru-RU"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endParaRPr>
                    </a:p>
                  </a:txBody>
                  <a:tcPr horzOverflow="overflow"/>
                </a:tc>
              </a:tr>
              <a:tr h="427143">
                <a:tc>
                  <a:txBody>
                    <a:body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r>
                        <a:rPr kumimoji="0" lang="ru-RU" sz="2800" u="none" strike="noStrike" cap="none" normalizeH="0" baseline="0" smtClean="0">
                          <a:ln>
                            <a:noFill/>
                          </a:ln>
                          <a:effectLst>
                            <a:outerShdw blurRad="38100" dist="38100" dir="2700000" algn="tl">
                              <a:srgbClr val="000000"/>
                            </a:outerShdw>
                          </a:effectLst>
                        </a:rPr>
                        <a:t>   Титикака</a:t>
                      </a:r>
                      <a:endParaRPr kumimoji="0" lang="ru-RU"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800" u="none" strike="noStrike" cap="none" normalizeH="0" baseline="0" smtClean="0">
                          <a:ln>
                            <a:noFill/>
                          </a:ln>
                          <a:effectLst>
                            <a:outerShdw blurRad="38100" dist="38100" dir="2700000" algn="tl">
                              <a:srgbClr val="000000"/>
                            </a:outerShdw>
                          </a:effectLst>
                        </a:rPr>
                        <a:t>8300</a:t>
                      </a:r>
                      <a:endParaRPr kumimoji="0" lang="ru-RU"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800" u="none" strike="noStrike" cap="none" normalizeH="0" baseline="0" smtClean="0">
                          <a:ln>
                            <a:noFill/>
                          </a:ln>
                          <a:effectLst>
                            <a:outerShdw blurRad="38100" dist="38100" dir="2700000" algn="tl">
                              <a:srgbClr val="000000"/>
                            </a:outerShdw>
                          </a:effectLst>
                        </a:rPr>
                        <a:t>304</a:t>
                      </a:r>
                      <a:endParaRPr kumimoji="0" lang="ru-RU"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endParaRPr>
                    </a:p>
                  </a:txBody>
                  <a:tcPr horzOverflow="overflow"/>
                </a:tc>
              </a:tr>
              <a:tr h="595127">
                <a:tc>
                  <a:txBody>
                    <a:body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r>
                        <a:rPr kumimoji="0" lang="ru-RU" sz="2800" u="none" strike="noStrike" cap="none" normalizeH="0" baseline="0" smtClean="0">
                          <a:ln>
                            <a:noFill/>
                          </a:ln>
                          <a:effectLst>
                            <a:outerShdw blurRad="38100" dist="38100" dir="2700000" algn="tl">
                              <a:srgbClr val="000000"/>
                            </a:outerShdw>
                          </a:effectLst>
                        </a:rPr>
                        <a:t>  Лагоа-Мирим</a:t>
                      </a:r>
                      <a:endParaRPr kumimoji="0" lang="ru-RU"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800" u="none" strike="noStrike" cap="none" normalizeH="0" baseline="0" dirty="0" smtClean="0">
                          <a:ln>
                            <a:noFill/>
                          </a:ln>
                          <a:effectLst>
                            <a:outerShdw blurRad="38100" dist="38100" dir="2700000" algn="tl">
                              <a:srgbClr val="000000"/>
                            </a:outerShdw>
                          </a:effectLst>
                        </a:rPr>
                        <a:t>2965</a:t>
                      </a:r>
                      <a:endPar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800" u="none" strike="noStrike" cap="none" normalizeH="0" baseline="0" smtClean="0">
                          <a:ln>
                            <a:noFill/>
                          </a:ln>
                          <a:effectLst>
                            <a:outerShdw blurRad="38100" dist="38100" dir="2700000" algn="tl">
                              <a:srgbClr val="000000"/>
                            </a:outerShdw>
                          </a:effectLst>
                        </a:rPr>
                        <a:t> -------</a:t>
                      </a:r>
                      <a:endParaRPr kumimoji="0" lang="ru-RU"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endParaRPr>
                    </a:p>
                  </a:txBody>
                  <a:tcPr horzOverflow="overflow"/>
                </a:tc>
              </a:tr>
              <a:tr h="427143">
                <a:tc>
                  <a:txBody>
                    <a:bodyPr/>
                    <a:lstStyle/>
                    <a:p>
                      <a:pPr marL="0" marR="0" lvl="0" indent="0" algn="l" defTabSz="914400" rtl="0" eaLnBrk="1" fontAlgn="base" latinLnBrk="0" hangingPunct="1">
                        <a:lnSpc>
                          <a:spcPct val="100000"/>
                        </a:lnSpc>
                        <a:spcBef>
                          <a:spcPct val="20000"/>
                        </a:spcBef>
                        <a:spcAft>
                          <a:spcPct val="0"/>
                        </a:spcAft>
                        <a:buClr>
                          <a:schemeClr val="hlink"/>
                        </a:buClr>
                        <a:buSzPct val="120000"/>
                        <a:buFontTx/>
                        <a:buNone/>
                        <a:tabLst/>
                      </a:pPr>
                      <a:r>
                        <a:rPr kumimoji="0" lang="ru-RU" sz="2800" u="none" strike="noStrike" cap="none" normalizeH="0" baseline="0" smtClean="0">
                          <a:ln>
                            <a:noFill/>
                          </a:ln>
                          <a:effectLst>
                            <a:outerShdw blurRad="38100" dist="38100" dir="2700000" algn="tl">
                              <a:srgbClr val="000000"/>
                            </a:outerShdw>
                          </a:effectLst>
                        </a:rPr>
                        <a:t>  Поопо</a:t>
                      </a:r>
                      <a:endParaRPr kumimoji="0" lang="ru-RU"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800" u="none" strike="noStrike" cap="none" normalizeH="0" baseline="0" smtClean="0">
                          <a:ln>
                            <a:noFill/>
                          </a:ln>
                          <a:effectLst>
                            <a:outerShdw blurRad="38100" dist="38100" dir="2700000" algn="tl">
                              <a:srgbClr val="000000"/>
                            </a:outerShdw>
                          </a:effectLst>
                        </a:rPr>
                        <a:t>2530</a:t>
                      </a:r>
                      <a:endParaRPr kumimoji="0" lang="ru-RU"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tabLst/>
                      </a:pPr>
                      <a:r>
                        <a:rPr kumimoji="0" lang="ru-RU" sz="2800" u="none" strike="noStrike" cap="none" normalizeH="0" baseline="0" dirty="0" smtClean="0">
                          <a:ln>
                            <a:noFill/>
                          </a:ln>
                          <a:effectLst>
                            <a:outerShdw blurRad="38100" dist="38100" dir="2700000" algn="tl">
                              <a:srgbClr val="000000"/>
                            </a:outerShdw>
                          </a:effectLst>
                        </a:rPr>
                        <a:t>3</a:t>
                      </a:r>
                      <a:endPar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endParaRPr>
                    </a:p>
                  </a:txBody>
                  <a:tcPr horzOverflow="overflow"/>
                </a:tc>
              </a:tr>
            </a:tbl>
          </a:graphicData>
        </a:graphic>
      </p:graphicFrame>
      <p:pic>
        <p:nvPicPr>
          <p:cNvPr id="6" name="Picture 2"/>
          <p:cNvPicPr>
            <a:picLocks noChangeAspect="1" noChangeArrowheads="1"/>
          </p:cNvPicPr>
          <p:nvPr/>
        </p:nvPicPr>
        <p:blipFill>
          <a:blip r:embed="rId2" cstate="print"/>
          <a:srcRect/>
          <a:stretch>
            <a:fillRect/>
          </a:stretch>
        </p:blipFill>
        <p:spPr bwMode="auto">
          <a:xfrm>
            <a:off x="500034" y="4429132"/>
            <a:ext cx="3357586" cy="2238391"/>
          </a:xfrm>
          <a:prstGeom prst="rect">
            <a:avLst/>
          </a:prstGeom>
          <a:ln>
            <a:noFill/>
          </a:ln>
          <a:effectLst>
            <a:softEdge rad="112500"/>
          </a:effectLst>
        </p:spPr>
      </p:pic>
      <p:pic>
        <p:nvPicPr>
          <p:cNvPr id="24578" name="Picture 2" descr="C:\Documents and Settings\Admin\Рабочий стол\Новая папка\Небольшое горное озеро в Андах.jpg"/>
          <p:cNvPicPr>
            <a:picLocks noChangeAspect="1" noChangeArrowheads="1"/>
          </p:cNvPicPr>
          <p:nvPr/>
        </p:nvPicPr>
        <p:blipFill>
          <a:blip r:embed="rId3" cstate="print"/>
          <a:srcRect/>
          <a:stretch>
            <a:fillRect/>
          </a:stretch>
        </p:blipFill>
        <p:spPr bwMode="auto">
          <a:xfrm>
            <a:off x="5072066" y="4429132"/>
            <a:ext cx="3286148" cy="2189080"/>
          </a:xfrm>
          <a:prstGeom prst="rect">
            <a:avLst/>
          </a:prstGeom>
          <a:ln>
            <a:noFill/>
          </a:ln>
          <a:effectLst>
            <a:softEdge rad="112500"/>
          </a:effectLst>
        </p:spPr>
      </p:pic>
      <p:sp>
        <p:nvSpPr>
          <p:cNvPr id="8" name="TextBox 7"/>
          <p:cNvSpPr txBox="1"/>
          <p:nvPr/>
        </p:nvSpPr>
        <p:spPr>
          <a:xfrm>
            <a:off x="3428992" y="6488668"/>
            <a:ext cx="2714644" cy="369332"/>
          </a:xfrm>
          <a:prstGeom prst="rect">
            <a:avLst/>
          </a:prstGeom>
          <a:noFill/>
        </p:spPr>
        <p:txBody>
          <a:bodyPr wrap="square" rtlCol="0">
            <a:spAutoFit/>
          </a:bodyPr>
          <a:lstStyle/>
          <a:p>
            <a:r>
              <a:rPr lang="ru-RU" dirty="0" smtClean="0"/>
              <a:t>Титикака и </a:t>
            </a:r>
            <a:r>
              <a:rPr lang="ru-RU" dirty="0" err="1" smtClean="0"/>
              <a:t>Поопо</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dirty="0"/>
          </a:p>
        </p:txBody>
      </p:sp>
      <p:pic>
        <p:nvPicPr>
          <p:cNvPr id="4" name="Picture 4" descr="Природные зоны Южной Америки"/>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TextBox 4"/>
          <p:cNvSpPr txBox="1"/>
          <p:nvPr/>
        </p:nvSpPr>
        <p:spPr>
          <a:xfrm>
            <a:off x="0" y="0"/>
            <a:ext cx="4714875" cy="769938"/>
          </a:xfrm>
          <a:prstGeom prst="rect">
            <a:avLst/>
          </a:prstGeom>
          <a:noFill/>
        </p:spPr>
        <p:txBody>
          <a:bodyPr>
            <a:spAutoFit/>
          </a:bodyPr>
          <a:lstStyle/>
          <a:p>
            <a:pPr>
              <a:defRPr/>
            </a:pPr>
            <a:r>
              <a:rPr lang="ru-RU" sz="4400" dirty="0">
                <a:solidFill>
                  <a:schemeClr val="accent5">
                    <a:lumMod val="75000"/>
                  </a:schemeClr>
                </a:solidFill>
                <a:cs typeface="Arial" charset="0"/>
              </a:rPr>
              <a:t>Природные зоны</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4" name="Picture 11" descr="flo2"/>
          <p:cNvPicPr>
            <a:picLocks noChangeAspect="1" noChangeArrowheads="1"/>
          </p:cNvPicPr>
          <p:nvPr/>
        </p:nvPicPr>
        <p:blipFill>
          <a:blip r:embed="rId2" cstate="print"/>
          <a:srcRect/>
          <a:stretch>
            <a:fillRect/>
          </a:stretch>
        </p:blipFill>
        <p:spPr bwMode="auto">
          <a:xfrm>
            <a:off x="0" y="1"/>
            <a:ext cx="9144000" cy="6858000"/>
          </a:xfrm>
          <a:prstGeom prst="rect">
            <a:avLst/>
          </a:prstGeom>
          <a:noFill/>
          <a:ln w="9525">
            <a:noFill/>
            <a:miter lim="800000"/>
            <a:headEnd/>
            <a:tailEnd/>
          </a:ln>
        </p:spPr>
      </p:pic>
      <p:sp>
        <p:nvSpPr>
          <p:cNvPr id="5" name="Rectangle 18"/>
          <p:cNvSpPr txBox="1">
            <a:spLocks noChangeArrowheads="1"/>
          </p:cNvSpPr>
          <p:nvPr/>
        </p:nvSpPr>
        <p:spPr>
          <a:xfrm>
            <a:off x="468313" y="0"/>
            <a:ext cx="8675687" cy="1331913"/>
          </a:xfrm>
          <a:prstGeom prst="rect">
            <a:avLst/>
          </a:prstGeom>
        </p:spPr>
        <p:txBody>
          <a:bodyPr vert="horz" lIns="0" rIns="0" bIns="0" anchor="b">
            <a:normAutofit fontScale="925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ru-RU" sz="5000" b="1" i="0" u="none" strike="noStrike" kern="1200" cap="none" spc="0" normalizeH="0" baseline="0" noProof="0" dirty="0" smtClean="0">
                <a:ln>
                  <a:noFill/>
                </a:ln>
                <a:solidFill>
                  <a:schemeClr val="bg1"/>
                </a:solidFill>
                <a:effectLst/>
                <a:uLnTx/>
                <a:uFillTx/>
                <a:latin typeface="+mn-lt"/>
                <a:ea typeface="+mj-ea"/>
                <a:cs typeface="+mj-cs"/>
              </a:rPr>
              <a:t>ЭКВАТОРИАЛЬНЫЕ ЛЕСА </a:t>
            </a:r>
            <a:r>
              <a:rPr kumimoji="0" lang="ru-RU" sz="4800" b="1" i="0" u="none" strike="noStrike" kern="1200" cap="none" spc="0" normalizeH="0" baseline="0" noProof="0" dirty="0" smtClean="0">
                <a:ln>
                  <a:noFill/>
                </a:ln>
                <a:solidFill>
                  <a:schemeClr val="bg1"/>
                </a:solidFill>
                <a:effectLst/>
                <a:uLnTx/>
                <a:uFillTx/>
                <a:latin typeface="+mn-lt"/>
                <a:ea typeface="+mj-ea"/>
                <a:cs typeface="+mj-cs"/>
              </a:rPr>
              <a:t>Южной Америки </a:t>
            </a:r>
            <a:r>
              <a:rPr kumimoji="0" lang="ru-RU" sz="4800" b="1" i="0" u="sng" strike="noStrike" kern="1200" cap="none" spc="0" normalizeH="0" baseline="0" noProof="0" dirty="0" smtClean="0">
                <a:ln>
                  <a:noFill/>
                </a:ln>
                <a:solidFill>
                  <a:srgbClr val="00FF00"/>
                </a:solidFill>
                <a:effectLst/>
                <a:uLnTx/>
                <a:uFillTx/>
                <a:latin typeface="+mn-lt"/>
                <a:ea typeface="+mj-ea"/>
                <a:cs typeface="+mj-cs"/>
              </a:rPr>
              <a:t>- сельва</a:t>
            </a:r>
          </a:p>
        </p:txBody>
      </p:sp>
      <p:sp>
        <p:nvSpPr>
          <p:cNvPr id="6" name="Rectangle 8"/>
          <p:cNvSpPr txBox="1">
            <a:spLocks noChangeArrowheads="1"/>
          </p:cNvSpPr>
          <p:nvPr/>
        </p:nvSpPr>
        <p:spPr>
          <a:xfrm>
            <a:off x="0" y="1500174"/>
            <a:ext cx="5249868" cy="2981325"/>
          </a:xfrm>
          <a:prstGeom prst="rect">
            <a:avLst/>
          </a:prstGeom>
        </p:spPr>
        <p:txBody>
          <a:bodyPr vert="horz">
            <a:no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Tx/>
              <a:buNone/>
              <a:tabLst/>
              <a:defRPr/>
            </a:pPr>
            <a:r>
              <a:rPr kumimoji="0" lang="ru-RU" sz="2200" b="1" u="none" strike="noStrike" kern="1200" cap="none" spc="0" normalizeH="0" baseline="0" noProof="0" dirty="0" smtClean="0">
                <a:ln>
                  <a:noFill/>
                </a:ln>
                <a:solidFill>
                  <a:srgbClr val="FFC000"/>
                </a:solidFill>
                <a:effectLst/>
                <a:uLnTx/>
                <a:uFillTx/>
                <a:latin typeface="Times New Roman" pitchFamily="18" charset="0"/>
                <a:cs typeface="Times New Roman" pitchFamily="18" charset="0"/>
              </a:rPr>
              <a:t>		</a:t>
            </a:r>
            <a:r>
              <a:rPr lang="ru-RU" sz="2200" b="1" dirty="0">
                <a:solidFill>
                  <a:srgbClr val="FFC000"/>
                </a:solidFill>
                <a:latin typeface="Times New Roman" pitchFamily="18" charset="0"/>
                <a:cs typeface="Times New Roman" pitchFamily="18" charset="0"/>
              </a:rPr>
              <a:t>Э</a:t>
            </a:r>
            <a:r>
              <a:rPr kumimoji="0" lang="ru-RU" sz="2200" b="1" u="none" strike="noStrike" kern="1200" cap="none" spc="0" normalizeH="0" baseline="0" noProof="0" dirty="0" err="1" smtClean="0">
                <a:ln>
                  <a:noFill/>
                </a:ln>
                <a:solidFill>
                  <a:srgbClr val="FFC000"/>
                </a:solidFill>
                <a:effectLst/>
                <a:uLnTx/>
                <a:uFillTx/>
                <a:latin typeface="Times New Roman" pitchFamily="18" charset="0"/>
                <a:cs typeface="Times New Roman" pitchFamily="18" charset="0"/>
              </a:rPr>
              <a:t>кваториальных</a:t>
            </a:r>
            <a:r>
              <a:rPr kumimoji="0" lang="ru-RU" sz="2200" b="1" u="none" strike="noStrike" kern="1200" cap="none" spc="0" normalizeH="0" baseline="0" noProof="0" dirty="0" smtClean="0">
                <a:ln>
                  <a:noFill/>
                </a:ln>
                <a:solidFill>
                  <a:srgbClr val="FFC000"/>
                </a:solidFill>
                <a:effectLst/>
                <a:uLnTx/>
                <a:uFillTx/>
                <a:latin typeface="Times New Roman" pitchFamily="18" charset="0"/>
                <a:cs typeface="Times New Roman" pitchFamily="18" charset="0"/>
              </a:rPr>
              <a:t> леса отличаются исключительной густотой, тенистостью, богатством и разнообразием видового состава, обилием лиан и эпифитов.</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Tx/>
              <a:buNone/>
              <a:tabLst/>
              <a:defRPr/>
            </a:pPr>
            <a:endParaRPr lang="ru-RU" sz="2200" b="1" dirty="0" smtClean="0">
              <a:solidFill>
                <a:srgbClr val="FFC000"/>
              </a:solidFill>
              <a:latin typeface="Times New Roman" pitchFamily="18" charset="0"/>
              <a:cs typeface="Times New Roman" pitchFamily="18" charset="0"/>
            </a:endParaRPr>
          </a:p>
          <a:p>
            <a:pPr marL="274320" lvl="0" indent="-274320" algn="ctr">
              <a:spcBef>
                <a:spcPct val="20000"/>
              </a:spcBef>
              <a:buClr>
                <a:schemeClr val="accent3"/>
              </a:buClr>
              <a:buSzPct val="95000"/>
              <a:defRPr/>
            </a:pPr>
            <a:r>
              <a:rPr lang="ru-RU" sz="2200" b="1" dirty="0" smtClean="0">
                <a:solidFill>
                  <a:srgbClr val="FFC000"/>
                </a:solidFill>
                <a:latin typeface="Times New Roman" pitchFamily="18" charset="0"/>
                <a:cs typeface="Times New Roman" pitchFamily="18" charset="0"/>
              </a:rPr>
              <a:t>Почвы под пологом многоярусного экваториального леса красно-желтые </a:t>
            </a:r>
            <a:r>
              <a:rPr lang="ru-RU" sz="2200" b="1" dirty="0" err="1" smtClean="0">
                <a:solidFill>
                  <a:srgbClr val="FFC000"/>
                </a:solidFill>
                <a:latin typeface="Times New Roman" pitchFamily="18" charset="0"/>
                <a:cs typeface="Times New Roman" pitchFamily="18" charset="0"/>
              </a:rPr>
              <a:t>ферралитные</a:t>
            </a:r>
            <a:r>
              <a:rPr lang="ru-RU" sz="2200" b="1" dirty="0" smtClean="0">
                <a:solidFill>
                  <a:srgbClr val="FFC000"/>
                </a:solidFill>
                <a:latin typeface="Times New Roman" pitchFamily="18" charset="0"/>
                <a:cs typeface="Times New Roman" pitchFamily="18" charset="0"/>
              </a:rPr>
              <a:t>. </a:t>
            </a:r>
            <a:endParaRPr kumimoji="0" lang="ru-RU" sz="2200" b="1" u="none" strike="noStrike" kern="1200" cap="none" spc="0" normalizeH="0" baseline="0" noProof="0" dirty="0" smtClean="0">
              <a:ln>
                <a:noFill/>
              </a:ln>
              <a:solidFill>
                <a:srgbClr val="FFC000"/>
              </a:solidFill>
              <a:effectLst/>
              <a:uLnTx/>
              <a:uFillTx/>
              <a:latin typeface="Times New Roman" pitchFamily="18" charset="0"/>
              <a:cs typeface="Times New Roman" pitchFamily="18" charset="0"/>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ru-RU" sz="2200" b="1" u="none" strike="noStrike" kern="1200" cap="none" spc="0" normalizeH="0" baseline="0" noProof="0" dirty="0" smtClean="0">
              <a:ln>
                <a:noFill/>
              </a:ln>
              <a:solidFill>
                <a:srgbClr val="FFC000"/>
              </a:solidFill>
              <a:effectLst/>
              <a:uLnTx/>
              <a:uFillTx/>
              <a:latin typeface="Times New Roman" pitchFamily="18" charset="0"/>
              <a:cs typeface="Times New Roman" pitchFamily="18" charset="0"/>
            </a:endParaRPr>
          </a:p>
        </p:txBody>
      </p:sp>
      <p:sp>
        <p:nvSpPr>
          <p:cNvPr id="7" name="Text Box 21"/>
          <p:cNvSpPr txBox="1">
            <a:spLocks noChangeArrowheads="1"/>
          </p:cNvSpPr>
          <p:nvPr/>
        </p:nvSpPr>
        <p:spPr bwMode="auto">
          <a:xfrm>
            <a:off x="5487988" y="4384675"/>
            <a:ext cx="2613025" cy="366713"/>
          </a:xfrm>
          <a:prstGeom prst="rect">
            <a:avLst/>
          </a:prstGeom>
          <a:noFill/>
          <a:ln w="9525">
            <a:noFill/>
            <a:miter lim="800000"/>
            <a:headEnd/>
            <a:tailEnd/>
          </a:ln>
        </p:spPr>
        <p:txBody>
          <a:bodyPr>
            <a:spAutoFit/>
          </a:bodyPr>
          <a:lstStyle/>
          <a:p>
            <a:endParaRPr lang="ru-RU"/>
          </a:p>
        </p:txBody>
      </p:sp>
      <p:sp>
        <p:nvSpPr>
          <p:cNvPr id="8" name="Text Box 23"/>
          <p:cNvSpPr txBox="1">
            <a:spLocks noChangeArrowheads="1"/>
          </p:cNvSpPr>
          <p:nvPr/>
        </p:nvSpPr>
        <p:spPr bwMode="auto">
          <a:xfrm>
            <a:off x="4572000" y="4071942"/>
            <a:ext cx="4321175" cy="2662238"/>
          </a:xfrm>
          <a:prstGeom prst="rect">
            <a:avLst/>
          </a:prstGeom>
          <a:noFill/>
          <a:ln w="9525">
            <a:noFill/>
            <a:miter lim="800000"/>
            <a:headEnd/>
            <a:tailEnd/>
          </a:ln>
        </p:spPr>
        <p:txBody>
          <a:bodyPr>
            <a:spAutoFit/>
          </a:bodyPr>
          <a:lstStyle/>
          <a:p>
            <a:pPr algn="r">
              <a:spcBef>
                <a:spcPct val="50000"/>
              </a:spcBef>
              <a:defRPr/>
            </a:pPr>
            <a:r>
              <a:rPr lang="ru-RU" b="1" i="1" dirty="0">
                <a:latin typeface="Edwardian Script ITC" pitchFamily="66" charset="0"/>
                <a:cs typeface="Arial" charset="0"/>
              </a:rPr>
              <a:t>	</a:t>
            </a:r>
            <a:r>
              <a:rPr lang="ru-RU" sz="2800" b="1" i="1" dirty="0">
                <a:solidFill>
                  <a:srgbClr val="00FF00"/>
                </a:solidFill>
                <a:latin typeface="+mj-lt"/>
                <a:cs typeface="Arial" charset="0"/>
              </a:rPr>
              <a:t>Экваториальные леса </a:t>
            </a:r>
            <a:r>
              <a:rPr lang="ru-RU" sz="2800" b="1" i="1" dirty="0" err="1">
                <a:solidFill>
                  <a:srgbClr val="00FF00"/>
                </a:solidFill>
                <a:latin typeface="+mj-lt"/>
                <a:cs typeface="Arial" charset="0"/>
              </a:rPr>
              <a:t>Амазонии</a:t>
            </a:r>
            <a:r>
              <a:rPr lang="ru-RU" sz="2800" b="1" i="1" dirty="0">
                <a:solidFill>
                  <a:srgbClr val="00FF00"/>
                </a:solidFill>
                <a:latin typeface="+mj-lt"/>
                <a:cs typeface="Arial" charset="0"/>
              </a:rPr>
              <a:t> занимают одно из первых мест в мире по протяженности. </a:t>
            </a:r>
          </a:p>
          <a:p>
            <a:pPr algn="r">
              <a:spcBef>
                <a:spcPct val="50000"/>
              </a:spcBef>
              <a:defRPr/>
            </a:pPr>
            <a:r>
              <a:rPr lang="ru-RU" dirty="0">
                <a:latin typeface="Edwardian Script ITC" pitchFamily="66" charset="0"/>
                <a:cs typeface="Arial"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 calcmode="lin" valueType="num">
                                      <p:cBhvr>
                                        <p:cTn id="12"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8">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орхид"/>
          <p:cNvPicPr>
            <a:picLocks noChangeAspect="1" noChangeArrowheads="1"/>
          </p:cNvPicPr>
          <p:nvPr/>
        </p:nvPicPr>
        <p:blipFill>
          <a:blip r:embed="rId2" cstate="print"/>
          <a:srcRect/>
          <a:stretch>
            <a:fillRect/>
          </a:stretch>
        </p:blipFill>
        <p:spPr bwMode="auto">
          <a:xfrm>
            <a:off x="4357686" y="1071546"/>
            <a:ext cx="2480298" cy="2000264"/>
          </a:xfrm>
          <a:prstGeom prst="rect">
            <a:avLst/>
          </a:prstGeom>
          <a:ln>
            <a:noFill/>
          </a:ln>
          <a:effectLst>
            <a:softEdge rad="112500"/>
          </a:effectLst>
        </p:spPr>
      </p:pic>
      <p:pic>
        <p:nvPicPr>
          <p:cNvPr id="5" name="Picture 7" descr="сейба"/>
          <p:cNvPicPr>
            <a:picLocks noChangeAspect="1" noChangeArrowheads="1"/>
          </p:cNvPicPr>
          <p:nvPr/>
        </p:nvPicPr>
        <p:blipFill>
          <a:blip r:embed="rId3" cstate="print"/>
          <a:srcRect/>
          <a:stretch>
            <a:fillRect/>
          </a:stretch>
        </p:blipFill>
        <p:spPr bwMode="auto">
          <a:xfrm>
            <a:off x="0" y="1214422"/>
            <a:ext cx="4176713" cy="4429125"/>
          </a:xfrm>
          <a:prstGeom prst="rect">
            <a:avLst/>
          </a:prstGeom>
          <a:ln>
            <a:noFill/>
          </a:ln>
          <a:effectLst>
            <a:softEdge rad="112500"/>
          </a:effectLst>
        </p:spPr>
      </p:pic>
      <p:sp>
        <p:nvSpPr>
          <p:cNvPr id="6" name="WordArt 4"/>
          <p:cNvSpPr>
            <a:spLocks noChangeArrowheads="1" noChangeShapeType="1" noTextEdit="1"/>
          </p:cNvSpPr>
          <p:nvPr/>
        </p:nvSpPr>
        <p:spPr bwMode="auto">
          <a:xfrm>
            <a:off x="0" y="-142900"/>
            <a:ext cx="9144000" cy="1195413"/>
          </a:xfrm>
          <a:prstGeom prst="rect">
            <a:avLst/>
          </a:prstGeom>
        </p:spPr>
        <p:txBody>
          <a:bodyPr wrap="none" fromWordArt="1">
            <a:prstTxWarp prst="textPlain">
              <a:avLst>
                <a:gd name="adj" fmla="val 50000"/>
              </a:avLst>
            </a:prstTxWarp>
          </a:bodyPr>
          <a:lstStyle/>
          <a:p>
            <a:pPr algn="ctr">
              <a:defRPr/>
            </a:pPr>
            <a:r>
              <a:rPr lang="ru-RU" kern="10" dirty="0">
                <a:ln w="9525">
                  <a:noFill/>
                  <a:round/>
                  <a:headEnd/>
                  <a:tailEnd/>
                </a:ln>
                <a:solidFill>
                  <a:srgbClr val="00602B"/>
                </a:solidFill>
                <a:effectLst>
                  <a:outerShdw blurRad="38100" dist="38100" dir="2700000" algn="tl">
                    <a:srgbClr val="000000">
                      <a:alpha val="43137"/>
                    </a:srgbClr>
                  </a:outerShdw>
                </a:effectLst>
                <a:latin typeface="Times New Roman"/>
                <a:cs typeface="Times New Roman"/>
              </a:rPr>
              <a:t>Растительный мир </a:t>
            </a:r>
          </a:p>
          <a:p>
            <a:pPr algn="ctr">
              <a:defRPr/>
            </a:pPr>
            <a:r>
              <a:rPr lang="ru-RU" kern="10" dirty="0">
                <a:ln w="9525">
                  <a:noFill/>
                  <a:round/>
                  <a:headEnd/>
                  <a:tailEnd/>
                </a:ln>
                <a:solidFill>
                  <a:srgbClr val="00602B"/>
                </a:solidFill>
                <a:effectLst>
                  <a:outerShdw blurRad="38100" dist="38100" dir="2700000" algn="tl">
                    <a:srgbClr val="000000">
                      <a:alpha val="43137"/>
                    </a:srgbClr>
                  </a:outerShdw>
                </a:effectLst>
                <a:latin typeface="Times New Roman"/>
                <a:cs typeface="Times New Roman"/>
              </a:rPr>
              <a:t>экваториальных </a:t>
            </a:r>
            <a:r>
              <a:rPr lang="ru-RU" kern="10" dirty="0">
                <a:ln w="9525">
                  <a:noFill/>
                  <a:round/>
                  <a:headEnd/>
                  <a:tailEnd/>
                </a:ln>
                <a:solidFill>
                  <a:srgbClr val="00602B"/>
                </a:solidFill>
                <a:effectLst>
                  <a:outerShdw blurRad="38100" dist="38100" dir="2700000" algn="tl" rotWithShape="0">
                    <a:srgbClr val="000000">
                      <a:alpha val="43137"/>
                    </a:srgbClr>
                  </a:outerShdw>
                </a:effectLst>
                <a:latin typeface="Times New Roman"/>
                <a:cs typeface="Times New Roman"/>
              </a:rPr>
              <a:t>лесов</a:t>
            </a:r>
          </a:p>
        </p:txBody>
      </p:sp>
      <p:pic>
        <p:nvPicPr>
          <p:cNvPr id="7" name="Picture 10" descr="орхидея"/>
          <p:cNvPicPr>
            <a:picLocks noChangeAspect="1" noChangeArrowheads="1"/>
          </p:cNvPicPr>
          <p:nvPr/>
        </p:nvPicPr>
        <p:blipFill>
          <a:blip r:embed="rId4" cstate="print"/>
          <a:srcRect/>
          <a:stretch>
            <a:fillRect/>
          </a:stretch>
        </p:blipFill>
        <p:spPr bwMode="auto">
          <a:xfrm>
            <a:off x="5500694" y="3429000"/>
            <a:ext cx="2520950" cy="3221037"/>
          </a:xfrm>
          <a:prstGeom prst="rect">
            <a:avLst/>
          </a:prstGeom>
          <a:ln>
            <a:noFill/>
          </a:ln>
          <a:effectLst>
            <a:softEdge rad="112500"/>
          </a:effectLst>
        </p:spPr>
      </p:pic>
      <p:pic>
        <p:nvPicPr>
          <p:cNvPr id="8" name="Picture 11" descr="орхиде"/>
          <p:cNvPicPr>
            <a:picLocks noChangeAspect="1" noChangeArrowheads="1"/>
          </p:cNvPicPr>
          <p:nvPr/>
        </p:nvPicPr>
        <p:blipFill>
          <a:blip r:embed="rId5" cstate="print"/>
          <a:srcRect/>
          <a:stretch>
            <a:fillRect/>
          </a:stretch>
        </p:blipFill>
        <p:spPr bwMode="auto">
          <a:xfrm>
            <a:off x="6929454" y="1142985"/>
            <a:ext cx="2214546" cy="2000264"/>
          </a:xfrm>
          <a:prstGeom prst="rect">
            <a:avLst/>
          </a:prstGeom>
          <a:ln>
            <a:noFill/>
          </a:ln>
          <a:effectLst>
            <a:softEdge rad="112500"/>
          </a:effectLst>
        </p:spPr>
      </p:pic>
      <p:sp>
        <p:nvSpPr>
          <p:cNvPr id="9" name="Прямоугольник 8"/>
          <p:cNvSpPr/>
          <p:nvPr/>
        </p:nvSpPr>
        <p:spPr>
          <a:xfrm>
            <a:off x="0" y="5780782"/>
            <a:ext cx="4500563" cy="1077218"/>
          </a:xfrm>
          <a:prstGeom prst="rect">
            <a:avLst/>
          </a:prstGeom>
        </p:spPr>
        <p:txBody>
          <a:bodyPr wrap="square">
            <a:spAutoFit/>
          </a:bodyPr>
          <a:lstStyle/>
          <a:p>
            <a:pPr algn="ctr">
              <a:defRPr/>
            </a:pPr>
            <a:r>
              <a:rPr lang="ru-RU" sz="3200" b="1" u="sng" dirty="0" err="1">
                <a:solidFill>
                  <a:srgbClr val="00B050"/>
                </a:solidFill>
                <a:latin typeface="Times New Roman" pitchFamily="18" charset="0"/>
                <a:cs typeface="Arial" charset="0"/>
              </a:rPr>
              <a:t>сейба</a:t>
            </a:r>
            <a:r>
              <a:rPr lang="ru-RU" sz="3200" b="1" dirty="0">
                <a:solidFill>
                  <a:srgbClr val="00B050"/>
                </a:solidFill>
                <a:latin typeface="Times New Roman" pitchFamily="18" charset="0"/>
                <a:cs typeface="Arial" charset="0"/>
              </a:rPr>
              <a:t> – </a:t>
            </a:r>
            <a:r>
              <a:rPr lang="ru-RU" sz="3200" b="1" dirty="0" smtClean="0">
                <a:solidFill>
                  <a:srgbClr val="00B050"/>
                </a:solidFill>
                <a:latin typeface="Times New Roman" pitchFamily="18" charset="0"/>
                <a:cs typeface="Arial" charset="0"/>
              </a:rPr>
              <a:t>дерево</a:t>
            </a:r>
            <a:endParaRPr lang="en-US" sz="3200" b="1" dirty="0">
              <a:solidFill>
                <a:srgbClr val="00B050"/>
              </a:solidFill>
              <a:latin typeface="Times New Roman" pitchFamily="18" charset="0"/>
              <a:cs typeface="Arial" charset="0"/>
            </a:endParaRPr>
          </a:p>
          <a:p>
            <a:pPr algn="ctr">
              <a:defRPr/>
            </a:pPr>
            <a:r>
              <a:rPr lang="ru-RU" sz="3200" b="1" dirty="0">
                <a:solidFill>
                  <a:srgbClr val="00B050"/>
                </a:solidFill>
                <a:latin typeface="Times New Roman" pitchFamily="18" charset="0"/>
                <a:cs typeface="Arial" charset="0"/>
              </a:rPr>
              <a:t> </a:t>
            </a:r>
            <a:r>
              <a:rPr lang="ru-RU" sz="3200" b="1" dirty="0" smtClean="0">
                <a:solidFill>
                  <a:srgbClr val="00B050"/>
                </a:solidFill>
                <a:latin typeface="Times New Roman" pitchFamily="18" charset="0"/>
                <a:cs typeface="Arial" charset="0"/>
              </a:rPr>
              <a:t>высотой </a:t>
            </a:r>
            <a:r>
              <a:rPr lang="ru-RU" sz="3200" b="1" dirty="0">
                <a:solidFill>
                  <a:srgbClr val="00B050"/>
                </a:solidFill>
                <a:latin typeface="Times New Roman" pitchFamily="18" charset="0"/>
                <a:cs typeface="Arial" charset="0"/>
              </a:rPr>
              <a:t>80 м.</a:t>
            </a:r>
          </a:p>
        </p:txBody>
      </p:sp>
      <p:sp>
        <p:nvSpPr>
          <p:cNvPr id="10" name="Прямоугольник 9"/>
          <p:cNvSpPr/>
          <p:nvPr/>
        </p:nvSpPr>
        <p:spPr>
          <a:xfrm>
            <a:off x="5500694" y="2857496"/>
            <a:ext cx="2571750" cy="769938"/>
          </a:xfrm>
          <a:prstGeom prst="rect">
            <a:avLst/>
          </a:prstGeom>
        </p:spPr>
        <p:txBody>
          <a:bodyPr>
            <a:spAutoFit/>
          </a:bodyPr>
          <a:lstStyle/>
          <a:p>
            <a:pPr algn="ctr">
              <a:defRPr/>
            </a:pPr>
            <a:r>
              <a:rPr lang="ru-RU" sz="4400" b="1" dirty="0" smtClean="0">
                <a:solidFill>
                  <a:srgbClr val="00B050"/>
                </a:solidFill>
                <a:effectLst>
                  <a:outerShdw blurRad="38100" dist="38100" dir="2700000" algn="tl">
                    <a:srgbClr val="000000"/>
                  </a:outerShdw>
                </a:effectLst>
                <a:latin typeface="Times New Roman" pitchFamily="18" charset="0"/>
                <a:cs typeface="Arial" charset="0"/>
              </a:rPr>
              <a:t>орхидеи</a:t>
            </a:r>
            <a:endParaRPr lang="ru-RU" sz="4400" b="1" dirty="0">
              <a:solidFill>
                <a:srgbClr val="00B050"/>
              </a:solidFill>
              <a:effectLst>
                <a:outerShdw blurRad="38100" dist="38100" dir="2700000" algn="tl">
                  <a:srgbClr val="000000"/>
                </a:outerShdw>
              </a:effectLst>
              <a:latin typeface="Times New Roman" pitchFamily="18" charset="0"/>
              <a:cs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28596" y="642918"/>
            <a:ext cx="7929618" cy="2143140"/>
          </a:xfrm>
        </p:spPr>
        <p:txBody>
          <a:bodyPr>
            <a:normAutofit/>
          </a:bodyPr>
          <a:lstStyle/>
          <a:p>
            <a:pPr algn="ctr"/>
            <a:r>
              <a:rPr lang="ru-RU" i="1" dirty="0" smtClean="0">
                <a:latin typeface="Book Antiqua" pitchFamily="18" charset="0"/>
                <a:cs typeface="MV Boli" pitchFamily="2"/>
              </a:rPr>
              <a:t>Особенности природы Южной Америки</a:t>
            </a:r>
            <a:endParaRPr lang="ru-RU" i="1" dirty="0">
              <a:latin typeface="Book Antiqua" pitchFamily="18" charset="0"/>
              <a:cs typeface="MV Boli" pitchFamily="2"/>
            </a:endParaRPr>
          </a:p>
        </p:txBody>
      </p:sp>
      <p:pic>
        <p:nvPicPr>
          <p:cNvPr id="1027" name="Picture 3" descr="C:\Documents and Settings\Admin\Рабочий стол\Новая папка\interesnye_fakty_o_yuzhnoy_amerike_1.jpg"/>
          <p:cNvPicPr>
            <a:picLocks noChangeAspect="1" noChangeArrowheads="1"/>
          </p:cNvPicPr>
          <p:nvPr/>
        </p:nvPicPr>
        <p:blipFill>
          <a:blip r:embed="rId2" cstate="print"/>
          <a:srcRect/>
          <a:stretch>
            <a:fillRect/>
          </a:stretch>
        </p:blipFill>
        <p:spPr bwMode="auto">
          <a:xfrm>
            <a:off x="1500166" y="3000348"/>
            <a:ext cx="6461567" cy="3857652"/>
          </a:xfrm>
          <a:prstGeom prst="rect">
            <a:avLst/>
          </a:prstGeom>
          <a:ln>
            <a:noFill/>
          </a:ln>
          <a:effectLst>
            <a:softEdge rad="112500"/>
          </a:effectLst>
        </p:spPr>
      </p:pic>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5" descr="Какао"/>
          <p:cNvPicPr>
            <a:picLocks noChangeAspect="1" noChangeArrowheads="1"/>
          </p:cNvPicPr>
          <p:nvPr/>
        </p:nvPicPr>
        <p:blipFill>
          <a:blip r:embed="rId2" cstate="print"/>
          <a:srcRect/>
          <a:stretch>
            <a:fillRect/>
          </a:stretch>
        </p:blipFill>
        <p:spPr bwMode="auto">
          <a:xfrm>
            <a:off x="0" y="571480"/>
            <a:ext cx="4657725" cy="4429156"/>
          </a:xfrm>
          <a:prstGeom prst="rect">
            <a:avLst/>
          </a:prstGeom>
          <a:ln>
            <a:noFill/>
          </a:ln>
          <a:effectLst>
            <a:outerShdw blurRad="190500" algn="tl" rotWithShape="0">
              <a:srgbClr val="000000">
                <a:alpha val="70000"/>
              </a:srgbClr>
            </a:outerShdw>
          </a:effectLst>
        </p:spPr>
      </p:pic>
      <p:pic>
        <p:nvPicPr>
          <p:cNvPr id="19" name="Picture 6" descr="Каучуконос"/>
          <p:cNvPicPr>
            <a:picLocks noChangeAspect="1" noChangeArrowheads="1"/>
          </p:cNvPicPr>
          <p:nvPr/>
        </p:nvPicPr>
        <p:blipFill>
          <a:blip r:embed="rId3" cstate="print"/>
          <a:srcRect/>
          <a:stretch>
            <a:fillRect/>
          </a:stretch>
        </p:blipFill>
        <p:spPr bwMode="auto">
          <a:xfrm>
            <a:off x="4786314" y="928670"/>
            <a:ext cx="4214813" cy="3440113"/>
          </a:xfrm>
          <a:prstGeom prst="rect">
            <a:avLst/>
          </a:prstGeom>
          <a:ln>
            <a:noFill/>
          </a:ln>
          <a:effectLst>
            <a:outerShdw blurRad="292100" dist="139700" dir="2700000" algn="tl" rotWithShape="0">
              <a:srgbClr val="333333">
                <a:alpha val="65000"/>
              </a:srgbClr>
            </a:outerShdw>
          </a:effectLst>
        </p:spPr>
      </p:pic>
      <p:sp>
        <p:nvSpPr>
          <p:cNvPr id="20" name="Прямоугольник 19"/>
          <p:cNvSpPr/>
          <p:nvPr/>
        </p:nvSpPr>
        <p:spPr>
          <a:xfrm>
            <a:off x="-857288" y="0"/>
            <a:ext cx="11072890" cy="523220"/>
          </a:xfrm>
          <a:prstGeom prst="rect">
            <a:avLst/>
          </a:prstGeom>
        </p:spPr>
        <p:txBody>
          <a:bodyPr wrap="square">
            <a:spAutoFit/>
          </a:bodyPr>
          <a:lstStyle/>
          <a:p>
            <a:pPr algn="ctr">
              <a:defRPr/>
            </a:pPr>
            <a:r>
              <a:rPr lang="ru-RU" sz="2800" b="1" u="sng" kern="10" dirty="0">
                <a:ln w="9525">
                  <a:noFill/>
                  <a:round/>
                  <a:headEnd/>
                  <a:tailEnd/>
                </a:ln>
                <a:solidFill>
                  <a:srgbClr val="002A13"/>
                </a:solidFill>
                <a:latin typeface="Times New Roman"/>
                <a:cs typeface="Times New Roman"/>
              </a:rPr>
              <a:t>Растительный мир </a:t>
            </a:r>
            <a:r>
              <a:rPr lang="ru-RU" sz="2800" b="1" u="sng" kern="10" dirty="0" smtClean="0">
                <a:ln w="9525">
                  <a:noFill/>
                  <a:round/>
                  <a:headEnd/>
                  <a:tailEnd/>
                </a:ln>
                <a:solidFill>
                  <a:srgbClr val="002A13"/>
                </a:solidFill>
                <a:latin typeface="Times New Roman"/>
                <a:cs typeface="Times New Roman"/>
              </a:rPr>
              <a:t>экваториальных </a:t>
            </a:r>
            <a:r>
              <a:rPr lang="ru-RU" sz="2800" b="1" u="sng" kern="10" dirty="0">
                <a:ln w="9525">
                  <a:noFill/>
                  <a:round/>
                  <a:headEnd/>
                  <a:tailEnd/>
                </a:ln>
                <a:solidFill>
                  <a:srgbClr val="002A13"/>
                </a:solidFill>
                <a:latin typeface="Times New Roman"/>
                <a:cs typeface="Times New Roman"/>
              </a:rPr>
              <a:t>лесов</a:t>
            </a:r>
            <a:endParaRPr lang="ru-RU" sz="2800" b="1" u="sng" dirty="0">
              <a:solidFill>
                <a:srgbClr val="002A13"/>
              </a:solidFill>
              <a:cs typeface="Arial" charset="0"/>
            </a:endParaRPr>
          </a:p>
        </p:txBody>
      </p:sp>
      <p:sp>
        <p:nvSpPr>
          <p:cNvPr id="21" name="TextBox 10"/>
          <p:cNvSpPr txBox="1">
            <a:spLocks noChangeArrowheads="1"/>
          </p:cNvSpPr>
          <p:nvPr/>
        </p:nvSpPr>
        <p:spPr bwMode="auto">
          <a:xfrm>
            <a:off x="6357950" y="4357694"/>
            <a:ext cx="3000400" cy="707886"/>
          </a:xfrm>
          <a:prstGeom prst="rect">
            <a:avLst/>
          </a:prstGeom>
          <a:noFill/>
          <a:ln w="9525">
            <a:noFill/>
            <a:miter lim="800000"/>
            <a:headEnd/>
            <a:tailEnd/>
          </a:ln>
        </p:spPr>
        <p:txBody>
          <a:bodyPr wrap="square">
            <a:spAutoFit/>
          </a:bodyPr>
          <a:lstStyle/>
          <a:p>
            <a:r>
              <a:rPr lang="ru-RU" sz="4000" dirty="0" smtClean="0">
                <a:solidFill>
                  <a:schemeClr val="tx2"/>
                </a:solidFill>
              </a:rPr>
              <a:t>Гевея</a:t>
            </a:r>
            <a:endParaRPr lang="ru-RU" sz="4000" dirty="0">
              <a:solidFill>
                <a:schemeClr val="tx2"/>
              </a:solidFill>
            </a:endParaRPr>
          </a:p>
        </p:txBody>
      </p:sp>
      <p:sp>
        <p:nvSpPr>
          <p:cNvPr id="22" name="TextBox 12"/>
          <p:cNvSpPr txBox="1">
            <a:spLocks noChangeArrowheads="1"/>
          </p:cNvSpPr>
          <p:nvPr/>
        </p:nvSpPr>
        <p:spPr bwMode="auto">
          <a:xfrm>
            <a:off x="0" y="4857760"/>
            <a:ext cx="2643187" cy="769938"/>
          </a:xfrm>
          <a:prstGeom prst="rect">
            <a:avLst/>
          </a:prstGeom>
          <a:noFill/>
          <a:ln w="9525">
            <a:noFill/>
            <a:miter lim="800000"/>
            <a:headEnd/>
            <a:tailEnd/>
          </a:ln>
        </p:spPr>
        <p:txBody>
          <a:bodyPr>
            <a:spAutoFit/>
          </a:bodyPr>
          <a:lstStyle/>
          <a:p>
            <a:r>
              <a:rPr lang="ru-RU" sz="4400" b="1" dirty="0">
                <a:solidFill>
                  <a:srgbClr val="00B050"/>
                </a:solidFill>
              </a:rPr>
              <a:t>   </a:t>
            </a:r>
            <a:r>
              <a:rPr lang="ru-RU" sz="4400" b="1" dirty="0" smtClean="0">
                <a:solidFill>
                  <a:srgbClr val="00B050"/>
                </a:solidFill>
              </a:rPr>
              <a:t>Какао</a:t>
            </a:r>
            <a:endParaRPr lang="ru-RU" sz="4400" b="1" dirty="0">
              <a:solidFill>
                <a:srgbClr val="00B050"/>
              </a:solidFill>
            </a:endParaRPr>
          </a:p>
        </p:txBody>
      </p:sp>
      <p:pic>
        <p:nvPicPr>
          <p:cNvPr id="23" name="Picture 12" descr="хинное дерево"/>
          <p:cNvPicPr>
            <a:picLocks noChangeAspect="1" noChangeArrowheads="1"/>
          </p:cNvPicPr>
          <p:nvPr/>
        </p:nvPicPr>
        <p:blipFill>
          <a:blip r:embed="rId4" cstate="print"/>
          <a:srcRect/>
          <a:stretch>
            <a:fillRect/>
          </a:stretch>
        </p:blipFill>
        <p:spPr bwMode="auto">
          <a:xfrm>
            <a:off x="2857488" y="4572008"/>
            <a:ext cx="3163741" cy="2285992"/>
          </a:xfrm>
          <a:prstGeom prst="rect">
            <a:avLst/>
          </a:prstGeom>
          <a:ln>
            <a:noFill/>
          </a:ln>
          <a:effectLst>
            <a:outerShdw blurRad="190500" algn="tl" rotWithShape="0">
              <a:srgbClr val="000000">
                <a:alpha val="70000"/>
              </a:srgbClr>
            </a:outerShdw>
          </a:effectLst>
        </p:spPr>
      </p:pic>
      <p:sp>
        <p:nvSpPr>
          <p:cNvPr id="24" name="TextBox 14"/>
          <p:cNvSpPr txBox="1">
            <a:spLocks noChangeArrowheads="1"/>
          </p:cNvSpPr>
          <p:nvPr/>
        </p:nvSpPr>
        <p:spPr bwMode="auto">
          <a:xfrm>
            <a:off x="5929322" y="6273225"/>
            <a:ext cx="3714776" cy="584775"/>
          </a:xfrm>
          <a:prstGeom prst="rect">
            <a:avLst/>
          </a:prstGeom>
          <a:noFill/>
          <a:ln w="9525">
            <a:noFill/>
            <a:miter lim="800000"/>
            <a:headEnd/>
            <a:tailEnd/>
          </a:ln>
        </p:spPr>
        <p:txBody>
          <a:bodyPr wrap="square">
            <a:spAutoFit/>
          </a:bodyPr>
          <a:lstStyle/>
          <a:p>
            <a:r>
              <a:rPr lang="ru-RU" sz="3200" dirty="0">
                <a:solidFill>
                  <a:srgbClr val="00B050"/>
                </a:solidFill>
              </a:rPr>
              <a:t>Хинное дерево</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edge">
                                      <p:cBhvr>
                                        <p:cTn id="7" dur="2000"/>
                                        <p:tgtEl>
                                          <p:spTgt spid="19"/>
                                        </p:tgtEl>
                                      </p:cBhvr>
                                    </p:animEffect>
                                  </p:childTnLst>
                                </p:cTn>
                              </p:par>
                              <p:par>
                                <p:cTn id="8" presetID="20" presetClass="entr" presetSubtype="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edge">
                                      <p:cBhvr>
                                        <p:cTn id="10" dur="2000"/>
                                        <p:tgtEl>
                                          <p:spTgt spid="18"/>
                                        </p:tgtEl>
                                      </p:cBhvr>
                                    </p:animEffect>
                                  </p:childTnLst>
                                </p:cTn>
                              </p:par>
                              <p:par>
                                <p:cTn id="11" presetID="20" presetClass="entr" presetSubtype="0" fill="hold"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edge">
                                      <p:cBhvr>
                                        <p:cTn id="13"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ven8"/>
          <p:cNvPicPr>
            <a:picLocks noChangeAspect="1" noChangeArrowheads="1"/>
          </p:cNvPicPr>
          <p:nvPr/>
        </p:nvPicPr>
        <p:blipFill>
          <a:blip r:embed="rId2" cstate="print"/>
          <a:srcRect/>
          <a:stretch>
            <a:fillRect/>
          </a:stretch>
        </p:blipFill>
        <p:spPr bwMode="auto">
          <a:xfrm>
            <a:off x="3857620" y="3500438"/>
            <a:ext cx="2837635" cy="245427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5" descr="org2"/>
          <p:cNvPicPr>
            <a:picLocks noChangeAspect="1" noChangeArrowheads="1"/>
          </p:cNvPicPr>
          <p:nvPr/>
        </p:nvPicPr>
        <p:blipFill>
          <a:blip r:embed="rId3" cstate="print"/>
          <a:srcRect/>
          <a:stretch>
            <a:fillRect/>
          </a:stretch>
        </p:blipFill>
        <p:spPr bwMode="auto">
          <a:xfrm>
            <a:off x="0" y="2000250"/>
            <a:ext cx="3744913" cy="44640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Прямоугольник 5"/>
          <p:cNvSpPr/>
          <p:nvPr/>
        </p:nvSpPr>
        <p:spPr>
          <a:xfrm>
            <a:off x="142875" y="214313"/>
            <a:ext cx="8786813" cy="1570037"/>
          </a:xfrm>
          <a:prstGeom prst="rect">
            <a:avLst/>
          </a:prstGeom>
        </p:spPr>
        <p:txBody>
          <a:bodyPr>
            <a:spAutoFit/>
          </a:bodyPr>
          <a:lstStyle/>
          <a:p>
            <a:pPr algn="ctr">
              <a:defRPr/>
            </a:pPr>
            <a:r>
              <a:rPr lang="ru-RU" sz="4800" kern="10" dirty="0">
                <a:ln w="9525">
                  <a:noFill/>
                  <a:round/>
                  <a:headEnd/>
                  <a:tailEnd/>
                </a:ln>
                <a:solidFill>
                  <a:schemeClr val="tx2"/>
                </a:solidFill>
                <a:effectLst>
                  <a:outerShdw blurRad="38100" dist="38100" dir="2700000" algn="tl">
                    <a:srgbClr val="000000">
                      <a:alpha val="43137"/>
                    </a:srgbClr>
                  </a:outerShdw>
                </a:effectLst>
                <a:latin typeface="Times New Roman"/>
                <a:cs typeface="Times New Roman"/>
              </a:rPr>
              <a:t>Животный мир </a:t>
            </a:r>
          </a:p>
          <a:p>
            <a:pPr algn="ctr">
              <a:defRPr/>
            </a:pPr>
            <a:r>
              <a:rPr lang="ru-RU" sz="4800" kern="10" dirty="0">
                <a:ln w="9525">
                  <a:noFill/>
                  <a:round/>
                  <a:headEnd/>
                  <a:tailEnd/>
                </a:ln>
                <a:solidFill>
                  <a:schemeClr val="tx2"/>
                </a:solidFill>
                <a:effectLst>
                  <a:outerShdw blurRad="38100" dist="38100" dir="2700000" algn="tl">
                    <a:srgbClr val="000000">
                      <a:alpha val="43137"/>
                    </a:srgbClr>
                  </a:outerShdw>
                </a:effectLst>
                <a:latin typeface="Times New Roman"/>
                <a:cs typeface="Times New Roman"/>
              </a:rPr>
              <a:t>экваториальных </a:t>
            </a:r>
            <a:r>
              <a:rPr lang="ru-RU" sz="4800" kern="10" dirty="0">
                <a:ln w="9525">
                  <a:noFill/>
                  <a:round/>
                  <a:headEnd/>
                  <a:tailEnd/>
                </a:ln>
                <a:solidFill>
                  <a:schemeClr val="tx2"/>
                </a:solidFill>
                <a:effectLst>
                  <a:outerShdw blurRad="38100" dist="38100" dir="2700000" algn="tl" rotWithShape="0">
                    <a:srgbClr val="000000">
                      <a:alpha val="43137"/>
                    </a:srgbClr>
                  </a:outerShdw>
                </a:effectLst>
                <a:latin typeface="Times New Roman"/>
                <a:cs typeface="Times New Roman"/>
              </a:rPr>
              <a:t>лесов</a:t>
            </a:r>
            <a:endParaRPr lang="ru-RU" sz="4800" dirty="0">
              <a:solidFill>
                <a:schemeClr val="tx2"/>
              </a:solidFill>
              <a:cs typeface="Arial" charset="0"/>
            </a:endParaRPr>
          </a:p>
        </p:txBody>
      </p:sp>
      <p:sp>
        <p:nvSpPr>
          <p:cNvPr id="7" name="TextBox 7"/>
          <p:cNvSpPr txBox="1">
            <a:spLocks noChangeArrowheads="1"/>
          </p:cNvSpPr>
          <p:nvPr/>
        </p:nvSpPr>
        <p:spPr bwMode="auto">
          <a:xfrm>
            <a:off x="357158" y="6457890"/>
            <a:ext cx="2428875" cy="400110"/>
          </a:xfrm>
          <a:prstGeom prst="rect">
            <a:avLst/>
          </a:prstGeom>
          <a:noFill/>
          <a:ln w="9525">
            <a:noFill/>
            <a:miter lim="800000"/>
            <a:headEnd/>
            <a:tailEnd/>
          </a:ln>
        </p:spPr>
        <p:txBody>
          <a:bodyPr>
            <a:spAutoFit/>
          </a:bodyPr>
          <a:lstStyle/>
          <a:p>
            <a:r>
              <a:rPr lang="ru-RU" sz="2000" dirty="0">
                <a:solidFill>
                  <a:schemeClr val="tx2"/>
                </a:solidFill>
              </a:rPr>
              <a:t>ленивец</a:t>
            </a:r>
          </a:p>
        </p:txBody>
      </p:sp>
      <p:pic>
        <p:nvPicPr>
          <p:cNvPr id="27650" name="Picture 2" descr="C:\Documents and Settings\Admin\Рабочий стол\Новая папка\- САМЫЕ маленькие обезьяны — игрунки.jpg"/>
          <p:cNvPicPr>
            <a:picLocks noChangeAspect="1" noChangeArrowheads="1"/>
          </p:cNvPicPr>
          <p:nvPr/>
        </p:nvPicPr>
        <p:blipFill>
          <a:blip r:embed="rId4" cstate="print"/>
          <a:srcRect l="9605"/>
          <a:stretch>
            <a:fillRect/>
          </a:stretch>
        </p:blipFill>
        <p:spPr bwMode="auto">
          <a:xfrm>
            <a:off x="6786578" y="1928802"/>
            <a:ext cx="2260573" cy="339762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Прямоугольник 9"/>
          <p:cNvSpPr/>
          <p:nvPr/>
        </p:nvSpPr>
        <p:spPr>
          <a:xfrm>
            <a:off x="4357686" y="6000768"/>
            <a:ext cx="4572000" cy="646331"/>
          </a:xfrm>
          <a:prstGeom prst="rect">
            <a:avLst/>
          </a:prstGeom>
        </p:spPr>
        <p:txBody>
          <a:bodyPr>
            <a:spAutoFit/>
          </a:bodyPr>
          <a:lstStyle/>
          <a:p>
            <a:pPr algn="ctr"/>
            <a:r>
              <a:rPr lang="ru-RU" dirty="0" smtClean="0"/>
              <a:t> САМЫЕ маленькие </a:t>
            </a:r>
            <a:r>
              <a:rPr lang="ru-RU" b="1" dirty="0" smtClean="0"/>
              <a:t>обезьяны</a:t>
            </a:r>
            <a:r>
              <a:rPr lang="ru-RU" dirty="0" smtClean="0"/>
              <a:t> — игрунки</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par>
                                <p:cTn id="8" presetID="2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Ягуар"/>
          <p:cNvPicPr>
            <a:picLocks noChangeAspect="1" noChangeArrowheads="1"/>
          </p:cNvPicPr>
          <p:nvPr/>
        </p:nvPicPr>
        <p:blipFill>
          <a:blip r:embed="rId2" cstate="print"/>
          <a:srcRect/>
          <a:stretch>
            <a:fillRect/>
          </a:stretch>
        </p:blipFill>
        <p:spPr bwMode="auto">
          <a:xfrm>
            <a:off x="5143504" y="1142984"/>
            <a:ext cx="3202616" cy="2716982"/>
          </a:xfrm>
          <a:prstGeom prst="rect">
            <a:avLst/>
          </a:prstGeom>
          <a:noFill/>
          <a:ln w="9525">
            <a:noFill/>
            <a:miter lim="800000"/>
            <a:headEnd/>
            <a:tailEnd/>
          </a:ln>
        </p:spPr>
      </p:pic>
      <p:pic>
        <p:nvPicPr>
          <p:cNvPr id="5" name="Picture 6" descr="ven4"/>
          <p:cNvPicPr>
            <a:picLocks noChangeAspect="1" noChangeArrowheads="1"/>
          </p:cNvPicPr>
          <p:nvPr/>
        </p:nvPicPr>
        <p:blipFill>
          <a:blip r:embed="rId3" cstate="print"/>
          <a:srcRect/>
          <a:stretch>
            <a:fillRect/>
          </a:stretch>
        </p:blipFill>
        <p:spPr bwMode="auto">
          <a:xfrm>
            <a:off x="214282" y="3857628"/>
            <a:ext cx="2643174" cy="2151838"/>
          </a:xfrm>
          <a:prstGeom prst="rect">
            <a:avLst/>
          </a:prstGeom>
          <a:noFill/>
          <a:ln w="9525">
            <a:noFill/>
            <a:miter lim="800000"/>
            <a:headEnd/>
            <a:tailEnd/>
          </a:ln>
        </p:spPr>
      </p:pic>
      <p:sp>
        <p:nvSpPr>
          <p:cNvPr id="6" name="WordArt 2"/>
          <p:cNvSpPr>
            <a:spLocks noChangeArrowheads="1" noChangeShapeType="1" noTextEdit="1"/>
          </p:cNvSpPr>
          <p:nvPr/>
        </p:nvSpPr>
        <p:spPr bwMode="auto">
          <a:xfrm>
            <a:off x="1214414" y="142852"/>
            <a:ext cx="7286676" cy="1338289"/>
          </a:xfrm>
          <a:prstGeom prst="rect">
            <a:avLst/>
          </a:prstGeom>
        </p:spPr>
        <p:txBody>
          <a:bodyPr wrap="none" fromWordArt="1">
            <a:prstTxWarp prst="textPlain">
              <a:avLst>
                <a:gd name="adj" fmla="val 50000"/>
              </a:avLst>
            </a:prstTxWarp>
          </a:bodyPr>
          <a:lstStyle/>
          <a:p>
            <a:pPr algn="ctr">
              <a:defRPr/>
            </a:pPr>
            <a:r>
              <a:rPr lang="ru-RU" sz="3600" b="1" kern="10" dirty="0">
                <a:ln w="9525">
                  <a:noFill/>
                  <a:round/>
                  <a:headEnd/>
                  <a:tailEnd/>
                </a:ln>
                <a:solidFill>
                  <a:srgbClr val="C00000"/>
                </a:solidFill>
                <a:effectLst>
                  <a:outerShdw blurRad="38100" dist="38100" dir="2700000" algn="tl">
                    <a:srgbClr val="000000">
                      <a:alpha val="43137"/>
                    </a:srgbClr>
                  </a:outerShdw>
                </a:effectLst>
                <a:latin typeface="Times New Roman"/>
                <a:cs typeface="Times New Roman"/>
              </a:rPr>
              <a:t>Животный мир </a:t>
            </a:r>
          </a:p>
          <a:p>
            <a:pPr algn="ctr">
              <a:defRPr/>
            </a:pPr>
            <a:r>
              <a:rPr lang="ru-RU" sz="3600" b="1" kern="10" dirty="0">
                <a:ln w="9525">
                  <a:noFill/>
                  <a:round/>
                  <a:headEnd/>
                  <a:tailEnd/>
                </a:ln>
                <a:solidFill>
                  <a:srgbClr val="C00000"/>
                </a:solidFill>
                <a:effectLst>
                  <a:outerShdw blurRad="38100" dist="38100" dir="2700000" algn="tl">
                    <a:srgbClr val="000000">
                      <a:alpha val="43137"/>
                    </a:srgbClr>
                  </a:outerShdw>
                </a:effectLst>
                <a:latin typeface="Times New Roman"/>
                <a:cs typeface="Times New Roman"/>
              </a:rPr>
              <a:t>экваториальных </a:t>
            </a:r>
            <a:r>
              <a:rPr lang="ru-RU" sz="3600" b="1" kern="10" dirty="0">
                <a:ln w="9525">
                  <a:noFill/>
                  <a:round/>
                  <a:headEnd/>
                  <a:tailEnd/>
                </a:ln>
                <a:solidFill>
                  <a:srgbClr val="C00000"/>
                </a:solidFill>
                <a:effectLst>
                  <a:outerShdw blurRad="38100" dist="38100" dir="2700000" algn="tl" rotWithShape="0">
                    <a:srgbClr val="000000">
                      <a:alpha val="43137"/>
                    </a:srgbClr>
                  </a:outerShdw>
                </a:effectLst>
                <a:latin typeface="Times New Roman"/>
                <a:cs typeface="Times New Roman"/>
              </a:rPr>
              <a:t>лесов</a:t>
            </a:r>
            <a:endParaRPr lang="ru-RU" sz="3600" b="1" dirty="0">
              <a:solidFill>
                <a:srgbClr val="C00000"/>
              </a:solidFill>
              <a:cs typeface="Arial" charset="0"/>
            </a:endParaRPr>
          </a:p>
          <a:p>
            <a:pPr algn="ctr">
              <a:defRPr/>
            </a:pPr>
            <a:endParaRPr lang="ru-RU" sz="3600" kern="10" dirty="0">
              <a:ln w="19050">
                <a:solidFill>
                  <a:srgbClr val="800000"/>
                </a:solidFill>
                <a:round/>
                <a:headEnd/>
                <a:tailEnd/>
              </a:ln>
              <a:solidFill>
                <a:srgbClr val="FFFF00"/>
              </a:solidFill>
              <a:effectLst>
                <a:outerShdw dist="35921" dir="2700000" algn="ctr" rotWithShape="0">
                  <a:srgbClr val="990000"/>
                </a:outerShdw>
              </a:effectLst>
              <a:latin typeface="Monotype Corsiva"/>
              <a:cs typeface="Arial" charset="0"/>
            </a:endParaRPr>
          </a:p>
        </p:txBody>
      </p:sp>
      <p:sp>
        <p:nvSpPr>
          <p:cNvPr id="7" name="TextBox 7"/>
          <p:cNvSpPr txBox="1">
            <a:spLocks noChangeArrowheads="1"/>
          </p:cNvSpPr>
          <p:nvPr/>
        </p:nvSpPr>
        <p:spPr bwMode="auto">
          <a:xfrm>
            <a:off x="357158" y="6143644"/>
            <a:ext cx="1857388" cy="461665"/>
          </a:xfrm>
          <a:prstGeom prst="rect">
            <a:avLst/>
          </a:prstGeom>
          <a:noFill/>
          <a:ln w="9525">
            <a:noFill/>
            <a:miter lim="800000"/>
            <a:headEnd/>
            <a:tailEnd/>
          </a:ln>
        </p:spPr>
        <p:txBody>
          <a:bodyPr wrap="square">
            <a:spAutoFit/>
          </a:bodyPr>
          <a:lstStyle/>
          <a:p>
            <a:r>
              <a:rPr lang="ru-RU" sz="2400" b="1" dirty="0"/>
              <a:t>А</a:t>
            </a:r>
            <a:r>
              <a:rPr lang="ru-RU" sz="2400" b="1" dirty="0" smtClean="0"/>
              <a:t>наконда</a:t>
            </a:r>
            <a:endParaRPr lang="ru-RU" sz="2400" b="1" dirty="0"/>
          </a:p>
        </p:txBody>
      </p:sp>
      <p:sp>
        <p:nvSpPr>
          <p:cNvPr id="8" name="TextBox 8"/>
          <p:cNvSpPr txBox="1">
            <a:spLocks noChangeArrowheads="1"/>
          </p:cNvSpPr>
          <p:nvPr/>
        </p:nvSpPr>
        <p:spPr bwMode="auto">
          <a:xfrm>
            <a:off x="6572264" y="3786190"/>
            <a:ext cx="2214556" cy="461665"/>
          </a:xfrm>
          <a:prstGeom prst="rect">
            <a:avLst/>
          </a:prstGeom>
          <a:noFill/>
          <a:ln w="9525">
            <a:noFill/>
            <a:miter lim="800000"/>
            <a:headEnd/>
            <a:tailEnd/>
          </a:ln>
        </p:spPr>
        <p:txBody>
          <a:bodyPr wrap="square">
            <a:spAutoFit/>
          </a:bodyPr>
          <a:lstStyle/>
          <a:p>
            <a:r>
              <a:rPr lang="ru-RU" sz="2400" b="1" dirty="0"/>
              <a:t>Я</a:t>
            </a:r>
            <a:r>
              <a:rPr lang="ru-RU" sz="2400" b="1" dirty="0" smtClean="0"/>
              <a:t>гуар</a:t>
            </a:r>
            <a:endParaRPr lang="ru-RU" sz="2400" b="1" dirty="0"/>
          </a:p>
        </p:txBody>
      </p:sp>
      <p:pic>
        <p:nvPicPr>
          <p:cNvPr id="29698" name="Picture 2" descr="C:\Documents and Settings\Admin\Рабочий стол\Новая папка\- САМЫЕ большие жуки — жуки-дровосеки.jpg"/>
          <p:cNvPicPr>
            <a:picLocks noChangeAspect="1" noChangeArrowheads="1"/>
          </p:cNvPicPr>
          <p:nvPr/>
        </p:nvPicPr>
        <p:blipFill>
          <a:blip r:embed="rId4" cstate="print"/>
          <a:srcRect/>
          <a:stretch>
            <a:fillRect/>
          </a:stretch>
        </p:blipFill>
        <p:spPr bwMode="auto">
          <a:xfrm>
            <a:off x="357158" y="1071546"/>
            <a:ext cx="3214710" cy="2464873"/>
          </a:xfrm>
          <a:prstGeom prst="rect">
            <a:avLst/>
          </a:prstGeom>
          <a:noFill/>
        </p:spPr>
      </p:pic>
      <p:sp>
        <p:nvSpPr>
          <p:cNvPr id="10" name="TextBox 9"/>
          <p:cNvSpPr txBox="1"/>
          <p:nvPr/>
        </p:nvSpPr>
        <p:spPr>
          <a:xfrm>
            <a:off x="785786" y="3500438"/>
            <a:ext cx="3714776" cy="369332"/>
          </a:xfrm>
          <a:prstGeom prst="rect">
            <a:avLst/>
          </a:prstGeom>
          <a:noFill/>
        </p:spPr>
        <p:txBody>
          <a:bodyPr wrap="square" rtlCol="0">
            <a:spAutoFit/>
          </a:bodyPr>
          <a:lstStyle/>
          <a:p>
            <a:r>
              <a:rPr lang="ru-RU" b="1" dirty="0" smtClean="0"/>
              <a:t>Жуки-дровосеки</a:t>
            </a:r>
            <a:endParaRPr lang="ru-RU" b="1" dirty="0"/>
          </a:p>
        </p:txBody>
      </p:sp>
      <p:pic>
        <p:nvPicPr>
          <p:cNvPr id="29699" name="Picture 3" descr="C:\Documents and Settings\Admin\Рабочий стол\Новая папка\САМЫЕ ядовитые лягушки, но при этом они  САМЫЕ яркие и красивые.jpg"/>
          <p:cNvPicPr>
            <a:picLocks noChangeAspect="1" noChangeArrowheads="1"/>
          </p:cNvPicPr>
          <p:nvPr/>
        </p:nvPicPr>
        <p:blipFill>
          <a:blip r:embed="rId5" cstate="print"/>
          <a:srcRect/>
          <a:stretch>
            <a:fillRect/>
          </a:stretch>
        </p:blipFill>
        <p:spPr bwMode="auto">
          <a:xfrm>
            <a:off x="3071802" y="3929066"/>
            <a:ext cx="3207823" cy="2136781"/>
          </a:xfrm>
          <a:prstGeom prst="rect">
            <a:avLst/>
          </a:prstGeom>
          <a:noFill/>
        </p:spPr>
      </p:pic>
      <p:sp>
        <p:nvSpPr>
          <p:cNvPr id="12" name="Прямоугольник 11"/>
          <p:cNvSpPr/>
          <p:nvPr/>
        </p:nvSpPr>
        <p:spPr>
          <a:xfrm>
            <a:off x="2571736" y="6072206"/>
            <a:ext cx="4572000" cy="646331"/>
          </a:xfrm>
          <a:prstGeom prst="rect">
            <a:avLst/>
          </a:prstGeom>
        </p:spPr>
        <p:txBody>
          <a:bodyPr>
            <a:spAutoFit/>
          </a:bodyPr>
          <a:lstStyle/>
          <a:p>
            <a:r>
              <a:rPr lang="ru-RU" dirty="0" smtClean="0"/>
              <a:t>САМЫЕ </a:t>
            </a:r>
            <a:r>
              <a:rPr lang="ru-RU" b="1" dirty="0" smtClean="0"/>
              <a:t>ядовитые лягушки</a:t>
            </a:r>
            <a:r>
              <a:rPr lang="ru-RU" dirty="0" smtClean="0"/>
              <a:t>, но при этом они  САМЫЕ яркие и красивые</a:t>
            </a:r>
            <a:endParaRPr lang="ru-RU" dirty="0"/>
          </a:p>
        </p:txBody>
      </p:sp>
      <p:pic>
        <p:nvPicPr>
          <p:cNvPr id="1026" name="Picture 2" descr="C:\Documents and Settings\Admin\Рабочий стол\Новая папка\- САМАЯ большая бабочка — бабочка-АГРИППИНА.jpg"/>
          <p:cNvPicPr>
            <a:picLocks noChangeAspect="1" noChangeArrowheads="1"/>
          </p:cNvPicPr>
          <p:nvPr/>
        </p:nvPicPr>
        <p:blipFill>
          <a:blip r:embed="rId6" cstate="print"/>
          <a:srcRect/>
          <a:stretch>
            <a:fillRect/>
          </a:stretch>
        </p:blipFill>
        <p:spPr bwMode="auto">
          <a:xfrm>
            <a:off x="7072330" y="4429132"/>
            <a:ext cx="1920875" cy="1563687"/>
          </a:xfrm>
          <a:prstGeom prst="rect">
            <a:avLst/>
          </a:prstGeom>
          <a:noFill/>
        </p:spPr>
      </p:pic>
      <p:sp>
        <p:nvSpPr>
          <p:cNvPr id="13" name="Прямоугольник 12"/>
          <p:cNvSpPr/>
          <p:nvPr/>
        </p:nvSpPr>
        <p:spPr>
          <a:xfrm>
            <a:off x="7429520" y="6072206"/>
            <a:ext cx="1430200" cy="646331"/>
          </a:xfrm>
          <a:prstGeom prst="rect">
            <a:avLst/>
          </a:prstGeom>
        </p:spPr>
        <p:txBody>
          <a:bodyPr wrap="none">
            <a:spAutoFit/>
          </a:bodyPr>
          <a:lstStyle/>
          <a:p>
            <a:pPr algn="r"/>
            <a:r>
              <a:rPr lang="ru-RU" b="1" dirty="0" smtClean="0"/>
              <a:t>Бабочка-</a:t>
            </a:r>
          </a:p>
          <a:p>
            <a:pPr algn="r"/>
            <a:r>
              <a:rPr lang="ru-RU" b="1" dirty="0" err="1" smtClean="0"/>
              <a:t>агриппина</a:t>
            </a:r>
            <a:endParaRPr lang="ru-RU"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22" presetClass="entr" presetSubtype="4"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Тапир"/>
          <p:cNvPicPr>
            <a:picLocks noChangeAspect="1" noChangeArrowheads="1"/>
          </p:cNvPicPr>
          <p:nvPr/>
        </p:nvPicPr>
        <p:blipFill>
          <a:blip r:embed="rId2" cstate="print"/>
          <a:srcRect/>
          <a:stretch>
            <a:fillRect/>
          </a:stretch>
        </p:blipFill>
        <p:spPr bwMode="auto">
          <a:xfrm>
            <a:off x="214282" y="142851"/>
            <a:ext cx="2857520" cy="2482645"/>
          </a:xfrm>
          <a:prstGeom prst="rect">
            <a:avLst/>
          </a:prstGeom>
          <a:noFill/>
          <a:ln w="9525">
            <a:noFill/>
            <a:miter lim="800000"/>
            <a:headEnd/>
            <a:tailEnd/>
          </a:ln>
        </p:spPr>
      </p:pic>
      <p:pic>
        <p:nvPicPr>
          <p:cNvPr id="5" name="Picture 5" descr="Капибара"/>
          <p:cNvPicPr>
            <a:picLocks noChangeAspect="1" noChangeArrowheads="1"/>
          </p:cNvPicPr>
          <p:nvPr/>
        </p:nvPicPr>
        <p:blipFill>
          <a:blip r:embed="rId3" cstate="print"/>
          <a:srcRect/>
          <a:stretch>
            <a:fillRect/>
          </a:stretch>
        </p:blipFill>
        <p:spPr bwMode="auto">
          <a:xfrm>
            <a:off x="4357686" y="0"/>
            <a:ext cx="4303712" cy="3529012"/>
          </a:xfrm>
          <a:prstGeom prst="rect">
            <a:avLst/>
          </a:prstGeom>
          <a:noFill/>
          <a:ln w="9525">
            <a:noFill/>
            <a:miter lim="800000"/>
            <a:headEnd/>
            <a:tailEnd/>
          </a:ln>
        </p:spPr>
      </p:pic>
      <p:sp>
        <p:nvSpPr>
          <p:cNvPr id="6" name="WordArt 2"/>
          <p:cNvSpPr>
            <a:spLocks noChangeArrowheads="1" noChangeShapeType="1" noTextEdit="1"/>
          </p:cNvSpPr>
          <p:nvPr/>
        </p:nvSpPr>
        <p:spPr bwMode="auto">
          <a:xfrm>
            <a:off x="2555875" y="0"/>
            <a:ext cx="4248150" cy="1052513"/>
          </a:xfrm>
          <a:prstGeom prst="rect">
            <a:avLst/>
          </a:prstGeom>
        </p:spPr>
        <p:txBody>
          <a:bodyPr wrap="none" fromWordArt="1">
            <a:prstTxWarp prst="textPlain">
              <a:avLst>
                <a:gd name="adj" fmla="val 50000"/>
              </a:avLst>
            </a:prstTxWarp>
          </a:bodyPr>
          <a:lstStyle/>
          <a:p>
            <a:pPr algn="ctr"/>
            <a:endParaRPr lang="ru-RU" sz="3600" kern="10">
              <a:ln w="19050">
                <a:solidFill>
                  <a:srgbClr val="800000"/>
                </a:solidFill>
                <a:round/>
                <a:headEnd/>
                <a:tailEnd/>
              </a:ln>
              <a:solidFill>
                <a:srgbClr val="FFFF00"/>
              </a:solidFill>
              <a:effectLst>
                <a:outerShdw dist="35921" dir="2700000" algn="ctr" rotWithShape="0">
                  <a:srgbClr val="990000"/>
                </a:outerShdw>
              </a:effectLst>
              <a:latin typeface="Monotype Corsiva"/>
            </a:endParaRPr>
          </a:p>
        </p:txBody>
      </p:sp>
      <p:sp>
        <p:nvSpPr>
          <p:cNvPr id="8" name="TextBox 8"/>
          <p:cNvSpPr txBox="1">
            <a:spLocks noChangeArrowheads="1"/>
          </p:cNvSpPr>
          <p:nvPr/>
        </p:nvSpPr>
        <p:spPr bwMode="auto">
          <a:xfrm>
            <a:off x="714348" y="2000240"/>
            <a:ext cx="2071688" cy="769938"/>
          </a:xfrm>
          <a:prstGeom prst="rect">
            <a:avLst/>
          </a:prstGeom>
          <a:noFill/>
          <a:ln w="9525">
            <a:noFill/>
            <a:miter lim="800000"/>
            <a:headEnd/>
            <a:tailEnd/>
          </a:ln>
        </p:spPr>
        <p:txBody>
          <a:bodyPr>
            <a:spAutoFit/>
          </a:bodyPr>
          <a:lstStyle/>
          <a:p>
            <a:r>
              <a:rPr lang="ru-RU" sz="4400" b="1" dirty="0">
                <a:solidFill>
                  <a:srgbClr val="C00000"/>
                </a:solidFill>
              </a:rPr>
              <a:t>тапир</a:t>
            </a:r>
          </a:p>
        </p:txBody>
      </p:sp>
      <p:sp>
        <p:nvSpPr>
          <p:cNvPr id="9" name="TextBox 9"/>
          <p:cNvSpPr txBox="1">
            <a:spLocks noChangeArrowheads="1"/>
          </p:cNvSpPr>
          <p:nvPr/>
        </p:nvSpPr>
        <p:spPr bwMode="auto">
          <a:xfrm>
            <a:off x="5429256" y="3429000"/>
            <a:ext cx="3143250" cy="769937"/>
          </a:xfrm>
          <a:prstGeom prst="rect">
            <a:avLst/>
          </a:prstGeom>
          <a:noFill/>
          <a:ln w="9525">
            <a:noFill/>
            <a:miter lim="800000"/>
            <a:headEnd/>
            <a:tailEnd/>
          </a:ln>
        </p:spPr>
        <p:txBody>
          <a:bodyPr>
            <a:spAutoFit/>
          </a:bodyPr>
          <a:lstStyle/>
          <a:p>
            <a:r>
              <a:rPr lang="ru-RU" sz="4400" b="1" dirty="0" err="1">
                <a:solidFill>
                  <a:srgbClr val="C00000"/>
                </a:solidFill>
              </a:rPr>
              <a:t>капибара</a:t>
            </a:r>
            <a:endParaRPr lang="ru-RU" sz="4400" b="1" dirty="0">
              <a:solidFill>
                <a:srgbClr val="C00000"/>
              </a:solidFill>
            </a:endParaRPr>
          </a:p>
        </p:txBody>
      </p:sp>
      <p:pic>
        <p:nvPicPr>
          <p:cNvPr id="10" name="Picture 6" descr="колибри"/>
          <p:cNvPicPr>
            <a:picLocks noChangeAspect="1" noChangeArrowheads="1"/>
          </p:cNvPicPr>
          <p:nvPr/>
        </p:nvPicPr>
        <p:blipFill>
          <a:blip r:embed="rId4" cstate="print"/>
          <a:srcRect/>
          <a:stretch>
            <a:fillRect/>
          </a:stretch>
        </p:blipFill>
        <p:spPr bwMode="auto">
          <a:xfrm>
            <a:off x="214282" y="2857496"/>
            <a:ext cx="3714776" cy="3192685"/>
          </a:xfrm>
          <a:prstGeom prst="rect">
            <a:avLst/>
          </a:prstGeom>
          <a:noFill/>
          <a:ln w="9525">
            <a:noFill/>
            <a:miter lim="800000"/>
            <a:headEnd/>
            <a:tailEnd/>
          </a:ln>
        </p:spPr>
      </p:pic>
      <p:pic>
        <p:nvPicPr>
          <p:cNvPr id="11" name="Picture 7" descr="Тукан"/>
          <p:cNvPicPr>
            <a:picLocks noChangeAspect="1" noChangeArrowheads="1"/>
          </p:cNvPicPr>
          <p:nvPr/>
        </p:nvPicPr>
        <p:blipFill>
          <a:blip r:embed="rId5" cstate="print"/>
          <a:srcRect/>
          <a:stretch>
            <a:fillRect/>
          </a:stretch>
        </p:blipFill>
        <p:spPr bwMode="auto">
          <a:xfrm>
            <a:off x="4500562" y="4143380"/>
            <a:ext cx="2980888" cy="2597146"/>
          </a:xfrm>
          <a:prstGeom prst="rect">
            <a:avLst/>
          </a:prstGeom>
          <a:noFill/>
          <a:ln w="9525">
            <a:noFill/>
            <a:miter lim="800000"/>
            <a:headEnd/>
            <a:tailEnd/>
          </a:ln>
        </p:spPr>
      </p:pic>
      <p:sp>
        <p:nvSpPr>
          <p:cNvPr id="12" name="TextBox 9"/>
          <p:cNvSpPr txBox="1">
            <a:spLocks noChangeArrowheads="1"/>
          </p:cNvSpPr>
          <p:nvPr/>
        </p:nvSpPr>
        <p:spPr bwMode="auto">
          <a:xfrm>
            <a:off x="214282" y="5857892"/>
            <a:ext cx="3357563" cy="769937"/>
          </a:xfrm>
          <a:prstGeom prst="rect">
            <a:avLst/>
          </a:prstGeom>
          <a:noFill/>
          <a:ln w="9525">
            <a:noFill/>
            <a:miter lim="800000"/>
            <a:headEnd/>
            <a:tailEnd/>
          </a:ln>
        </p:spPr>
        <p:txBody>
          <a:bodyPr>
            <a:spAutoFit/>
          </a:bodyPr>
          <a:lstStyle/>
          <a:p>
            <a:r>
              <a:rPr lang="ru-RU" sz="4400" b="1" dirty="0">
                <a:solidFill>
                  <a:srgbClr val="C00000"/>
                </a:solidFill>
              </a:rPr>
              <a:t>колибри</a:t>
            </a:r>
          </a:p>
        </p:txBody>
      </p:sp>
      <p:sp>
        <p:nvSpPr>
          <p:cNvPr id="13" name="TextBox 10"/>
          <p:cNvSpPr txBox="1">
            <a:spLocks noChangeArrowheads="1"/>
          </p:cNvSpPr>
          <p:nvPr/>
        </p:nvSpPr>
        <p:spPr bwMode="auto">
          <a:xfrm>
            <a:off x="4429124" y="5929330"/>
            <a:ext cx="2643187" cy="769937"/>
          </a:xfrm>
          <a:prstGeom prst="rect">
            <a:avLst/>
          </a:prstGeom>
          <a:noFill/>
          <a:ln w="9525">
            <a:noFill/>
            <a:miter lim="800000"/>
            <a:headEnd/>
            <a:tailEnd/>
          </a:ln>
        </p:spPr>
        <p:txBody>
          <a:bodyPr>
            <a:spAutoFit/>
          </a:bodyPr>
          <a:lstStyle/>
          <a:p>
            <a:r>
              <a:rPr lang="ru-RU" sz="4400" b="1" dirty="0">
                <a:solidFill>
                  <a:srgbClr val="C00000"/>
                </a:solidFill>
              </a:rPr>
              <a:t>тукан</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10" descr="льянос"/>
          <p:cNvPicPr>
            <a:picLocks noChangeAspect="1" noChangeArrowheads="1"/>
          </p:cNvPicPr>
          <p:nvPr/>
        </p:nvPicPr>
        <p:blipFill>
          <a:blip r:embed="rId2" cstate="print"/>
          <a:srcRect/>
          <a:stretch>
            <a:fillRect/>
          </a:stretch>
        </p:blipFill>
        <p:spPr bwMode="auto">
          <a:xfrm>
            <a:off x="0" y="0"/>
            <a:ext cx="9144000" cy="6858001"/>
          </a:xfrm>
          <a:prstGeom prst="rect">
            <a:avLst/>
          </a:prstGeom>
          <a:noFill/>
          <a:ln w="9525">
            <a:noFill/>
            <a:miter lim="800000"/>
            <a:headEnd/>
            <a:tailEnd/>
          </a:ln>
        </p:spPr>
      </p:pic>
      <p:sp>
        <p:nvSpPr>
          <p:cNvPr id="6" name="Rectangle 2"/>
          <p:cNvSpPr>
            <a:spLocks noGrp="1" noChangeArrowheads="1"/>
          </p:cNvSpPr>
          <p:nvPr>
            <p:ph type="title" idx="4294967295"/>
          </p:nvPr>
        </p:nvSpPr>
        <p:spPr>
          <a:xfrm>
            <a:off x="0" y="142852"/>
            <a:ext cx="8229600" cy="642918"/>
          </a:xfrm>
        </p:spPr>
        <p:txBody>
          <a:bodyPr>
            <a:normAutofit fontScale="90000"/>
          </a:bodyPr>
          <a:lstStyle/>
          <a:p>
            <a:pPr algn="ctr" eaLnBrk="1" hangingPunct="1">
              <a:defRPr/>
            </a:pPr>
            <a:r>
              <a:rPr lang="ru-RU" sz="6000" b="1" i="1" dirty="0" smtClean="0">
                <a:solidFill>
                  <a:srgbClr val="00602B"/>
                </a:solidFill>
                <a:latin typeface="+mn-lt"/>
              </a:rPr>
              <a:t>САВАННЫ</a:t>
            </a:r>
          </a:p>
        </p:txBody>
      </p:sp>
      <p:sp>
        <p:nvSpPr>
          <p:cNvPr id="7" name="TextBox 7"/>
          <p:cNvSpPr txBox="1">
            <a:spLocks noChangeArrowheads="1"/>
          </p:cNvSpPr>
          <p:nvPr/>
        </p:nvSpPr>
        <p:spPr bwMode="auto">
          <a:xfrm>
            <a:off x="1" y="857232"/>
            <a:ext cx="7858148" cy="6315575"/>
          </a:xfrm>
          <a:prstGeom prst="rect">
            <a:avLst/>
          </a:prstGeom>
          <a:noFill/>
          <a:ln w="9525">
            <a:noFill/>
            <a:miter lim="800000"/>
            <a:headEnd/>
            <a:tailEnd/>
          </a:ln>
        </p:spPr>
        <p:txBody>
          <a:bodyPr wrap="square">
            <a:spAutoFit/>
          </a:bodyPr>
          <a:lstStyle/>
          <a:p>
            <a:pPr marL="274320" lvl="0" indent="-274320">
              <a:lnSpc>
                <a:spcPct val="80000"/>
              </a:lnSpc>
              <a:spcBef>
                <a:spcPct val="20000"/>
              </a:spcBef>
              <a:buClr>
                <a:schemeClr val="accent3"/>
              </a:buClr>
              <a:buSzPct val="95000"/>
              <a:defRPr/>
            </a:pPr>
            <a:r>
              <a:rPr lang="ru-RU" sz="2800" b="1" dirty="0" smtClean="0">
                <a:solidFill>
                  <a:schemeClr val="bg1"/>
                </a:solidFill>
                <a:latin typeface="Book Antiqua" pitchFamily="18" charset="0"/>
                <a:cs typeface="Times New Roman" pitchFamily="18" charset="0"/>
              </a:rPr>
              <a:t>Экваториальные</a:t>
            </a:r>
            <a:r>
              <a:rPr lang="ru-RU" sz="2800" b="1" dirty="0" smtClean="0">
                <a:latin typeface="Book Antiqua" pitchFamily="18" charset="0"/>
                <a:cs typeface="Times New Roman" pitchFamily="18" charset="0"/>
              </a:rPr>
              <a:t> </a:t>
            </a:r>
            <a:r>
              <a:rPr lang="ru-RU" sz="2800" b="1" dirty="0">
                <a:latin typeface="Book Antiqua" pitchFamily="18" charset="0"/>
                <a:cs typeface="Times New Roman" pitchFamily="18" charset="0"/>
              </a:rPr>
              <a:t>леса сменяют </a:t>
            </a:r>
            <a:r>
              <a:rPr lang="ru-RU" sz="2800" b="1" dirty="0" smtClean="0">
                <a:latin typeface="Book Antiqua" pitchFamily="18" charset="0"/>
                <a:cs typeface="Times New Roman" pitchFamily="18" charset="0"/>
              </a:rPr>
              <a:t>травяные </a:t>
            </a:r>
            <a:r>
              <a:rPr lang="ru-RU" sz="2800" b="1" dirty="0" smtClean="0">
                <a:solidFill>
                  <a:schemeClr val="bg1"/>
                </a:solidFill>
                <a:latin typeface="Book Antiqua" pitchFamily="18" charset="0"/>
                <a:cs typeface="Times New Roman" pitchFamily="18" charset="0"/>
              </a:rPr>
              <a:t>па</a:t>
            </a:r>
            <a:r>
              <a:rPr lang="ru-RU" sz="2800" b="1" dirty="0" smtClean="0">
                <a:latin typeface="Book Antiqua" pitchFamily="18" charset="0"/>
                <a:cs typeface="Times New Roman" pitchFamily="18" charset="0"/>
              </a:rPr>
              <a:t>льмовые </a:t>
            </a:r>
            <a:r>
              <a:rPr lang="ru-RU" sz="2800" b="1" dirty="0">
                <a:latin typeface="Book Antiqua" pitchFamily="18" charset="0"/>
                <a:cs typeface="Times New Roman" pitchFamily="18" charset="0"/>
              </a:rPr>
              <a:t>саванны, которые занимают в основном субэкваториальный и </a:t>
            </a:r>
            <a:r>
              <a:rPr lang="ru-RU" sz="2800" b="1" dirty="0">
                <a:solidFill>
                  <a:schemeClr val="bg1"/>
                </a:solidFill>
                <a:latin typeface="Book Antiqua" pitchFamily="18" charset="0"/>
                <a:cs typeface="Times New Roman" pitchFamily="18" charset="0"/>
              </a:rPr>
              <a:t>тропический климатические </a:t>
            </a:r>
            <a:r>
              <a:rPr lang="ru-RU" sz="2800" b="1" dirty="0" smtClean="0">
                <a:solidFill>
                  <a:schemeClr val="bg1"/>
                </a:solidFill>
                <a:latin typeface="Book Antiqua" pitchFamily="18" charset="0"/>
                <a:cs typeface="Times New Roman" pitchFamily="18" charset="0"/>
              </a:rPr>
              <a:t>пояса.</a:t>
            </a:r>
            <a:endParaRPr lang="ru-RU" sz="2800" b="1" dirty="0">
              <a:solidFill>
                <a:schemeClr val="bg1"/>
              </a:solidFill>
              <a:latin typeface="Book Antiqua" pitchFamily="18" charset="0"/>
            </a:endParaRPr>
          </a:p>
          <a:p>
            <a:pPr marL="274320" lvl="0" indent="-274320">
              <a:lnSpc>
                <a:spcPct val="80000"/>
              </a:lnSpc>
              <a:spcBef>
                <a:spcPct val="20000"/>
              </a:spcBef>
              <a:buClr>
                <a:schemeClr val="accent3"/>
              </a:buClr>
              <a:buSzPct val="95000"/>
              <a:defRPr/>
            </a:pPr>
            <a:r>
              <a:rPr lang="ru-RU" sz="2800" b="1" dirty="0" smtClean="0">
                <a:solidFill>
                  <a:schemeClr val="bg1"/>
                </a:solidFill>
                <a:latin typeface="Book Antiqua" pitchFamily="18" charset="0"/>
              </a:rPr>
              <a:t>Саванны </a:t>
            </a:r>
            <a:r>
              <a:rPr lang="ru-RU" sz="2800" b="1" dirty="0">
                <a:solidFill>
                  <a:schemeClr val="bg1"/>
                </a:solidFill>
                <a:latin typeface="Book Antiqua" pitchFamily="18" charset="0"/>
              </a:rPr>
              <a:t>на </a:t>
            </a:r>
            <a:r>
              <a:rPr lang="ru-RU" sz="2800" b="1" dirty="0" err="1">
                <a:solidFill>
                  <a:schemeClr val="bg1"/>
                </a:solidFill>
                <a:latin typeface="Book Antiqua" pitchFamily="18" charset="0"/>
              </a:rPr>
              <a:t>Оринокской</a:t>
            </a:r>
            <a:r>
              <a:rPr lang="ru-RU" sz="2800" b="1" dirty="0">
                <a:solidFill>
                  <a:schemeClr val="bg1"/>
                </a:solidFill>
                <a:latin typeface="Book Antiqua" pitchFamily="18" charset="0"/>
              </a:rPr>
              <a:t> низменности называют </a:t>
            </a:r>
            <a:r>
              <a:rPr lang="ru-RU" sz="2800" b="1" u="sng" dirty="0" err="1" smtClean="0">
                <a:solidFill>
                  <a:schemeClr val="bg1"/>
                </a:solidFill>
                <a:latin typeface="Book Antiqua" pitchFamily="18" charset="0"/>
              </a:rPr>
              <a:t>льянос,а</a:t>
            </a:r>
            <a:r>
              <a:rPr lang="ru-RU" sz="2800" b="1" dirty="0" smtClean="0">
                <a:solidFill>
                  <a:schemeClr val="bg1"/>
                </a:solidFill>
                <a:latin typeface="Book Antiqua" pitchFamily="18" charset="0"/>
              </a:rPr>
              <a:t> </a:t>
            </a:r>
            <a:r>
              <a:rPr lang="ru-RU" sz="2800" b="1" dirty="0" smtClean="0">
                <a:solidFill>
                  <a:schemeClr val="bg1"/>
                </a:solidFill>
                <a:latin typeface="Book Antiqua" pitchFamily="18" charset="0"/>
              </a:rPr>
              <a:t>Бразильского </a:t>
            </a:r>
            <a:r>
              <a:rPr lang="ru-RU" sz="2800" b="1" dirty="0">
                <a:solidFill>
                  <a:schemeClr val="bg1"/>
                </a:solidFill>
                <a:latin typeface="Book Antiqua" pitchFamily="18" charset="0"/>
              </a:rPr>
              <a:t>плоскогорья – </a:t>
            </a:r>
            <a:r>
              <a:rPr lang="ru-RU" sz="2800" b="1" u="sng" dirty="0">
                <a:solidFill>
                  <a:schemeClr val="bg1"/>
                </a:solidFill>
                <a:latin typeface="Book Antiqua" pitchFamily="18" charset="0"/>
              </a:rPr>
              <a:t>кампос</a:t>
            </a:r>
            <a:r>
              <a:rPr lang="ru-RU" sz="2800" b="1" dirty="0" smtClean="0">
                <a:solidFill>
                  <a:schemeClr val="bg1"/>
                </a:solidFill>
                <a:latin typeface="Book Antiqua" pitchFamily="18" charset="0"/>
              </a:rPr>
              <a:t>.</a:t>
            </a:r>
            <a:r>
              <a:rPr lang="ru-RU" sz="2800" dirty="0" smtClean="0"/>
              <a:t> </a:t>
            </a:r>
            <a:r>
              <a:rPr lang="ru-RU" sz="2800" dirty="0" smtClean="0">
                <a:solidFill>
                  <a:schemeClr val="bg1"/>
                </a:solidFill>
              </a:rPr>
              <a:t>Почвы саванн красные </a:t>
            </a:r>
            <a:r>
              <a:rPr lang="ru-RU" sz="2800" dirty="0" err="1" smtClean="0">
                <a:solidFill>
                  <a:schemeClr val="bg1"/>
                </a:solidFill>
              </a:rPr>
              <a:t>ферралитные</a:t>
            </a:r>
            <a:r>
              <a:rPr lang="ru-RU" sz="2800" dirty="0" smtClean="0">
                <a:solidFill>
                  <a:schemeClr val="bg1"/>
                </a:solidFill>
              </a:rPr>
              <a:t> и красно-бурые. </a:t>
            </a:r>
            <a:endParaRPr lang="ru-RU" sz="2800" b="1" dirty="0">
              <a:solidFill>
                <a:schemeClr val="bg1"/>
              </a:solidFill>
              <a:latin typeface="Book Antiqua" pitchFamily="18" charset="0"/>
            </a:endParaRPr>
          </a:p>
          <a:p>
            <a:pPr>
              <a:lnSpc>
                <a:spcPct val="80000"/>
              </a:lnSpc>
            </a:pPr>
            <a:endParaRPr lang="ru-RU" sz="2800" b="1" dirty="0">
              <a:solidFill>
                <a:schemeClr val="bg1"/>
              </a:solidFill>
              <a:latin typeface="Book Antiqua" pitchFamily="18" charset="0"/>
              <a:cs typeface="Times New Roman" pitchFamily="18" charset="0"/>
            </a:endParaRPr>
          </a:p>
          <a:p>
            <a:pPr>
              <a:lnSpc>
                <a:spcPct val="80000"/>
              </a:lnSpc>
            </a:pPr>
            <a:r>
              <a:rPr lang="ru-RU" sz="2800" b="1" dirty="0">
                <a:solidFill>
                  <a:schemeClr val="bg1"/>
                </a:solidFill>
                <a:latin typeface="Book Antiqua" pitchFamily="18" charset="0"/>
                <a:cs typeface="Times New Roman" pitchFamily="18" charset="0"/>
              </a:rPr>
              <a:t>	Облик </a:t>
            </a:r>
            <a:r>
              <a:rPr lang="ru-RU" sz="2800" b="1" dirty="0" err="1">
                <a:solidFill>
                  <a:schemeClr val="bg1"/>
                </a:solidFill>
                <a:latin typeface="Book Antiqua" pitchFamily="18" charset="0"/>
                <a:cs typeface="Times New Roman" pitchFamily="18" charset="0"/>
              </a:rPr>
              <a:t>льяноса</a:t>
            </a:r>
            <a:r>
              <a:rPr lang="ru-RU" sz="2800" b="1" dirty="0">
                <a:solidFill>
                  <a:schemeClr val="bg1"/>
                </a:solidFill>
                <a:latin typeface="Book Antiqua" pitchFamily="18" charset="0"/>
                <a:cs typeface="Times New Roman" pitchFamily="18" charset="0"/>
              </a:rPr>
              <a:t> и кампоса </a:t>
            </a:r>
            <a:endParaRPr lang="ru-RU" sz="2800" b="1" dirty="0" smtClean="0">
              <a:solidFill>
                <a:schemeClr val="bg1"/>
              </a:solidFill>
              <a:latin typeface="Book Antiqua" pitchFamily="18" charset="0"/>
              <a:cs typeface="Times New Roman" pitchFamily="18" charset="0"/>
            </a:endParaRPr>
          </a:p>
          <a:p>
            <a:pPr>
              <a:lnSpc>
                <a:spcPct val="80000"/>
              </a:lnSpc>
            </a:pPr>
            <a:r>
              <a:rPr lang="ru-RU" sz="2800" b="1" dirty="0" smtClean="0">
                <a:solidFill>
                  <a:schemeClr val="bg1"/>
                </a:solidFill>
                <a:latin typeface="Book Antiqua" pitchFamily="18" charset="0"/>
                <a:cs typeface="Times New Roman" pitchFamily="18" charset="0"/>
              </a:rPr>
              <a:t>примерно </a:t>
            </a:r>
            <a:r>
              <a:rPr lang="ru-RU" sz="2800" b="1" dirty="0">
                <a:solidFill>
                  <a:schemeClr val="bg1"/>
                </a:solidFill>
                <a:latin typeface="Book Antiqua" pitchFamily="18" charset="0"/>
                <a:cs typeface="Times New Roman" pitchFamily="18" charset="0"/>
              </a:rPr>
              <a:t>одинаков: </a:t>
            </a:r>
            <a:r>
              <a:rPr lang="ru-RU" sz="2800" b="1" i="1" dirty="0">
                <a:solidFill>
                  <a:schemeClr val="bg1"/>
                </a:solidFill>
                <a:latin typeface="Book Antiqua" pitchFamily="18" charset="0"/>
                <a:cs typeface="Times New Roman" pitchFamily="18" charset="0"/>
              </a:rPr>
              <a:t>высокие травы, отдельно стоящие пальмы, кактусы, акации, мимозы, дерево </a:t>
            </a:r>
            <a:r>
              <a:rPr lang="ru-RU" sz="2800" b="1" i="1" dirty="0" err="1" smtClean="0">
                <a:solidFill>
                  <a:schemeClr val="bg1"/>
                </a:solidFill>
                <a:latin typeface="Book Antiqua" pitchFamily="18" charset="0"/>
                <a:cs typeface="Times New Roman" pitchFamily="18" charset="0"/>
              </a:rPr>
              <a:t>кебрачо</a:t>
            </a:r>
            <a:r>
              <a:rPr lang="ru-RU" sz="2800" b="1" i="1" dirty="0" smtClean="0">
                <a:solidFill>
                  <a:schemeClr val="bg1"/>
                </a:solidFill>
                <a:latin typeface="Book Antiqua" pitchFamily="18" charset="0"/>
                <a:cs typeface="Times New Roman" pitchFamily="18" charset="0"/>
              </a:rPr>
              <a:t>.</a:t>
            </a:r>
          </a:p>
          <a:p>
            <a:pPr>
              <a:lnSpc>
                <a:spcPct val="80000"/>
              </a:lnSpc>
            </a:pPr>
            <a:endParaRPr lang="ru-RU" sz="2800" b="1" i="1" dirty="0">
              <a:solidFill>
                <a:schemeClr val="bg1"/>
              </a:solidFill>
              <a:latin typeface="Book Antiqua" pitchFamily="18" charset="0"/>
              <a:cs typeface="Times New Roman" pitchFamily="18" charset="0"/>
            </a:endParaRPr>
          </a:p>
          <a:p>
            <a:pPr>
              <a:lnSpc>
                <a:spcPct val="80000"/>
              </a:lnSpc>
            </a:pPr>
            <a:r>
              <a:rPr lang="ru-RU" sz="2800" b="1" dirty="0" smtClean="0">
                <a:solidFill>
                  <a:schemeClr val="bg1"/>
                </a:solidFill>
                <a:latin typeface="Book Antiqua" pitchFamily="18" charset="0"/>
                <a:cs typeface="Times New Roman" pitchFamily="18" charset="0"/>
              </a:rPr>
              <a:t>Животный </a:t>
            </a:r>
            <a:r>
              <a:rPr lang="ru-RU" sz="2800" b="1" dirty="0">
                <a:solidFill>
                  <a:schemeClr val="bg1"/>
                </a:solidFill>
                <a:latin typeface="Book Antiqua" pitchFamily="18" charset="0"/>
                <a:cs typeface="Times New Roman" pitchFamily="18" charset="0"/>
              </a:rPr>
              <a:t>мир саванн довольно беден. Здесь обитают </a:t>
            </a:r>
            <a:r>
              <a:rPr lang="ru-RU" sz="2800" b="1" i="1" dirty="0">
                <a:solidFill>
                  <a:schemeClr val="bg1"/>
                </a:solidFill>
                <a:latin typeface="Book Antiqua" pitchFamily="18" charset="0"/>
                <a:cs typeface="Times New Roman" pitchFamily="18" charset="0"/>
              </a:rPr>
              <a:t>страус Нанду, мелкие олени, дикие свиньи-пекари, броненосцы, пумы.</a:t>
            </a:r>
          </a:p>
          <a:p>
            <a:endParaRPr lang="ru-RU" b="1" dirty="0">
              <a:solidFill>
                <a:schemeClr val="bg1"/>
              </a:solidFill>
              <a:latin typeface="Book Antiqua" pitchFamily="18" charset="0"/>
              <a:cs typeface="Times New Roman" pitchFamily="18" charset="0"/>
            </a:endParaRPr>
          </a:p>
        </p:txBody>
      </p:sp>
      <p:pic>
        <p:nvPicPr>
          <p:cNvPr id="9" name="Picture 6" descr="кебрачо"/>
          <p:cNvPicPr>
            <a:picLocks noChangeAspect="1" noChangeArrowheads="1"/>
          </p:cNvPicPr>
          <p:nvPr/>
        </p:nvPicPr>
        <p:blipFill>
          <a:blip r:embed="rId3" cstate="print"/>
          <a:srcRect/>
          <a:stretch>
            <a:fillRect/>
          </a:stretch>
        </p:blipFill>
        <p:spPr bwMode="auto">
          <a:xfrm>
            <a:off x="7044232" y="1785926"/>
            <a:ext cx="2099768" cy="350046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TextBox 9"/>
          <p:cNvSpPr txBox="1"/>
          <p:nvPr/>
        </p:nvSpPr>
        <p:spPr>
          <a:xfrm>
            <a:off x="7572396" y="5286388"/>
            <a:ext cx="1285884" cy="707886"/>
          </a:xfrm>
          <a:prstGeom prst="rect">
            <a:avLst/>
          </a:prstGeom>
          <a:noFill/>
        </p:spPr>
        <p:txBody>
          <a:bodyPr wrap="square">
            <a:spAutoFit/>
          </a:bodyPr>
          <a:lstStyle/>
          <a:p>
            <a:pPr algn="ctr">
              <a:defRPr/>
            </a:pPr>
            <a:r>
              <a:rPr lang="ru-RU" sz="2000" dirty="0">
                <a:solidFill>
                  <a:schemeClr val="bg1"/>
                </a:solidFill>
                <a:latin typeface="Times New Roman" pitchFamily="18" charset="0"/>
                <a:cs typeface="Arial" charset="0"/>
              </a:rPr>
              <a:t>Дерево </a:t>
            </a:r>
            <a:r>
              <a:rPr lang="ru-RU" sz="2000" dirty="0" err="1">
                <a:solidFill>
                  <a:schemeClr val="bg1"/>
                </a:solidFill>
                <a:latin typeface="Times New Roman" pitchFamily="18" charset="0"/>
                <a:cs typeface="Arial" charset="0"/>
              </a:rPr>
              <a:t>кебрачо</a:t>
            </a:r>
            <a:endParaRPr lang="ru-RU" sz="2000" dirty="0">
              <a:solidFill>
                <a:schemeClr val="bg1"/>
              </a:solidFill>
              <a:cs typeface="Arial"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7" descr="org4"/>
          <p:cNvPicPr>
            <a:picLocks noChangeAspect="1" noChangeArrowheads="1"/>
          </p:cNvPicPr>
          <p:nvPr/>
        </p:nvPicPr>
        <p:blipFill>
          <a:blip r:embed="rId2" cstate="print"/>
          <a:srcRect/>
          <a:stretch>
            <a:fillRect/>
          </a:stretch>
        </p:blipFill>
        <p:spPr bwMode="auto">
          <a:xfrm>
            <a:off x="0" y="571480"/>
            <a:ext cx="4500562" cy="329610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8" descr="org3"/>
          <p:cNvPicPr>
            <a:picLocks noChangeAspect="1" noChangeArrowheads="1"/>
          </p:cNvPicPr>
          <p:nvPr/>
        </p:nvPicPr>
        <p:blipFill>
          <a:blip r:embed="rId3" cstate="print"/>
          <a:srcRect/>
          <a:stretch>
            <a:fillRect/>
          </a:stretch>
        </p:blipFill>
        <p:spPr bwMode="auto">
          <a:xfrm>
            <a:off x="5000628" y="214290"/>
            <a:ext cx="4143372" cy="34290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Прямоугольник 5"/>
          <p:cNvSpPr/>
          <p:nvPr/>
        </p:nvSpPr>
        <p:spPr>
          <a:xfrm>
            <a:off x="-1857420" y="0"/>
            <a:ext cx="8643938" cy="523220"/>
          </a:xfrm>
          <a:prstGeom prst="rect">
            <a:avLst/>
          </a:prstGeom>
        </p:spPr>
        <p:txBody>
          <a:bodyPr>
            <a:spAutoFit/>
          </a:bodyPr>
          <a:lstStyle/>
          <a:p>
            <a:pPr algn="ctr">
              <a:defRPr/>
            </a:pPr>
            <a:r>
              <a:rPr lang="ru-RU" sz="2800" b="1" kern="10" dirty="0">
                <a:ln w="9525">
                  <a:noFill/>
                  <a:round/>
                  <a:headEnd/>
                  <a:tailEnd/>
                </a:ln>
                <a:solidFill>
                  <a:srgbClr val="FFFF00"/>
                </a:solidFill>
                <a:effectLst>
                  <a:outerShdw blurRad="38100" dist="38100" dir="2700000" algn="tl">
                    <a:srgbClr val="000000">
                      <a:alpha val="43137"/>
                    </a:srgbClr>
                  </a:outerShdw>
                </a:effectLst>
                <a:latin typeface="Times New Roman"/>
                <a:cs typeface="Times New Roman"/>
              </a:rPr>
              <a:t>Животный мир саванн</a:t>
            </a:r>
            <a:endParaRPr lang="ru-RU" sz="2800" b="1" dirty="0">
              <a:solidFill>
                <a:srgbClr val="FFFF00"/>
              </a:solidFill>
              <a:cs typeface="Arial" charset="0"/>
            </a:endParaRPr>
          </a:p>
        </p:txBody>
      </p:sp>
      <p:sp>
        <p:nvSpPr>
          <p:cNvPr id="7" name="TextBox 8"/>
          <p:cNvSpPr txBox="1">
            <a:spLocks noChangeArrowheads="1"/>
          </p:cNvSpPr>
          <p:nvPr/>
        </p:nvSpPr>
        <p:spPr bwMode="auto">
          <a:xfrm>
            <a:off x="0" y="3286124"/>
            <a:ext cx="4286248" cy="707886"/>
          </a:xfrm>
          <a:prstGeom prst="rect">
            <a:avLst/>
          </a:prstGeom>
          <a:noFill/>
          <a:ln w="9525">
            <a:noFill/>
            <a:miter lim="800000"/>
            <a:headEnd/>
            <a:tailEnd/>
          </a:ln>
        </p:spPr>
        <p:txBody>
          <a:bodyPr wrap="square">
            <a:spAutoFit/>
          </a:bodyPr>
          <a:lstStyle/>
          <a:p>
            <a:r>
              <a:rPr lang="ru-RU" sz="4000" b="1" dirty="0">
                <a:solidFill>
                  <a:srgbClr val="FFFF00"/>
                </a:solidFill>
              </a:rPr>
              <a:t>свиньи пекари</a:t>
            </a:r>
          </a:p>
        </p:txBody>
      </p:sp>
      <p:sp>
        <p:nvSpPr>
          <p:cNvPr id="8" name="TextBox 9"/>
          <p:cNvSpPr txBox="1">
            <a:spLocks noChangeArrowheads="1"/>
          </p:cNvSpPr>
          <p:nvPr/>
        </p:nvSpPr>
        <p:spPr bwMode="auto">
          <a:xfrm>
            <a:off x="5143504" y="2786058"/>
            <a:ext cx="4286250" cy="769938"/>
          </a:xfrm>
          <a:prstGeom prst="rect">
            <a:avLst/>
          </a:prstGeom>
          <a:noFill/>
          <a:ln w="9525">
            <a:noFill/>
            <a:miter lim="800000"/>
            <a:headEnd/>
            <a:tailEnd/>
          </a:ln>
        </p:spPr>
        <p:txBody>
          <a:bodyPr>
            <a:spAutoFit/>
          </a:bodyPr>
          <a:lstStyle/>
          <a:p>
            <a:r>
              <a:rPr lang="ru-RU" sz="4400" b="1" dirty="0">
                <a:solidFill>
                  <a:srgbClr val="FFFF00"/>
                </a:solidFill>
              </a:rPr>
              <a:t>страус нанду</a:t>
            </a:r>
          </a:p>
        </p:txBody>
      </p:sp>
      <p:pic>
        <p:nvPicPr>
          <p:cNvPr id="9" name="Picture 6" descr="муравьед"/>
          <p:cNvPicPr>
            <a:picLocks noChangeAspect="1" noChangeArrowheads="1"/>
          </p:cNvPicPr>
          <p:nvPr/>
        </p:nvPicPr>
        <p:blipFill>
          <a:blip r:embed="rId4" cstate="print"/>
          <a:srcRect/>
          <a:stretch>
            <a:fillRect/>
          </a:stretch>
        </p:blipFill>
        <p:spPr bwMode="auto">
          <a:xfrm>
            <a:off x="357158" y="3929066"/>
            <a:ext cx="3786214" cy="29289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 name="Picture 5" descr="bro2"/>
          <p:cNvPicPr>
            <a:picLocks noChangeAspect="1" noChangeArrowheads="1"/>
          </p:cNvPicPr>
          <p:nvPr/>
        </p:nvPicPr>
        <p:blipFill>
          <a:blip r:embed="rId5" cstate="print"/>
          <a:srcRect/>
          <a:stretch>
            <a:fillRect/>
          </a:stretch>
        </p:blipFill>
        <p:spPr bwMode="auto">
          <a:xfrm>
            <a:off x="4643438" y="3621825"/>
            <a:ext cx="4357686" cy="32361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2" name="TextBox 9"/>
          <p:cNvSpPr txBox="1">
            <a:spLocks noChangeArrowheads="1"/>
          </p:cNvSpPr>
          <p:nvPr/>
        </p:nvSpPr>
        <p:spPr bwMode="auto">
          <a:xfrm>
            <a:off x="428596" y="5929330"/>
            <a:ext cx="3143250" cy="769938"/>
          </a:xfrm>
          <a:prstGeom prst="rect">
            <a:avLst/>
          </a:prstGeom>
          <a:noFill/>
          <a:ln w="9525">
            <a:noFill/>
            <a:miter lim="800000"/>
            <a:headEnd/>
            <a:tailEnd/>
          </a:ln>
        </p:spPr>
        <p:txBody>
          <a:bodyPr>
            <a:spAutoFit/>
          </a:bodyPr>
          <a:lstStyle/>
          <a:p>
            <a:r>
              <a:rPr lang="ru-RU" sz="4400" b="1" dirty="0">
                <a:solidFill>
                  <a:srgbClr val="FFFF00"/>
                </a:solidFill>
              </a:rPr>
              <a:t>муравьед</a:t>
            </a:r>
          </a:p>
        </p:txBody>
      </p:sp>
      <p:sp>
        <p:nvSpPr>
          <p:cNvPr id="13" name="TextBox 10"/>
          <p:cNvSpPr txBox="1">
            <a:spLocks noChangeArrowheads="1"/>
          </p:cNvSpPr>
          <p:nvPr/>
        </p:nvSpPr>
        <p:spPr bwMode="auto">
          <a:xfrm>
            <a:off x="4857750" y="6088063"/>
            <a:ext cx="4071938" cy="769937"/>
          </a:xfrm>
          <a:prstGeom prst="rect">
            <a:avLst/>
          </a:prstGeom>
          <a:noFill/>
          <a:ln w="9525">
            <a:noFill/>
            <a:miter lim="800000"/>
            <a:headEnd/>
            <a:tailEnd/>
          </a:ln>
        </p:spPr>
        <p:txBody>
          <a:bodyPr>
            <a:spAutoFit/>
          </a:bodyPr>
          <a:lstStyle/>
          <a:p>
            <a:r>
              <a:rPr lang="ru-RU" sz="4400" b="1" dirty="0">
                <a:solidFill>
                  <a:srgbClr val="FFFF00"/>
                </a:solidFill>
              </a:rPr>
              <a:t>броненосец</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468313" y="115888"/>
            <a:ext cx="8229600" cy="2455862"/>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1" i="0" u="none" strike="noStrike" kern="1200" cap="none" spc="0" normalizeH="0" baseline="0" noProof="0" dirty="0" smtClean="0">
                <a:ln>
                  <a:noFill/>
                </a:ln>
                <a:solidFill>
                  <a:schemeClr val="accent6">
                    <a:lumMod val="50000"/>
                  </a:schemeClr>
                </a:solidFill>
                <a:effectLst/>
                <a:uLnTx/>
                <a:uFillTx/>
                <a:latin typeface="+mj-lt"/>
                <a:ea typeface="+mj-ea"/>
                <a:cs typeface="+mj-cs"/>
              </a:rPr>
              <a:t>Пампа</a:t>
            </a:r>
            <a:r>
              <a:rPr kumimoji="0" lang="ru-RU" sz="4400" b="0" i="0" u="none" strike="noStrike" kern="1200" cap="none" spc="0" normalizeH="0" baseline="0" noProof="0" dirty="0" smtClean="0">
                <a:ln>
                  <a:noFill/>
                </a:ln>
                <a:solidFill>
                  <a:schemeClr val="accent6">
                    <a:lumMod val="50000"/>
                  </a:schemeClr>
                </a:solidFill>
                <a:effectLst/>
                <a:uLnTx/>
                <a:uFillTx/>
                <a:latin typeface="+mj-lt"/>
                <a:ea typeface="+mj-ea"/>
                <a:cs typeface="+mj-cs"/>
              </a:rPr>
              <a:t> – степь Южной Америки</a:t>
            </a:r>
            <a:br>
              <a:rPr kumimoji="0" lang="ru-RU" sz="4400" b="0" i="0" u="none" strike="noStrike" kern="1200" cap="none" spc="0" normalizeH="0" baseline="0" noProof="0" dirty="0" smtClean="0">
                <a:ln>
                  <a:noFill/>
                </a:ln>
                <a:solidFill>
                  <a:schemeClr val="accent6">
                    <a:lumMod val="50000"/>
                  </a:schemeClr>
                </a:solidFill>
                <a:effectLst/>
                <a:uLnTx/>
                <a:uFillTx/>
                <a:latin typeface="+mj-lt"/>
                <a:ea typeface="+mj-ea"/>
                <a:cs typeface="+mj-cs"/>
              </a:rPr>
            </a:br>
            <a:endParaRPr kumimoji="0" lang="ru-RU" sz="4400" b="1" i="0" u="none" strike="noStrike" kern="1200" cap="none" spc="0" normalizeH="0" baseline="0" noProof="0" dirty="0" smtClean="0">
              <a:ln>
                <a:noFill/>
              </a:ln>
              <a:solidFill>
                <a:schemeClr val="accent6">
                  <a:lumMod val="50000"/>
                </a:schemeClr>
              </a:solidFill>
              <a:effectLst/>
              <a:uLnTx/>
              <a:uFillTx/>
              <a:latin typeface="Sylfaen" pitchFamily="18" charset="0"/>
              <a:ea typeface="+mj-ea"/>
              <a:cs typeface="+mj-cs"/>
            </a:endParaRPr>
          </a:p>
        </p:txBody>
      </p:sp>
      <p:sp>
        <p:nvSpPr>
          <p:cNvPr id="4" name="Rectangle 4"/>
          <p:cNvSpPr txBox="1">
            <a:spLocks noChangeArrowheads="1"/>
          </p:cNvSpPr>
          <p:nvPr/>
        </p:nvSpPr>
        <p:spPr>
          <a:xfrm>
            <a:off x="790575" y="1357298"/>
            <a:ext cx="8353425" cy="2428880"/>
          </a:xfrm>
          <a:prstGeom prst="rect">
            <a:avLst/>
          </a:prstGeom>
        </p:spPr>
        <p:txBody>
          <a:bodyPr vert="horz">
            <a:normAutofit/>
          </a:bodyPr>
          <a:lstStyle/>
          <a:p>
            <a:pPr marL="274320" marR="0" lvl="0" indent="-274320" algn="r" defTabSz="914400" rtl="0" eaLnBrk="1" fontAlgn="auto" latinLnBrk="0" hangingPunct="1">
              <a:lnSpc>
                <a:spcPct val="80000"/>
              </a:lnSpc>
              <a:spcBef>
                <a:spcPct val="20000"/>
              </a:spcBef>
              <a:spcAft>
                <a:spcPts val="0"/>
              </a:spcAft>
              <a:buClr>
                <a:schemeClr val="accent3"/>
              </a:buClr>
              <a:buSzPct val="95000"/>
              <a:buFontTx/>
              <a:buNone/>
              <a:tabLst/>
              <a:defRPr/>
            </a:pPr>
            <a:r>
              <a:rPr kumimoji="0" lang="ru-RU" sz="1600" b="0" u="none" strike="noStrike" kern="1200" cap="none" spc="0" normalizeH="0" baseline="0" noProof="0" dirty="0" smtClean="0">
                <a:ln>
                  <a:noFill/>
                </a:ln>
                <a:effectLst/>
                <a:uLnTx/>
                <a:uFillTx/>
                <a:latin typeface="Times New Roman" pitchFamily="18" charset="0"/>
                <a:cs typeface="Times New Roman" pitchFamily="18" charset="0"/>
              </a:rPr>
              <a:t>	</a:t>
            </a:r>
            <a:r>
              <a:rPr kumimoji="0" lang="ru-RU" sz="2800" b="0" u="none" strike="noStrike" kern="1200" cap="none" spc="0" normalizeH="0" baseline="0" noProof="0" dirty="0" smtClean="0">
                <a:ln>
                  <a:noFill/>
                </a:ln>
                <a:effectLst/>
                <a:uLnTx/>
                <a:uFillTx/>
                <a:latin typeface="Times New Roman" pitchFamily="18" charset="0"/>
                <a:cs typeface="Times New Roman" pitchFamily="18" charset="0"/>
              </a:rPr>
              <a:t>К югу от саванн в субтропическом климатическом поясе раскинулись степи. </a:t>
            </a:r>
          </a:p>
          <a:p>
            <a:pPr marL="274320" lvl="0" indent="-274320" algn="r">
              <a:lnSpc>
                <a:spcPct val="80000"/>
              </a:lnSpc>
              <a:spcBef>
                <a:spcPct val="20000"/>
              </a:spcBef>
              <a:buClr>
                <a:schemeClr val="accent3"/>
              </a:buClr>
              <a:buSzPct val="95000"/>
              <a:defRPr/>
            </a:pPr>
            <a:r>
              <a:rPr kumimoji="0" lang="ru-RU" sz="2800" b="0" u="none" strike="noStrike" kern="1200" cap="none" spc="0" normalizeH="0" baseline="0" noProof="0" dirty="0" smtClean="0">
                <a:ln>
                  <a:noFill/>
                </a:ln>
                <a:effectLst/>
                <a:uLnTx/>
                <a:uFillTx/>
                <a:latin typeface="Times New Roman" pitchFamily="18" charset="0"/>
                <a:cs typeface="Times New Roman" pitchFamily="18" charset="0"/>
              </a:rPr>
              <a:t>Практически все земли распаханы или превращены в пастбища, поэтому диких животных почти не осталось, за исключением грызунов.</a:t>
            </a:r>
            <a:r>
              <a:rPr lang="ru-RU" sz="2800" dirty="0" smtClean="0"/>
              <a:t> Почвы в пампе красновато-черные.</a:t>
            </a:r>
            <a:r>
              <a:rPr kumimoji="0" lang="ru-RU" sz="2800" b="0" u="none" strike="noStrike" kern="1200" cap="none" spc="0" normalizeH="0" baseline="0" noProof="0" dirty="0" smtClean="0">
                <a:ln>
                  <a:noFill/>
                </a:ln>
                <a:effectLst/>
                <a:uLnTx/>
                <a:uFillTx/>
                <a:latin typeface="Times New Roman" pitchFamily="18" charset="0"/>
                <a:cs typeface="Times New Roman" pitchFamily="18" charset="0"/>
              </a:rPr>
              <a:t> </a:t>
            </a:r>
          </a:p>
        </p:txBody>
      </p:sp>
      <p:pic>
        <p:nvPicPr>
          <p:cNvPr id="5" name="Picture 9" descr="gro5"/>
          <p:cNvPicPr>
            <a:picLocks noChangeAspect="1" noChangeArrowheads="1"/>
          </p:cNvPicPr>
          <p:nvPr/>
        </p:nvPicPr>
        <p:blipFill>
          <a:blip r:embed="rId2" cstate="print"/>
          <a:srcRect/>
          <a:stretch>
            <a:fillRect/>
          </a:stretch>
        </p:blipFill>
        <p:spPr>
          <a:xfrm>
            <a:off x="214282" y="3143248"/>
            <a:ext cx="3048000" cy="2286000"/>
          </a:xfrm>
          <a:prstGeom prst="rect">
            <a:avLst/>
          </a:prstGeom>
          <a:ln>
            <a:noFill/>
          </a:ln>
          <a:effectLst>
            <a:softEdge rad="112500"/>
          </a:effectLst>
        </p:spPr>
      </p:pic>
      <p:pic>
        <p:nvPicPr>
          <p:cNvPr id="6" name="Picture 10" descr="gro6"/>
          <p:cNvPicPr>
            <a:picLocks noChangeAspect="1" noChangeArrowheads="1"/>
          </p:cNvPicPr>
          <p:nvPr/>
        </p:nvPicPr>
        <p:blipFill>
          <a:blip r:embed="rId3" cstate="print"/>
          <a:srcRect/>
          <a:stretch>
            <a:fillRect/>
          </a:stretch>
        </p:blipFill>
        <p:spPr>
          <a:xfrm>
            <a:off x="3286116" y="3714752"/>
            <a:ext cx="2914650" cy="2185987"/>
          </a:xfrm>
          <a:prstGeom prst="rect">
            <a:avLst/>
          </a:prstGeom>
          <a:ln>
            <a:noFill/>
          </a:ln>
          <a:effectLst>
            <a:softEdge rad="112500"/>
          </a:effectLst>
        </p:spPr>
      </p:pic>
      <p:pic>
        <p:nvPicPr>
          <p:cNvPr id="7" name="Picture 11" descr="hig2"/>
          <p:cNvPicPr>
            <a:picLocks noChangeAspect="1" noChangeArrowheads="1"/>
          </p:cNvPicPr>
          <p:nvPr/>
        </p:nvPicPr>
        <p:blipFill>
          <a:blip r:embed="rId4" cstate="print"/>
          <a:srcRect/>
          <a:stretch>
            <a:fillRect/>
          </a:stretch>
        </p:blipFill>
        <p:spPr>
          <a:xfrm>
            <a:off x="6227762" y="4670425"/>
            <a:ext cx="2916238" cy="2187575"/>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7" descr="ковыль1"/>
          <p:cNvPicPr>
            <a:picLocks noChangeAspect="1" noChangeArrowheads="1"/>
          </p:cNvPicPr>
          <p:nvPr/>
        </p:nvPicPr>
        <p:blipFill>
          <a:blip r:embed="rId2" cstate="print"/>
          <a:srcRect/>
          <a:stretch>
            <a:fillRect/>
          </a:stretch>
        </p:blipFill>
        <p:spPr bwMode="auto">
          <a:xfrm>
            <a:off x="5143504" y="142852"/>
            <a:ext cx="3503612" cy="3097212"/>
          </a:xfrm>
          <a:prstGeom prst="rect">
            <a:avLst/>
          </a:prstGeom>
          <a:noFill/>
          <a:ln w="9525">
            <a:noFill/>
            <a:miter lim="800000"/>
            <a:headEnd/>
            <a:tailEnd/>
          </a:ln>
        </p:spPr>
      </p:pic>
      <p:pic>
        <p:nvPicPr>
          <p:cNvPr id="4" name="Picture 8" descr="тростник"/>
          <p:cNvPicPr>
            <a:picLocks noChangeAspect="1" noChangeArrowheads="1"/>
          </p:cNvPicPr>
          <p:nvPr/>
        </p:nvPicPr>
        <p:blipFill>
          <a:blip r:embed="rId3" cstate="print"/>
          <a:srcRect/>
          <a:stretch>
            <a:fillRect/>
          </a:stretch>
        </p:blipFill>
        <p:spPr bwMode="auto">
          <a:xfrm>
            <a:off x="-1" y="1357298"/>
            <a:ext cx="5187351" cy="5500703"/>
          </a:xfrm>
          <a:prstGeom prst="rect">
            <a:avLst/>
          </a:prstGeom>
          <a:noFill/>
          <a:ln w="9525">
            <a:noFill/>
            <a:miter lim="800000"/>
            <a:headEnd/>
            <a:tailEnd/>
          </a:ln>
        </p:spPr>
      </p:pic>
      <p:sp>
        <p:nvSpPr>
          <p:cNvPr id="5" name="Прямоугольник 8"/>
          <p:cNvSpPr>
            <a:spLocks noChangeArrowheads="1"/>
          </p:cNvSpPr>
          <p:nvPr/>
        </p:nvSpPr>
        <p:spPr bwMode="auto">
          <a:xfrm>
            <a:off x="-142908" y="1571612"/>
            <a:ext cx="5357813" cy="1816100"/>
          </a:xfrm>
          <a:prstGeom prst="rect">
            <a:avLst/>
          </a:prstGeom>
          <a:noFill/>
          <a:ln w="9525">
            <a:noFill/>
            <a:miter lim="800000"/>
            <a:headEnd/>
            <a:tailEnd/>
          </a:ln>
        </p:spPr>
        <p:txBody>
          <a:bodyPr>
            <a:spAutoFit/>
          </a:bodyPr>
          <a:lstStyle/>
          <a:p>
            <a:pPr algn="ctr">
              <a:lnSpc>
                <a:spcPct val="80000"/>
              </a:lnSpc>
            </a:pPr>
            <a:r>
              <a:rPr lang="ru-RU" sz="2800" dirty="0"/>
              <a:t>Территория покрыта травянистой растительностью: ковыль, дикое просо, на заболоченных участках</a:t>
            </a:r>
          </a:p>
          <a:p>
            <a:pPr algn="ctr">
              <a:lnSpc>
                <a:spcPct val="80000"/>
              </a:lnSpc>
            </a:pPr>
            <a:r>
              <a:rPr lang="ru-RU" sz="2800" dirty="0"/>
              <a:t> растет камыш.</a:t>
            </a:r>
          </a:p>
        </p:txBody>
      </p:sp>
      <p:sp>
        <p:nvSpPr>
          <p:cNvPr id="6" name="TextBox 9"/>
          <p:cNvSpPr txBox="1">
            <a:spLocks noChangeArrowheads="1"/>
          </p:cNvSpPr>
          <p:nvPr/>
        </p:nvSpPr>
        <p:spPr bwMode="auto">
          <a:xfrm>
            <a:off x="0" y="6334125"/>
            <a:ext cx="1928813" cy="523875"/>
          </a:xfrm>
          <a:prstGeom prst="rect">
            <a:avLst/>
          </a:prstGeom>
          <a:noFill/>
          <a:ln w="9525">
            <a:noFill/>
            <a:miter lim="800000"/>
            <a:headEnd/>
            <a:tailEnd/>
          </a:ln>
        </p:spPr>
        <p:txBody>
          <a:bodyPr>
            <a:spAutoFit/>
          </a:bodyPr>
          <a:lstStyle/>
          <a:p>
            <a:r>
              <a:rPr lang="ru-RU" sz="2800" b="1" dirty="0">
                <a:solidFill>
                  <a:schemeClr val="bg1"/>
                </a:solidFill>
              </a:rPr>
              <a:t>камыш</a:t>
            </a:r>
          </a:p>
        </p:txBody>
      </p:sp>
      <p:sp>
        <p:nvSpPr>
          <p:cNvPr id="7" name="TextBox 10"/>
          <p:cNvSpPr txBox="1">
            <a:spLocks noChangeArrowheads="1"/>
          </p:cNvSpPr>
          <p:nvPr/>
        </p:nvSpPr>
        <p:spPr bwMode="auto">
          <a:xfrm>
            <a:off x="5214942" y="2643182"/>
            <a:ext cx="2071687" cy="523875"/>
          </a:xfrm>
          <a:prstGeom prst="rect">
            <a:avLst/>
          </a:prstGeom>
          <a:noFill/>
          <a:ln w="9525">
            <a:noFill/>
            <a:miter lim="800000"/>
            <a:headEnd/>
            <a:tailEnd/>
          </a:ln>
        </p:spPr>
        <p:txBody>
          <a:bodyPr>
            <a:spAutoFit/>
          </a:bodyPr>
          <a:lstStyle/>
          <a:p>
            <a:r>
              <a:rPr lang="ru-RU" sz="2800" b="1" dirty="0">
                <a:solidFill>
                  <a:schemeClr val="bg1"/>
                </a:solidFill>
              </a:rPr>
              <a:t>ковыль</a:t>
            </a:r>
          </a:p>
        </p:txBody>
      </p:sp>
      <p:pic>
        <p:nvPicPr>
          <p:cNvPr id="8" name="Picture 9"/>
          <p:cNvPicPr>
            <a:picLocks noChangeAspect="1" noChangeArrowheads="1"/>
          </p:cNvPicPr>
          <p:nvPr/>
        </p:nvPicPr>
        <p:blipFill>
          <a:blip r:embed="rId4" cstate="print"/>
          <a:srcRect/>
          <a:stretch>
            <a:fillRect/>
          </a:stretch>
        </p:blipFill>
        <p:spPr bwMode="auto">
          <a:xfrm>
            <a:off x="5500694" y="3571876"/>
            <a:ext cx="3071812" cy="3036887"/>
          </a:xfrm>
          <a:prstGeom prst="rect">
            <a:avLst/>
          </a:prstGeom>
          <a:noFill/>
          <a:ln w="9525">
            <a:noFill/>
            <a:miter lim="800000"/>
            <a:headEnd/>
            <a:tailEnd/>
          </a:ln>
        </p:spPr>
      </p:pic>
      <p:sp>
        <p:nvSpPr>
          <p:cNvPr id="9" name="TextBox 12"/>
          <p:cNvSpPr txBox="1">
            <a:spLocks noChangeArrowheads="1"/>
          </p:cNvSpPr>
          <p:nvPr/>
        </p:nvSpPr>
        <p:spPr bwMode="auto">
          <a:xfrm>
            <a:off x="5572132" y="6072206"/>
            <a:ext cx="2571750" cy="523875"/>
          </a:xfrm>
          <a:prstGeom prst="rect">
            <a:avLst/>
          </a:prstGeom>
          <a:noFill/>
          <a:ln w="9525">
            <a:noFill/>
            <a:miter lim="800000"/>
            <a:headEnd/>
            <a:tailEnd/>
          </a:ln>
        </p:spPr>
        <p:txBody>
          <a:bodyPr>
            <a:spAutoFit/>
          </a:bodyPr>
          <a:lstStyle/>
          <a:p>
            <a:r>
              <a:rPr lang="ru-RU" sz="2800" b="1" dirty="0">
                <a:solidFill>
                  <a:schemeClr val="bg1"/>
                </a:solidFill>
              </a:rPr>
              <a:t>дикое просо</a:t>
            </a:r>
          </a:p>
        </p:txBody>
      </p:sp>
      <p:sp>
        <p:nvSpPr>
          <p:cNvPr id="10" name="TextBox 9"/>
          <p:cNvSpPr txBox="1"/>
          <p:nvPr/>
        </p:nvSpPr>
        <p:spPr>
          <a:xfrm>
            <a:off x="142875" y="214313"/>
            <a:ext cx="4071935" cy="1200150"/>
          </a:xfrm>
          <a:prstGeom prst="rect">
            <a:avLst/>
          </a:prstGeom>
          <a:noFill/>
        </p:spPr>
        <p:txBody>
          <a:bodyPr wrap="square">
            <a:spAutoFit/>
          </a:bodyPr>
          <a:lstStyle/>
          <a:p>
            <a:pPr algn="ctr">
              <a:defRPr/>
            </a:pPr>
            <a:r>
              <a:rPr lang="ru-RU" sz="3600" b="1" u="sng" dirty="0">
                <a:solidFill>
                  <a:schemeClr val="accent6">
                    <a:lumMod val="50000"/>
                  </a:schemeClr>
                </a:solidFill>
                <a:latin typeface="+mn-lt"/>
                <a:cs typeface="Arial" charset="0"/>
              </a:rPr>
              <a:t>Растительный мир </a:t>
            </a:r>
            <a:r>
              <a:rPr lang="ru-RU" sz="3600" b="1" u="sng" dirty="0" smtClean="0">
                <a:solidFill>
                  <a:schemeClr val="accent6">
                    <a:lumMod val="50000"/>
                  </a:schemeClr>
                </a:solidFill>
                <a:latin typeface="+mn-lt"/>
                <a:cs typeface="Arial" charset="0"/>
              </a:rPr>
              <a:t>пампы</a:t>
            </a:r>
            <a:endParaRPr lang="ru-RU" sz="3600" b="1" u="sng" dirty="0">
              <a:solidFill>
                <a:schemeClr val="accent6">
                  <a:lumMod val="50000"/>
                </a:schemeClr>
              </a:solidFill>
              <a:latin typeface="+mn-lt"/>
              <a:cs typeface="Arial"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8" descr="пампасный олень"/>
          <p:cNvPicPr>
            <a:picLocks noChangeAspect="1" noChangeArrowheads="1"/>
          </p:cNvPicPr>
          <p:nvPr/>
        </p:nvPicPr>
        <p:blipFill>
          <a:blip r:embed="rId2" cstate="print"/>
          <a:srcRect/>
          <a:stretch>
            <a:fillRect/>
          </a:stretch>
        </p:blipFill>
        <p:spPr bwMode="auto">
          <a:xfrm>
            <a:off x="142875" y="2970213"/>
            <a:ext cx="4143373" cy="3887787"/>
          </a:xfrm>
          <a:prstGeom prst="rect">
            <a:avLst/>
          </a:prstGeom>
          <a:ln>
            <a:noFill/>
          </a:ln>
          <a:effectLst>
            <a:softEdge rad="112500"/>
          </a:effectLst>
        </p:spPr>
      </p:pic>
      <p:sp>
        <p:nvSpPr>
          <p:cNvPr id="3" name="WordArt 3"/>
          <p:cNvSpPr>
            <a:spLocks noChangeArrowheads="1" noChangeShapeType="1" noTextEdit="1"/>
          </p:cNvSpPr>
          <p:nvPr/>
        </p:nvSpPr>
        <p:spPr bwMode="auto">
          <a:xfrm>
            <a:off x="2268538" y="0"/>
            <a:ext cx="4895850" cy="908050"/>
          </a:xfrm>
          <a:prstGeom prst="rect">
            <a:avLst/>
          </a:prstGeom>
        </p:spPr>
        <p:txBody>
          <a:bodyPr wrap="none" fromWordArt="1">
            <a:prstTxWarp prst="textPlain">
              <a:avLst>
                <a:gd name="adj" fmla="val 50000"/>
              </a:avLst>
            </a:prstTxWarp>
          </a:bodyPr>
          <a:lstStyle/>
          <a:p>
            <a:pPr algn="ctr"/>
            <a:endParaRPr lang="ru-RU" sz="3600" kern="10">
              <a:ln w="19050">
                <a:solidFill>
                  <a:srgbClr val="800000"/>
                </a:solidFill>
                <a:round/>
                <a:headEnd/>
                <a:tailEnd/>
              </a:ln>
              <a:solidFill>
                <a:srgbClr val="FFFF00"/>
              </a:solidFill>
              <a:effectLst>
                <a:outerShdw dist="35921" dir="2700000" algn="ctr" rotWithShape="0">
                  <a:srgbClr val="990000"/>
                </a:outerShdw>
              </a:effectLst>
              <a:latin typeface="Monotype Corsiva"/>
            </a:endParaRPr>
          </a:p>
        </p:txBody>
      </p:sp>
      <p:pic>
        <p:nvPicPr>
          <p:cNvPr id="4" name="Picture 9" descr="памп кошка"/>
          <p:cNvPicPr>
            <a:picLocks noChangeAspect="1" noChangeArrowheads="1"/>
          </p:cNvPicPr>
          <p:nvPr/>
        </p:nvPicPr>
        <p:blipFill>
          <a:blip r:embed="rId3" cstate="print"/>
          <a:srcRect/>
          <a:stretch>
            <a:fillRect/>
          </a:stretch>
        </p:blipFill>
        <p:spPr bwMode="auto">
          <a:xfrm>
            <a:off x="5072066" y="1000108"/>
            <a:ext cx="3714750" cy="3790950"/>
          </a:xfrm>
          <a:prstGeom prst="rect">
            <a:avLst/>
          </a:prstGeom>
          <a:ln>
            <a:noFill/>
          </a:ln>
          <a:effectLst>
            <a:softEdge rad="112500"/>
          </a:effectLst>
        </p:spPr>
      </p:pic>
      <p:sp>
        <p:nvSpPr>
          <p:cNvPr id="5" name="AutoShape 5"/>
          <p:cNvSpPr>
            <a:spLocks noChangeArrowheads="1"/>
          </p:cNvSpPr>
          <p:nvPr/>
        </p:nvSpPr>
        <p:spPr bwMode="auto">
          <a:xfrm>
            <a:off x="6156325" y="6065838"/>
            <a:ext cx="2592388" cy="792162"/>
          </a:xfrm>
          <a:prstGeom prst="bevel">
            <a:avLst>
              <a:gd name="adj" fmla="val 12500"/>
            </a:avLst>
          </a:prstGeom>
          <a:gradFill rotWithShape="1">
            <a:gsLst>
              <a:gs pos="0">
                <a:srgbClr val="3366FF"/>
              </a:gs>
              <a:gs pos="100000">
                <a:srgbClr val="3366FF">
                  <a:gamma/>
                  <a:shade val="46275"/>
                  <a:invGamma/>
                </a:srgbClr>
              </a:gs>
            </a:gsLst>
            <a:path path="rect">
              <a:fillToRect l="100000" b="100000"/>
            </a:path>
          </a:gradFill>
          <a:ln w="12700">
            <a:solidFill>
              <a:srgbClr val="800000"/>
            </a:solidFill>
            <a:miter lim="800000"/>
            <a:headEnd/>
            <a:tailEnd/>
          </a:ln>
          <a:effectLst/>
        </p:spPr>
        <p:txBody>
          <a:bodyPr wrap="none" anchor="ctr"/>
          <a:lstStyle/>
          <a:p>
            <a:pPr algn="ctr">
              <a:defRPr/>
            </a:pPr>
            <a:r>
              <a:rPr lang="ru-RU" sz="2400">
                <a:solidFill>
                  <a:srgbClr val="FFFF00"/>
                </a:solidFill>
                <a:effectLst>
                  <a:outerShdw blurRad="38100" dist="38100" dir="2700000" algn="tl">
                    <a:srgbClr val="000000"/>
                  </a:outerShdw>
                </a:effectLst>
                <a:latin typeface="Times New Roman" pitchFamily="18" charset="0"/>
                <a:cs typeface="Arial" charset="0"/>
              </a:rPr>
              <a:t>Пампасная кошка</a:t>
            </a:r>
          </a:p>
        </p:txBody>
      </p:sp>
      <p:sp>
        <p:nvSpPr>
          <p:cNvPr id="6" name="TextBox 5"/>
          <p:cNvSpPr txBox="1"/>
          <p:nvPr/>
        </p:nvSpPr>
        <p:spPr>
          <a:xfrm>
            <a:off x="1285875" y="285750"/>
            <a:ext cx="7858125" cy="769441"/>
          </a:xfrm>
          <a:prstGeom prst="rect">
            <a:avLst/>
          </a:prstGeom>
          <a:noFill/>
        </p:spPr>
        <p:txBody>
          <a:bodyPr>
            <a:spAutoFit/>
          </a:bodyPr>
          <a:lstStyle/>
          <a:p>
            <a:pPr>
              <a:defRPr/>
            </a:pPr>
            <a:r>
              <a:rPr lang="ru-RU" sz="4400" dirty="0">
                <a:solidFill>
                  <a:schemeClr val="tx2"/>
                </a:solidFill>
                <a:latin typeface="+mn-lt"/>
                <a:cs typeface="Arial" charset="0"/>
              </a:rPr>
              <a:t>Животный мир </a:t>
            </a:r>
            <a:r>
              <a:rPr lang="ru-RU" sz="4400" dirty="0" smtClean="0">
                <a:solidFill>
                  <a:schemeClr val="tx2"/>
                </a:solidFill>
                <a:latin typeface="+mn-lt"/>
                <a:cs typeface="Arial" charset="0"/>
              </a:rPr>
              <a:t>пампы</a:t>
            </a:r>
            <a:endParaRPr lang="ru-RU" sz="4400" dirty="0">
              <a:solidFill>
                <a:schemeClr val="tx2"/>
              </a:solidFill>
              <a:latin typeface="+mn-lt"/>
              <a:cs typeface="Arial" charset="0"/>
            </a:endParaRPr>
          </a:p>
        </p:txBody>
      </p:sp>
      <p:sp>
        <p:nvSpPr>
          <p:cNvPr id="7" name="TextBox 8"/>
          <p:cNvSpPr txBox="1">
            <a:spLocks noChangeArrowheads="1"/>
          </p:cNvSpPr>
          <p:nvPr/>
        </p:nvSpPr>
        <p:spPr bwMode="auto">
          <a:xfrm>
            <a:off x="285720" y="6334125"/>
            <a:ext cx="4071938" cy="523875"/>
          </a:xfrm>
          <a:prstGeom prst="rect">
            <a:avLst/>
          </a:prstGeom>
          <a:noFill/>
          <a:ln w="9525">
            <a:noFill/>
            <a:miter lim="800000"/>
            <a:headEnd/>
            <a:tailEnd/>
          </a:ln>
        </p:spPr>
        <p:txBody>
          <a:bodyPr>
            <a:spAutoFit/>
          </a:bodyPr>
          <a:lstStyle/>
          <a:p>
            <a:r>
              <a:rPr lang="ru-RU" sz="2800" b="1" dirty="0">
                <a:solidFill>
                  <a:schemeClr val="bg1"/>
                </a:solidFill>
              </a:rPr>
              <a:t>Пампасный олень</a:t>
            </a:r>
          </a:p>
        </p:txBody>
      </p:sp>
      <p:sp>
        <p:nvSpPr>
          <p:cNvPr id="8" name="TextBox 9"/>
          <p:cNvSpPr txBox="1">
            <a:spLocks noChangeArrowheads="1"/>
          </p:cNvSpPr>
          <p:nvPr/>
        </p:nvSpPr>
        <p:spPr bwMode="auto">
          <a:xfrm>
            <a:off x="5500688" y="3429000"/>
            <a:ext cx="3643312" cy="523875"/>
          </a:xfrm>
          <a:prstGeom prst="rect">
            <a:avLst/>
          </a:prstGeom>
          <a:noFill/>
          <a:ln w="9525">
            <a:noFill/>
            <a:miter lim="800000"/>
            <a:headEnd/>
            <a:tailEnd/>
          </a:ln>
        </p:spPr>
        <p:txBody>
          <a:bodyPr>
            <a:spAutoFit/>
          </a:bodyPr>
          <a:lstStyle/>
          <a:p>
            <a:r>
              <a:rPr lang="ru-RU" sz="2800" b="1" dirty="0">
                <a:solidFill>
                  <a:schemeClr val="bg1"/>
                </a:solidFill>
              </a:rPr>
              <a:t>Пампасная кошка </a:t>
            </a:r>
          </a:p>
        </p:txBody>
      </p:sp>
      <p:pic>
        <p:nvPicPr>
          <p:cNvPr id="9" name="Picture 12" descr="Лама (сл"/>
          <p:cNvPicPr>
            <a:picLocks noChangeAspect="1" noChangeArrowheads="1"/>
          </p:cNvPicPr>
          <p:nvPr/>
        </p:nvPicPr>
        <p:blipFill>
          <a:blip r:embed="rId4" cstate="print"/>
          <a:srcRect/>
          <a:stretch>
            <a:fillRect/>
          </a:stretch>
        </p:blipFill>
        <p:spPr bwMode="auto">
          <a:xfrm>
            <a:off x="5072066" y="4049713"/>
            <a:ext cx="3763962" cy="2808287"/>
          </a:xfrm>
          <a:prstGeom prst="rect">
            <a:avLst/>
          </a:prstGeom>
          <a:ln>
            <a:noFill/>
          </a:ln>
          <a:effectLst>
            <a:softEdge rad="112500"/>
          </a:effectLst>
        </p:spPr>
      </p:pic>
      <p:sp>
        <p:nvSpPr>
          <p:cNvPr id="10" name="TextBox 9"/>
          <p:cNvSpPr txBox="1"/>
          <p:nvPr/>
        </p:nvSpPr>
        <p:spPr>
          <a:xfrm>
            <a:off x="357158" y="1214422"/>
            <a:ext cx="4786312" cy="1662112"/>
          </a:xfrm>
          <a:prstGeom prst="rect">
            <a:avLst/>
          </a:prstGeom>
          <a:noFill/>
        </p:spPr>
        <p:txBody>
          <a:bodyPr>
            <a:spAutoFit/>
          </a:bodyPr>
          <a:lstStyle/>
          <a:p>
            <a:pPr>
              <a:defRPr/>
            </a:pPr>
            <a:r>
              <a:rPr lang="ru-RU" sz="2800" dirty="0">
                <a:solidFill>
                  <a:srgbClr val="FFFF00"/>
                </a:solidFill>
                <a:effectLst>
                  <a:outerShdw blurRad="38100" dist="38100" dir="2700000" algn="tl">
                    <a:srgbClr val="000000"/>
                  </a:outerShdw>
                </a:effectLst>
                <a:latin typeface="Times New Roman" pitchFamily="18" charset="0"/>
                <a:cs typeface="Arial" charset="0"/>
              </a:rPr>
              <a:t>В пампе много грызунов, некоторые виды, броненосцев и птиц.</a:t>
            </a:r>
          </a:p>
          <a:p>
            <a:pPr>
              <a:defRPr/>
            </a:pPr>
            <a:endParaRPr lang="ru-RU" dirty="0">
              <a:cs typeface="Arial" charset="0"/>
            </a:endParaRPr>
          </a:p>
        </p:txBody>
      </p:sp>
      <p:sp>
        <p:nvSpPr>
          <p:cNvPr id="11" name="TextBox 12"/>
          <p:cNvSpPr txBox="1">
            <a:spLocks noChangeArrowheads="1"/>
          </p:cNvSpPr>
          <p:nvPr/>
        </p:nvSpPr>
        <p:spPr bwMode="auto">
          <a:xfrm>
            <a:off x="7429500" y="6334125"/>
            <a:ext cx="1714500" cy="523875"/>
          </a:xfrm>
          <a:prstGeom prst="rect">
            <a:avLst/>
          </a:prstGeom>
          <a:noFill/>
          <a:ln w="9525">
            <a:noFill/>
            <a:miter lim="800000"/>
            <a:headEnd/>
            <a:tailEnd/>
          </a:ln>
        </p:spPr>
        <p:txBody>
          <a:bodyPr>
            <a:spAutoFit/>
          </a:bodyPr>
          <a:lstStyle/>
          <a:p>
            <a:r>
              <a:rPr lang="ru-RU" sz="2800" b="1" dirty="0">
                <a:solidFill>
                  <a:schemeClr val="bg1"/>
                </a:solidFill>
              </a:rPr>
              <a:t>лама</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степные районы на юге Патагонии"/>
          <p:cNvPicPr>
            <a:picLocks noChangeAspect="1" noChangeArrowheads="1"/>
          </p:cNvPicPr>
          <p:nvPr/>
        </p:nvPicPr>
        <p:blipFill>
          <a:blip r:embed="rId2" cstate="print"/>
          <a:srcRect/>
          <a:stretch>
            <a:fillRect/>
          </a:stretch>
        </p:blipFill>
        <p:spPr>
          <a:xfrm>
            <a:off x="4000496" y="714356"/>
            <a:ext cx="5045917" cy="3786190"/>
          </a:xfrm>
          <a:prstGeom prst="rect">
            <a:avLst/>
          </a:prstGeom>
          <a:noFill/>
        </p:spPr>
      </p:pic>
      <p:sp>
        <p:nvSpPr>
          <p:cNvPr id="3" name="Прямоугольник 2"/>
          <p:cNvSpPr/>
          <p:nvPr/>
        </p:nvSpPr>
        <p:spPr>
          <a:xfrm>
            <a:off x="0" y="1000108"/>
            <a:ext cx="3857620" cy="5016758"/>
          </a:xfrm>
          <a:prstGeom prst="rect">
            <a:avLst/>
          </a:prstGeom>
        </p:spPr>
        <p:txBody>
          <a:bodyPr wrap="square">
            <a:spAutoFit/>
          </a:bodyPr>
          <a:lstStyle/>
          <a:p>
            <a:r>
              <a:rPr lang="ru-RU" sz="2000" dirty="0" err="1" smtClean="0"/>
              <a:t>Патагония</a:t>
            </a:r>
            <a:r>
              <a:rPr lang="ru-RU" sz="2000" dirty="0" smtClean="0"/>
              <a:t> находится в “дождевой тени” Анд. </a:t>
            </a:r>
          </a:p>
          <a:p>
            <a:r>
              <a:rPr lang="ru-RU" sz="2000" dirty="0" smtClean="0"/>
              <a:t>В условиях сухого континентального климата на сероземах и серо-бурых почвах (местами засоленных) распространен несомкнутый растительный покров.</a:t>
            </a:r>
          </a:p>
          <a:p>
            <a:endParaRPr lang="ru-RU" sz="2000" dirty="0" smtClean="0"/>
          </a:p>
          <a:p>
            <a:r>
              <a:rPr lang="ru-RU" sz="2000" dirty="0" smtClean="0"/>
              <a:t> Он образован </a:t>
            </a:r>
            <a:r>
              <a:rPr lang="ru-RU" sz="2000" dirty="0" err="1" smtClean="0"/>
              <a:t>плотнодернинными</a:t>
            </a:r>
            <a:r>
              <a:rPr lang="ru-RU" sz="2000" dirty="0" smtClean="0"/>
              <a:t> злаками (</a:t>
            </a:r>
            <a:r>
              <a:rPr lang="ru-RU" sz="2000" u="sng" dirty="0" smtClean="0"/>
              <a:t>мятликом, ковылем, овсяницей</a:t>
            </a:r>
            <a:r>
              <a:rPr lang="ru-RU" sz="2000" dirty="0" smtClean="0"/>
              <a:t>) и кустарниками, образующими колючие подушки (низкорослые </a:t>
            </a:r>
            <a:r>
              <a:rPr lang="ru-RU" sz="2000" u="sng" dirty="0" smtClean="0"/>
              <a:t>кактусы, эфедра, вербена</a:t>
            </a:r>
            <a:r>
              <a:rPr lang="ru-RU" sz="2000" dirty="0" smtClean="0"/>
              <a:t>). </a:t>
            </a:r>
            <a:endParaRPr lang="ru-RU" sz="2000" dirty="0"/>
          </a:p>
        </p:txBody>
      </p:sp>
      <p:sp>
        <p:nvSpPr>
          <p:cNvPr id="4" name="Прямоугольник 3"/>
          <p:cNvSpPr/>
          <p:nvPr/>
        </p:nvSpPr>
        <p:spPr>
          <a:xfrm>
            <a:off x="857224" y="142852"/>
            <a:ext cx="2798843" cy="707886"/>
          </a:xfrm>
          <a:prstGeom prst="rect">
            <a:avLst/>
          </a:prstGeom>
        </p:spPr>
        <p:txBody>
          <a:bodyPr wrap="none">
            <a:spAutoFit/>
          </a:bodyPr>
          <a:lstStyle/>
          <a:p>
            <a:r>
              <a:rPr lang="ru-RU" sz="4000" dirty="0" err="1" smtClean="0">
                <a:solidFill>
                  <a:schemeClr val="accent1">
                    <a:lumMod val="75000"/>
                  </a:schemeClr>
                </a:solidFill>
              </a:rPr>
              <a:t>Патагония</a:t>
            </a:r>
            <a:r>
              <a:rPr lang="ru-RU" sz="4000" dirty="0" smtClean="0">
                <a:solidFill>
                  <a:schemeClr val="accent1">
                    <a:lumMod val="75000"/>
                  </a:schemeClr>
                </a:solidFill>
              </a:rPr>
              <a:t> </a:t>
            </a:r>
            <a:endParaRPr lang="ru-RU" sz="4000" dirty="0">
              <a:solidFill>
                <a:schemeClr val="accent1">
                  <a:lumMod val="75000"/>
                </a:schemeClr>
              </a:solidFill>
            </a:endParaRPr>
          </a:p>
        </p:txBody>
      </p:sp>
      <p:sp>
        <p:nvSpPr>
          <p:cNvPr id="5" name="Прямоугольник 4"/>
          <p:cNvSpPr/>
          <p:nvPr/>
        </p:nvSpPr>
        <p:spPr>
          <a:xfrm>
            <a:off x="4143372" y="4786322"/>
            <a:ext cx="4572000" cy="1477328"/>
          </a:xfrm>
          <a:prstGeom prst="rect">
            <a:avLst/>
          </a:prstGeom>
        </p:spPr>
        <p:txBody>
          <a:bodyPr>
            <a:spAutoFit/>
          </a:bodyPr>
          <a:lstStyle/>
          <a:p>
            <a:r>
              <a:rPr lang="ru-RU" dirty="0" smtClean="0"/>
              <a:t>Среди </a:t>
            </a:r>
            <a:r>
              <a:rPr lang="ru-RU" dirty="0" err="1" smtClean="0"/>
              <a:t>эндемичных</a:t>
            </a:r>
            <a:r>
              <a:rPr lang="ru-RU" dirty="0" smtClean="0"/>
              <a:t> представителей животного мира </a:t>
            </a:r>
            <a:r>
              <a:rPr lang="ru-RU" dirty="0" err="1" smtClean="0"/>
              <a:t>Патагонии</a:t>
            </a:r>
            <a:r>
              <a:rPr lang="ru-RU" dirty="0" smtClean="0"/>
              <a:t> надо отметить </a:t>
            </a:r>
            <a:r>
              <a:rPr lang="ru-RU" u="sng" dirty="0" smtClean="0"/>
              <a:t>скунса, </a:t>
            </a:r>
            <a:r>
              <a:rPr lang="ru-RU" u="sng" dirty="0" err="1" smtClean="0"/>
              <a:t>магелланову</a:t>
            </a:r>
            <a:r>
              <a:rPr lang="ru-RU" u="sng" dirty="0" smtClean="0"/>
              <a:t> собаку </a:t>
            </a:r>
            <a:r>
              <a:rPr lang="ru-RU" dirty="0" smtClean="0"/>
              <a:t>(похожа на лисицу), </a:t>
            </a:r>
            <a:r>
              <a:rPr lang="ru-RU" u="sng" dirty="0" smtClean="0"/>
              <a:t>страуса Дарвина </a:t>
            </a:r>
            <a:r>
              <a:rPr lang="ru-RU" dirty="0" smtClean="0"/>
              <a:t>(южный вид нанду).</a:t>
            </a:r>
            <a:endParaRPr 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Admin\Рабочий стол\Новая папка\image250-587x640.jpg"/>
          <p:cNvPicPr>
            <a:picLocks noGrp="1" noChangeAspect="1" noChangeArrowheads="1"/>
          </p:cNvPicPr>
          <p:nvPr>
            <p:ph idx="1"/>
          </p:nvPr>
        </p:nvPicPr>
        <p:blipFill>
          <a:blip r:embed="rId2" cstate="print">
            <a:lum contrast="20000"/>
          </a:blip>
          <a:srcRect/>
          <a:stretch>
            <a:fillRect/>
          </a:stretch>
        </p:blipFill>
        <p:spPr bwMode="auto">
          <a:xfrm>
            <a:off x="4572000" y="928670"/>
            <a:ext cx="4455477" cy="5143512"/>
          </a:xfrm>
          <a:prstGeom prst="rect">
            <a:avLst/>
          </a:prstGeom>
          <a:ln>
            <a:noFill/>
          </a:ln>
          <a:effectLst>
            <a:outerShdw blurRad="190500" algn="tl" rotWithShape="0">
              <a:srgbClr val="000000">
                <a:alpha val="70000"/>
              </a:srgbClr>
            </a:outerShdw>
          </a:effectLst>
        </p:spPr>
      </p:pic>
      <p:sp>
        <p:nvSpPr>
          <p:cNvPr id="5" name="Прямоугольник 4"/>
          <p:cNvSpPr/>
          <p:nvPr/>
        </p:nvSpPr>
        <p:spPr>
          <a:xfrm>
            <a:off x="0" y="214290"/>
            <a:ext cx="4429124" cy="7294305"/>
          </a:xfrm>
          <a:prstGeom prst="rect">
            <a:avLst/>
          </a:prstGeom>
        </p:spPr>
        <p:txBody>
          <a:bodyPr wrap="square">
            <a:spAutoFit/>
          </a:bodyPr>
          <a:lstStyle/>
          <a:p>
            <a:endParaRPr lang="ru-RU" dirty="0" smtClean="0">
              <a:latin typeface="Book Antiqua" pitchFamily="18" charset="0"/>
            </a:endParaRPr>
          </a:p>
          <a:p>
            <a:r>
              <a:rPr lang="ru-RU" dirty="0">
                <a:latin typeface="Book Antiqua" pitchFamily="18" charset="0"/>
              </a:rPr>
              <a:t>Площадь </a:t>
            </a:r>
            <a:r>
              <a:rPr lang="ru-RU" b="1" dirty="0">
                <a:latin typeface="Book Antiqua" pitchFamily="18" charset="0"/>
              </a:rPr>
              <a:t>— </a:t>
            </a:r>
            <a:r>
              <a:rPr lang="ru-RU" sz="2000" b="1" dirty="0">
                <a:latin typeface="Book Antiqua" pitchFamily="18" charset="0"/>
              </a:rPr>
              <a:t>18,1</a:t>
            </a:r>
            <a:r>
              <a:rPr lang="ru-RU" b="1" dirty="0">
                <a:latin typeface="Book Antiqua" pitchFamily="18" charset="0"/>
              </a:rPr>
              <a:t> </a:t>
            </a:r>
            <a:r>
              <a:rPr lang="ru-RU" dirty="0" err="1">
                <a:latin typeface="Book Antiqua" pitchFamily="18" charset="0"/>
              </a:rPr>
              <a:t>млн</a:t>
            </a:r>
            <a:r>
              <a:rPr lang="ru-RU" dirty="0">
                <a:latin typeface="Book Antiqua" pitchFamily="18" charset="0"/>
              </a:rPr>
              <a:t> </a:t>
            </a:r>
            <a:r>
              <a:rPr lang="ru-RU" dirty="0" smtClean="0">
                <a:latin typeface="Book Antiqua" pitchFamily="18" charset="0"/>
              </a:rPr>
              <a:t>км2.</a:t>
            </a:r>
          </a:p>
          <a:p>
            <a:endParaRPr lang="ru-RU" dirty="0">
              <a:latin typeface="Book Antiqua" pitchFamily="18" charset="0"/>
            </a:endParaRPr>
          </a:p>
          <a:p>
            <a:r>
              <a:rPr lang="ru-RU" dirty="0">
                <a:latin typeface="Book Antiqua" pitchFamily="18" charset="0"/>
              </a:rPr>
              <a:t>Самая высокая вершина </a:t>
            </a:r>
            <a:r>
              <a:rPr lang="ru-RU" dirty="0" smtClean="0">
                <a:latin typeface="Book Antiqua" pitchFamily="18" charset="0"/>
              </a:rPr>
              <a:t>—</a:t>
            </a:r>
          </a:p>
          <a:p>
            <a:r>
              <a:rPr lang="ru-RU" dirty="0" smtClean="0">
                <a:latin typeface="Book Antiqua" pitchFamily="18" charset="0"/>
              </a:rPr>
              <a:t> г. </a:t>
            </a:r>
            <a:r>
              <a:rPr lang="ru-RU" sz="2000" b="1" dirty="0" err="1" smtClean="0">
                <a:latin typeface="Book Antiqua" pitchFamily="18" charset="0"/>
              </a:rPr>
              <a:t>Аконкагуа</a:t>
            </a:r>
            <a:r>
              <a:rPr lang="ru-RU" dirty="0" smtClean="0">
                <a:latin typeface="Book Antiqua" pitchFamily="18" charset="0"/>
              </a:rPr>
              <a:t> (6960 м)</a:t>
            </a:r>
            <a:endParaRPr lang="ru-RU" dirty="0">
              <a:latin typeface="Book Antiqua" pitchFamily="18" charset="0"/>
            </a:endParaRPr>
          </a:p>
          <a:p>
            <a:r>
              <a:rPr lang="ru-RU" dirty="0">
                <a:latin typeface="Book Antiqua" pitchFamily="18" charset="0"/>
              </a:rPr>
              <a:t> </a:t>
            </a:r>
          </a:p>
          <a:p>
            <a:r>
              <a:rPr lang="ru-RU" dirty="0">
                <a:latin typeface="Book Antiqua" pitchFamily="18" charset="0"/>
              </a:rPr>
              <a:t>Самая глубокая впадина — на полуострове </a:t>
            </a:r>
            <a:r>
              <a:rPr lang="ru-RU" dirty="0" err="1">
                <a:latin typeface="Book Antiqua" pitchFamily="18" charset="0"/>
              </a:rPr>
              <a:t>Вальдес</a:t>
            </a:r>
            <a:r>
              <a:rPr lang="ru-RU" dirty="0">
                <a:latin typeface="Book Antiqua" pitchFamily="18" charset="0"/>
              </a:rPr>
              <a:t>, </a:t>
            </a:r>
            <a:r>
              <a:rPr lang="ru-RU" b="1" dirty="0">
                <a:latin typeface="Book Antiqua" pitchFamily="18" charset="0"/>
              </a:rPr>
              <a:t>-42 </a:t>
            </a:r>
            <a:r>
              <a:rPr lang="ru-RU" dirty="0">
                <a:latin typeface="Book Antiqua" pitchFamily="18" charset="0"/>
              </a:rPr>
              <a:t>м</a:t>
            </a:r>
          </a:p>
          <a:p>
            <a:endParaRPr lang="ru-RU" dirty="0">
              <a:latin typeface="Book Antiqua" pitchFamily="18" charset="0"/>
            </a:endParaRPr>
          </a:p>
          <a:p>
            <a:r>
              <a:rPr lang="ru-RU" u="sng" dirty="0" smtClean="0">
                <a:latin typeface="Book Antiqua" pitchFamily="18" charset="0"/>
              </a:rPr>
              <a:t>Южная </a:t>
            </a:r>
            <a:r>
              <a:rPr lang="ru-RU" u="sng" dirty="0">
                <a:latin typeface="Book Antiqua" pitchFamily="18" charset="0"/>
              </a:rPr>
              <a:t>Америка </a:t>
            </a:r>
            <a:r>
              <a:rPr lang="ru-RU" dirty="0">
                <a:latin typeface="Book Antiqua" pitchFamily="18" charset="0"/>
              </a:rPr>
              <a:t>— материк, отличающийся многими природными рекордами</a:t>
            </a:r>
            <a:r>
              <a:rPr lang="ru-RU" dirty="0" smtClean="0">
                <a:latin typeface="Book Antiqua" pitchFamily="18" charset="0"/>
              </a:rPr>
              <a:t>.</a:t>
            </a:r>
          </a:p>
          <a:p>
            <a:r>
              <a:rPr lang="ru-RU" dirty="0" smtClean="0">
                <a:latin typeface="Book Antiqua" pitchFamily="18" charset="0"/>
              </a:rPr>
              <a:t> </a:t>
            </a:r>
          </a:p>
          <a:p>
            <a:r>
              <a:rPr lang="ru-RU" dirty="0" smtClean="0">
                <a:latin typeface="Book Antiqua" pitchFamily="18" charset="0"/>
              </a:rPr>
              <a:t>Это </a:t>
            </a:r>
            <a:r>
              <a:rPr lang="ru-RU" dirty="0">
                <a:latin typeface="Book Antiqua" pitchFamily="18" charset="0"/>
              </a:rPr>
              <a:t>самый </a:t>
            </a:r>
            <a:r>
              <a:rPr lang="ru-RU" b="1" dirty="0">
                <a:latin typeface="Book Antiqua" pitchFamily="18" charset="0"/>
              </a:rPr>
              <a:t>влажный</a:t>
            </a:r>
            <a:r>
              <a:rPr lang="ru-RU" dirty="0">
                <a:latin typeface="Book Antiqua" pitchFamily="18" charset="0"/>
              </a:rPr>
              <a:t> и самый </a:t>
            </a:r>
            <a:r>
              <a:rPr lang="ru-RU" b="1" dirty="0">
                <a:latin typeface="Book Antiqua" pitchFamily="18" charset="0"/>
              </a:rPr>
              <a:t>зелёный</a:t>
            </a:r>
            <a:r>
              <a:rPr lang="ru-RU" dirty="0">
                <a:latin typeface="Book Antiqua" pitchFamily="18" charset="0"/>
              </a:rPr>
              <a:t> материк; </a:t>
            </a:r>
            <a:endParaRPr lang="ru-RU" dirty="0" smtClean="0">
              <a:latin typeface="Book Antiqua" pitchFamily="18" charset="0"/>
            </a:endParaRPr>
          </a:p>
          <a:p>
            <a:r>
              <a:rPr lang="ru-RU" dirty="0" smtClean="0">
                <a:latin typeface="Book Antiqua" pitchFamily="18" charset="0"/>
              </a:rPr>
              <a:t>на </a:t>
            </a:r>
            <a:r>
              <a:rPr lang="ru-RU" dirty="0">
                <a:latin typeface="Book Antiqua" pitchFamily="18" charset="0"/>
              </a:rPr>
              <a:t>нём расположена самая </a:t>
            </a:r>
            <a:r>
              <a:rPr lang="ru-RU" b="1" dirty="0">
                <a:latin typeface="Book Antiqua" pitchFamily="18" charset="0"/>
              </a:rPr>
              <a:t>большая в мире низменность </a:t>
            </a:r>
            <a:r>
              <a:rPr lang="ru-RU" dirty="0">
                <a:latin typeface="Book Antiqua" pitchFamily="18" charset="0"/>
              </a:rPr>
              <a:t>и самые </a:t>
            </a:r>
            <a:r>
              <a:rPr lang="ru-RU" b="1" dirty="0">
                <a:latin typeface="Book Antiqua" pitchFamily="18" charset="0"/>
              </a:rPr>
              <a:t>протяжённые горы суши</a:t>
            </a:r>
            <a:r>
              <a:rPr lang="ru-RU" dirty="0">
                <a:latin typeface="Book Antiqua" pitchFamily="18" charset="0"/>
              </a:rPr>
              <a:t>, самая </a:t>
            </a:r>
            <a:r>
              <a:rPr lang="ru-RU" b="1" dirty="0">
                <a:latin typeface="Book Antiqua" pitchFamily="18" charset="0"/>
              </a:rPr>
              <a:t>полноводная река </a:t>
            </a:r>
            <a:r>
              <a:rPr lang="ru-RU" dirty="0">
                <a:latin typeface="Book Antiqua" pitchFamily="18" charset="0"/>
              </a:rPr>
              <a:t>и самый </a:t>
            </a:r>
            <a:r>
              <a:rPr lang="ru-RU" b="1" dirty="0">
                <a:latin typeface="Book Antiqua" pitchFamily="18" charset="0"/>
              </a:rPr>
              <a:t>высокий водопад</a:t>
            </a:r>
            <a:r>
              <a:rPr lang="ru-RU" dirty="0" smtClean="0">
                <a:latin typeface="Book Antiqua" pitchFamily="18" charset="0"/>
              </a:rPr>
              <a:t>.</a:t>
            </a:r>
            <a:r>
              <a:rPr lang="ru-RU" dirty="0" smtClean="0"/>
              <a:t> </a:t>
            </a:r>
            <a:r>
              <a:rPr lang="ru-RU" smtClean="0"/>
              <a:t>Континент очень богат природными ресурсами. </a:t>
            </a:r>
            <a:endParaRPr lang="ru-RU" dirty="0">
              <a:latin typeface="Book Antiqua" pitchFamily="18" charset="0"/>
            </a:endParaRPr>
          </a:p>
          <a:p>
            <a:endParaRPr lang="ru-RU" dirty="0" smtClean="0">
              <a:latin typeface="Book Antiqua" pitchFamily="18" charset="0"/>
            </a:endParaRPr>
          </a:p>
          <a:p>
            <a:endParaRPr lang="ru-RU" dirty="0" smtClean="0">
              <a:latin typeface="Book Antiqua" pitchFamily="18" charset="0"/>
            </a:endParaRPr>
          </a:p>
          <a:p>
            <a:endParaRPr lang="ru-RU" dirty="0">
              <a:latin typeface="Book Antiqua" pitchFamily="18" charset="0"/>
            </a:endParaRPr>
          </a:p>
          <a:p>
            <a:endParaRPr lang="ru-RU" dirty="0" smtClean="0">
              <a:latin typeface="Book Antiqua" pitchFamily="18" charset="0"/>
            </a:endParaRPr>
          </a:p>
          <a:p>
            <a:endParaRPr lang="ru-RU" dirty="0">
              <a:latin typeface="Book Antiqua" pitchFamily="18" charset="0"/>
            </a:endParaRPr>
          </a:p>
        </p:txBody>
      </p:sp>
      <p:sp>
        <p:nvSpPr>
          <p:cNvPr id="8" name="Блок-схема: узел 7"/>
          <p:cNvSpPr/>
          <p:nvPr/>
        </p:nvSpPr>
        <p:spPr>
          <a:xfrm>
            <a:off x="6215074" y="4214818"/>
            <a:ext cx="142876" cy="142876"/>
          </a:xfrm>
          <a:prstGeom prst="flowChartConnector">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ru-RU"/>
          </a:p>
        </p:txBody>
      </p:sp>
      <p:sp>
        <p:nvSpPr>
          <p:cNvPr id="9" name="TextBox 8"/>
          <p:cNvSpPr txBox="1"/>
          <p:nvPr/>
        </p:nvSpPr>
        <p:spPr>
          <a:xfrm>
            <a:off x="5500694" y="4000504"/>
            <a:ext cx="1428760" cy="307777"/>
          </a:xfrm>
          <a:prstGeom prst="rect">
            <a:avLst/>
          </a:prstGeom>
          <a:noFill/>
        </p:spPr>
        <p:txBody>
          <a:bodyPr wrap="square" rtlCol="0">
            <a:spAutoFit/>
          </a:bodyPr>
          <a:lstStyle/>
          <a:p>
            <a:r>
              <a:rPr lang="ru-RU" sz="1400" b="1" dirty="0" err="1" smtClean="0"/>
              <a:t>г.Аконкагуа</a:t>
            </a:r>
            <a:endParaRPr lang="ru-RU" sz="1400" b="1" dirty="0"/>
          </a:p>
        </p:txBody>
      </p:sp>
      <p:sp>
        <p:nvSpPr>
          <p:cNvPr id="10" name="Блок-схема: узел 9"/>
          <p:cNvSpPr/>
          <p:nvPr/>
        </p:nvSpPr>
        <p:spPr>
          <a:xfrm>
            <a:off x="6572264" y="4929198"/>
            <a:ext cx="142876" cy="142876"/>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TextBox 10"/>
          <p:cNvSpPr txBox="1"/>
          <p:nvPr/>
        </p:nvSpPr>
        <p:spPr>
          <a:xfrm>
            <a:off x="6429388" y="4714884"/>
            <a:ext cx="2143140" cy="307777"/>
          </a:xfrm>
          <a:prstGeom prst="rect">
            <a:avLst/>
          </a:prstGeom>
          <a:noFill/>
        </p:spPr>
        <p:txBody>
          <a:bodyPr wrap="square" rtlCol="0">
            <a:spAutoFit/>
          </a:bodyPr>
          <a:lstStyle/>
          <a:p>
            <a:r>
              <a:rPr lang="ru-RU" sz="1400" b="1" dirty="0" smtClean="0"/>
              <a:t>п-ов </a:t>
            </a:r>
            <a:r>
              <a:rPr lang="ru-RU" sz="1400" b="1" dirty="0" err="1" smtClean="0"/>
              <a:t>Вальдес</a:t>
            </a:r>
            <a:endParaRPr lang="ru-RU" sz="1400" b="1" dirty="0"/>
          </a:p>
        </p:txBody>
      </p:sp>
      <p:cxnSp>
        <p:nvCxnSpPr>
          <p:cNvPr id="13" name="Прямая со стрелкой 12"/>
          <p:cNvCxnSpPr/>
          <p:nvPr/>
        </p:nvCxnSpPr>
        <p:spPr>
          <a:xfrm rot="5400000">
            <a:off x="4286248" y="3643314"/>
            <a:ext cx="4429156" cy="1588"/>
          </a:xfrm>
          <a:prstGeom prst="straightConnector1">
            <a:avLst/>
          </a:prstGeom>
          <a:ln w="63500">
            <a:headEnd type="arrow"/>
            <a:tailEnd type="arrow"/>
          </a:ln>
        </p:spPr>
        <p:style>
          <a:lnRef idx="1">
            <a:schemeClr val="accent1"/>
          </a:lnRef>
          <a:fillRef idx="0">
            <a:schemeClr val="accent1"/>
          </a:fillRef>
          <a:effectRef idx="0">
            <a:schemeClr val="accent1"/>
          </a:effectRef>
          <a:fontRef idx="minor">
            <a:schemeClr val="tx1"/>
          </a:fontRef>
        </p:style>
      </p:cxnSp>
      <p:cxnSp>
        <p:nvCxnSpPr>
          <p:cNvPr id="15" name="Прямая со стрелкой 14"/>
          <p:cNvCxnSpPr/>
          <p:nvPr/>
        </p:nvCxnSpPr>
        <p:spPr>
          <a:xfrm>
            <a:off x="5429256" y="2428868"/>
            <a:ext cx="2928958" cy="71438"/>
          </a:xfrm>
          <a:prstGeom prst="straightConnector1">
            <a:avLst/>
          </a:prstGeom>
          <a:ln w="63500">
            <a:headEnd type="arrow"/>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6786578" y="2071678"/>
            <a:ext cx="1071570" cy="369332"/>
          </a:xfrm>
          <a:prstGeom prst="rect">
            <a:avLst/>
          </a:prstGeom>
          <a:noFill/>
        </p:spPr>
        <p:txBody>
          <a:bodyPr wrap="square" rtlCol="0">
            <a:spAutoFit/>
          </a:bodyPr>
          <a:lstStyle/>
          <a:p>
            <a:r>
              <a:rPr lang="ru-RU" b="1" i="1" dirty="0" smtClean="0"/>
              <a:t>5000 </a:t>
            </a:r>
            <a:r>
              <a:rPr lang="ru-RU" sz="1600" b="1" i="1" dirty="0" smtClean="0"/>
              <a:t>км</a:t>
            </a:r>
            <a:endParaRPr lang="ru-RU" sz="1600" b="1" i="1" dirty="0"/>
          </a:p>
        </p:txBody>
      </p:sp>
      <p:sp>
        <p:nvSpPr>
          <p:cNvPr id="17" name="TextBox 16"/>
          <p:cNvSpPr txBox="1"/>
          <p:nvPr/>
        </p:nvSpPr>
        <p:spPr>
          <a:xfrm rot="16200000">
            <a:off x="5935393" y="2565673"/>
            <a:ext cx="1500198" cy="369332"/>
          </a:xfrm>
          <a:prstGeom prst="rect">
            <a:avLst/>
          </a:prstGeom>
          <a:noFill/>
        </p:spPr>
        <p:txBody>
          <a:bodyPr wrap="square" rtlCol="0">
            <a:spAutoFit/>
          </a:bodyPr>
          <a:lstStyle/>
          <a:p>
            <a:r>
              <a:rPr lang="ru-RU" b="1" dirty="0" smtClean="0"/>
              <a:t>7000 </a:t>
            </a:r>
            <a:r>
              <a:rPr lang="ru-RU" sz="1600" b="1" dirty="0" smtClean="0"/>
              <a:t>км</a:t>
            </a:r>
            <a:endParaRPr lang="ru-RU" sz="1600" b="1" dirty="0"/>
          </a:p>
        </p:txBody>
      </p:sp>
    </p:spTree>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7" descr="atacama13 - копия"/>
          <p:cNvPicPr>
            <a:picLocks noChangeAspect="1" noChangeArrowheads="1"/>
          </p:cNvPicPr>
          <p:nvPr/>
        </p:nvPicPr>
        <p:blipFill>
          <a:blip r:embed="rId2" cstate="print"/>
          <a:srcRect/>
          <a:stretch>
            <a:fillRect/>
          </a:stretch>
        </p:blipFill>
        <p:spPr bwMode="auto">
          <a:xfrm>
            <a:off x="5357812" y="3429000"/>
            <a:ext cx="3643343" cy="3168650"/>
          </a:xfrm>
          <a:prstGeom prst="rect">
            <a:avLst/>
          </a:prstGeom>
          <a:noFill/>
          <a:ln w="9525">
            <a:noFill/>
            <a:miter lim="800000"/>
            <a:headEnd/>
            <a:tailEnd/>
          </a:ln>
        </p:spPr>
      </p:pic>
      <p:sp>
        <p:nvSpPr>
          <p:cNvPr id="4" name="TextBox 6"/>
          <p:cNvSpPr txBox="1">
            <a:spLocks noChangeArrowheads="1"/>
          </p:cNvSpPr>
          <p:nvPr/>
        </p:nvSpPr>
        <p:spPr bwMode="auto">
          <a:xfrm>
            <a:off x="285750" y="214313"/>
            <a:ext cx="8643938" cy="769937"/>
          </a:xfrm>
          <a:prstGeom prst="rect">
            <a:avLst/>
          </a:prstGeom>
          <a:noFill/>
          <a:ln w="9525">
            <a:noFill/>
            <a:miter lim="800000"/>
            <a:headEnd/>
            <a:tailEnd/>
          </a:ln>
        </p:spPr>
        <p:txBody>
          <a:bodyPr>
            <a:spAutoFit/>
          </a:bodyPr>
          <a:lstStyle/>
          <a:p>
            <a:pPr algn="ctr"/>
            <a:r>
              <a:rPr lang="ru-RU" sz="4400">
                <a:solidFill>
                  <a:srgbClr val="C00000"/>
                </a:solidFill>
              </a:rPr>
              <a:t>Пустыня Атакама</a:t>
            </a:r>
          </a:p>
        </p:txBody>
      </p:sp>
      <p:sp>
        <p:nvSpPr>
          <p:cNvPr id="6" name="TextBox 8"/>
          <p:cNvSpPr txBox="1">
            <a:spLocks noChangeArrowheads="1"/>
          </p:cNvSpPr>
          <p:nvPr/>
        </p:nvSpPr>
        <p:spPr bwMode="auto">
          <a:xfrm>
            <a:off x="5643570" y="6519446"/>
            <a:ext cx="3714750" cy="338554"/>
          </a:xfrm>
          <a:prstGeom prst="rect">
            <a:avLst/>
          </a:prstGeom>
          <a:noFill/>
          <a:ln w="9525">
            <a:noFill/>
            <a:miter lim="800000"/>
            <a:headEnd/>
            <a:tailEnd/>
          </a:ln>
        </p:spPr>
        <p:txBody>
          <a:bodyPr>
            <a:spAutoFit/>
          </a:bodyPr>
          <a:lstStyle/>
          <a:p>
            <a:r>
              <a:rPr lang="ru-RU" sz="1600" b="1" dirty="0" err="1"/>
              <a:t>Атакама-весной</a:t>
            </a:r>
            <a:endParaRPr lang="ru-RU" sz="1600" b="1" dirty="0"/>
          </a:p>
        </p:txBody>
      </p:sp>
      <p:pic>
        <p:nvPicPr>
          <p:cNvPr id="30722" name="Picture 2" descr="C:\Documents and Settings\Admin\Рабочий стол\Новая папка\interesnye_fakty_o_yuzhnoy_amerike_6.jpg"/>
          <p:cNvPicPr>
            <a:picLocks noChangeAspect="1" noChangeArrowheads="1"/>
          </p:cNvPicPr>
          <p:nvPr/>
        </p:nvPicPr>
        <p:blipFill>
          <a:blip r:embed="rId3" cstate="print"/>
          <a:srcRect/>
          <a:stretch>
            <a:fillRect/>
          </a:stretch>
        </p:blipFill>
        <p:spPr bwMode="auto">
          <a:xfrm>
            <a:off x="0" y="1000108"/>
            <a:ext cx="5214942" cy="5500726"/>
          </a:xfrm>
          <a:prstGeom prst="rect">
            <a:avLst/>
          </a:prstGeom>
          <a:noFill/>
        </p:spPr>
      </p:pic>
      <p:sp>
        <p:nvSpPr>
          <p:cNvPr id="8" name="Прямоугольник 7"/>
          <p:cNvSpPr/>
          <p:nvPr/>
        </p:nvSpPr>
        <p:spPr>
          <a:xfrm>
            <a:off x="4286248" y="1142984"/>
            <a:ext cx="4500550" cy="1815882"/>
          </a:xfrm>
          <a:prstGeom prst="rect">
            <a:avLst/>
          </a:prstGeom>
        </p:spPr>
        <p:txBody>
          <a:bodyPr wrap="square">
            <a:spAutoFit/>
          </a:bodyPr>
          <a:lstStyle/>
          <a:p>
            <a:pPr algn="r">
              <a:defRPr/>
            </a:pPr>
            <a:r>
              <a:rPr lang="ru-RU" sz="2800" b="1" dirty="0">
                <a:latin typeface="Times New Roman" pitchFamily="18" charset="0"/>
                <a:cs typeface="Arial" charset="0"/>
              </a:rPr>
              <a:t>В пустыне </a:t>
            </a:r>
            <a:r>
              <a:rPr lang="ru-RU" sz="2800" b="1" dirty="0" smtClean="0">
                <a:latin typeface="Times New Roman" pitchFamily="18" charset="0"/>
                <a:cs typeface="Arial" charset="0"/>
              </a:rPr>
              <a:t>выпадает </a:t>
            </a:r>
          </a:p>
          <a:p>
            <a:pPr algn="r">
              <a:defRPr/>
            </a:pPr>
            <a:r>
              <a:rPr lang="ru-RU" sz="2800" b="1" dirty="0" smtClean="0">
                <a:latin typeface="Times New Roman" pitchFamily="18" charset="0"/>
                <a:cs typeface="Arial" charset="0"/>
              </a:rPr>
              <a:t>менее </a:t>
            </a:r>
            <a:r>
              <a:rPr lang="ru-RU" sz="2800" b="1" dirty="0">
                <a:latin typeface="Times New Roman" pitchFamily="18" charset="0"/>
                <a:cs typeface="Arial" charset="0"/>
              </a:rPr>
              <a:t>100 </a:t>
            </a:r>
            <a:r>
              <a:rPr lang="ru-RU" sz="2800" b="1" dirty="0" smtClean="0">
                <a:latin typeface="Times New Roman" pitchFamily="18" charset="0"/>
                <a:cs typeface="Arial" charset="0"/>
              </a:rPr>
              <a:t>мм </a:t>
            </a:r>
          </a:p>
          <a:p>
            <a:pPr algn="r">
              <a:defRPr/>
            </a:pPr>
            <a:r>
              <a:rPr lang="ru-RU" sz="2800" b="1" dirty="0" smtClean="0">
                <a:latin typeface="Times New Roman" pitchFamily="18" charset="0"/>
                <a:cs typeface="Arial" charset="0"/>
              </a:rPr>
              <a:t>осадков</a:t>
            </a:r>
            <a:r>
              <a:rPr lang="ru-RU" sz="2800" b="1" dirty="0">
                <a:latin typeface="Times New Roman" pitchFamily="18" charset="0"/>
                <a:cs typeface="Arial" charset="0"/>
              </a:rPr>
              <a:t>, а местами </a:t>
            </a:r>
            <a:endParaRPr lang="ru-RU" sz="2800" b="1" dirty="0" smtClean="0">
              <a:latin typeface="Times New Roman" pitchFamily="18" charset="0"/>
              <a:cs typeface="Arial" charset="0"/>
            </a:endParaRPr>
          </a:p>
          <a:p>
            <a:pPr algn="r">
              <a:defRPr/>
            </a:pPr>
            <a:r>
              <a:rPr lang="ru-RU" sz="2800" b="1" dirty="0" smtClean="0">
                <a:latin typeface="Times New Roman" pitchFamily="18" charset="0"/>
                <a:cs typeface="Arial" charset="0"/>
              </a:rPr>
              <a:t>менее </a:t>
            </a:r>
            <a:r>
              <a:rPr lang="ru-RU" sz="2800" b="1" dirty="0">
                <a:latin typeface="Times New Roman" pitchFamily="18" charset="0"/>
                <a:cs typeface="Arial" charset="0"/>
              </a:rPr>
              <a:t>25 мм.</a:t>
            </a:r>
          </a:p>
        </p:txBody>
      </p:sp>
      <p:sp>
        <p:nvSpPr>
          <p:cNvPr id="7" name="TextBox 6"/>
          <p:cNvSpPr txBox="1"/>
          <p:nvPr/>
        </p:nvSpPr>
        <p:spPr>
          <a:xfrm>
            <a:off x="1928794" y="5929330"/>
            <a:ext cx="1285884" cy="36933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dirty="0" err="1" smtClean="0"/>
              <a:t>Атакама</a:t>
            </a:r>
            <a:endParaRPr lang="ru-RU"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atacama9"/>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3" name="Picture 8" descr="atacama11"/>
          <p:cNvPicPr>
            <a:picLocks noChangeAspect="1" noChangeArrowheads="1"/>
          </p:cNvPicPr>
          <p:nvPr/>
        </p:nvPicPr>
        <p:blipFill>
          <a:blip r:embed="rId3" cstate="print"/>
          <a:srcRect/>
          <a:stretch>
            <a:fillRect/>
          </a:stretch>
        </p:blipFill>
        <p:spPr bwMode="auto">
          <a:xfrm>
            <a:off x="571472" y="4214818"/>
            <a:ext cx="3429024" cy="2378583"/>
          </a:xfrm>
          <a:prstGeom prst="rect">
            <a:avLst/>
          </a:prstGeom>
          <a:ln w="127000" cap="sq">
            <a:solidFill>
              <a:srgbClr val="000000"/>
            </a:solidFill>
            <a:miter lim="800000"/>
          </a:ln>
          <a:effectLst>
            <a:outerShdw blurRad="57150" dist="50800" dir="2700000" algn="tl" rotWithShape="0">
              <a:srgbClr val="000000">
                <a:alpha val="40000"/>
              </a:srgbClr>
            </a:outerShdw>
          </a:effectLst>
        </p:spPr>
      </p:pic>
      <p:pic>
        <p:nvPicPr>
          <p:cNvPr id="4" name="Picture 7" descr="atacama12"/>
          <p:cNvPicPr>
            <a:picLocks noChangeAspect="1" noChangeArrowheads="1"/>
          </p:cNvPicPr>
          <p:nvPr/>
        </p:nvPicPr>
        <p:blipFill>
          <a:blip r:embed="rId4" cstate="print"/>
          <a:srcRect/>
          <a:stretch>
            <a:fillRect/>
          </a:stretch>
        </p:blipFill>
        <p:spPr bwMode="auto">
          <a:xfrm>
            <a:off x="5286380" y="4214818"/>
            <a:ext cx="3286148" cy="2357454"/>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
        <p:nvSpPr>
          <p:cNvPr id="5" name="Прямоугольник 6"/>
          <p:cNvSpPr>
            <a:spLocks noChangeArrowheads="1"/>
          </p:cNvSpPr>
          <p:nvPr/>
        </p:nvSpPr>
        <p:spPr bwMode="auto">
          <a:xfrm>
            <a:off x="714348" y="500042"/>
            <a:ext cx="5029390" cy="769441"/>
          </a:xfrm>
          <a:prstGeom prst="rect">
            <a:avLst/>
          </a:prstGeom>
          <a:noFill/>
          <a:ln w="9525">
            <a:noFill/>
            <a:miter lim="800000"/>
            <a:headEnd/>
            <a:tailEnd/>
          </a:ln>
        </p:spPr>
        <p:txBody>
          <a:bodyPr wrap="none">
            <a:spAutoFit/>
          </a:bodyPr>
          <a:lstStyle/>
          <a:p>
            <a:pPr algn="ctr"/>
            <a:r>
              <a:rPr lang="ru-RU" sz="4400" b="1" dirty="0"/>
              <a:t>Пустыня </a:t>
            </a:r>
            <a:r>
              <a:rPr lang="ru-RU" sz="4400" b="1" dirty="0" err="1"/>
              <a:t>Атакама</a:t>
            </a:r>
            <a:endParaRPr lang="ru-RU" sz="4400" b="1" dirty="0"/>
          </a:p>
        </p:txBody>
      </p:sp>
      <p:sp>
        <p:nvSpPr>
          <p:cNvPr id="6" name="Прямоугольник 5"/>
          <p:cNvSpPr/>
          <p:nvPr/>
        </p:nvSpPr>
        <p:spPr>
          <a:xfrm>
            <a:off x="928687" y="1714488"/>
            <a:ext cx="8215313" cy="1569660"/>
          </a:xfrm>
          <a:prstGeom prst="rect">
            <a:avLst/>
          </a:prstGeom>
        </p:spPr>
        <p:txBody>
          <a:bodyPr>
            <a:spAutoFit/>
          </a:bodyPr>
          <a:lstStyle/>
          <a:p>
            <a:pPr algn="r">
              <a:defRPr/>
            </a:pPr>
            <a:r>
              <a:rPr lang="ru-RU" sz="3200" dirty="0">
                <a:latin typeface="Times New Roman" pitchFamily="18" charset="0"/>
                <a:cs typeface="Arial" charset="0"/>
              </a:rPr>
              <a:t>В пустыне </a:t>
            </a:r>
            <a:r>
              <a:rPr lang="ru-RU" sz="3200" dirty="0" err="1">
                <a:latin typeface="Times New Roman" pitchFamily="18" charset="0"/>
                <a:cs typeface="Arial" charset="0"/>
              </a:rPr>
              <a:t>Атакама</a:t>
            </a:r>
            <a:r>
              <a:rPr lang="ru-RU" sz="3200" dirty="0">
                <a:latin typeface="Times New Roman" pitchFamily="18" charset="0"/>
                <a:cs typeface="Arial" charset="0"/>
              </a:rPr>
              <a:t> есть районы, где никогда не бывает дождей, а единственной влагой служат туманы и росы.</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rel3"/>
          <p:cNvPicPr>
            <a:picLocks noChangeAspect="1" noChangeArrowheads="1"/>
          </p:cNvPicPr>
          <p:nvPr/>
        </p:nvPicPr>
        <p:blipFill>
          <a:blip r:embed="rId2" cstate="print"/>
          <a:srcRect/>
          <a:stretch>
            <a:fillRect/>
          </a:stretch>
        </p:blipFill>
        <p:spPr bwMode="auto">
          <a:xfrm>
            <a:off x="714348" y="4500570"/>
            <a:ext cx="2643174" cy="213681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TextBox 5"/>
          <p:cNvSpPr txBox="1">
            <a:spLocks noChangeArrowheads="1"/>
          </p:cNvSpPr>
          <p:nvPr/>
        </p:nvSpPr>
        <p:spPr bwMode="auto">
          <a:xfrm>
            <a:off x="857250" y="214313"/>
            <a:ext cx="7572375" cy="769937"/>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a:spAutoFit/>
          </a:bodyPr>
          <a:lstStyle/>
          <a:p>
            <a:r>
              <a:rPr lang="ru-RU" sz="4400" dirty="0">
                <a:solidFill>
                  <a:srgbClr val="C00000"/>
                </a:solidFill>
              </a:rPr>
              <a:t>Высотная </a:t>
            </a:r>
            <a:r>
              <a:rPr lang="ru-RU" sz="4400" dirty="0" smtClean="0">
                <a:solidFill>
                  <a:srgbClr val="C00000"/>
                </a:solidFill>
              </a:rPr>
              <a:t>поясность(Анды)</a:t>
            </a:r>
            <a:endParaRPr lang="ru-RU" sz="4400" dirty="0">
              <a:solidFill>
                <a:srgbClr val="C00000"/>
              </a:solidFill>
            </a:endParaRPr>
          </a:p>
        </p:txBody>
      </p:sp>
      <p:pic>
        <p:nvPicPr>
          <p:cNvPr id="28674" name="Picture 2" descr="C:\Documents and Settings\Admin\Рабочий стол\Новая папка\Вид-перспектива на Анды из Мачу-Пикчу (Перу).jpg"/>
          <p:cNvPicPr>
            <a:picLocks noChangeAspect="1" noChangeArrowheads="1"/>
          </p:cNvPicPr>
          <p:nvPr/>
        </p:nvPicPr>
        <p:blipFill>
          <a:blip r:embed="rId3" cstate="print"/>
          <a:srcRect/>
          <a:stretch>
            <a:fillRect/>
          </a:stretch>
        </p:blipFill>
        <p:spPr bwMode="auto">
          <a:xfrm>
            <a:off x="5581932" y="1214423"/>
            <a:ext cx="2680987" cy="17859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8675" name="Picture 3" descr="C:\Documents and Settings\Admin\Рабочий стол\Новая папка\Вид с воздуха на покрытые снегом вершины Анд.jpg"/>
          <p:cNvPicPr>
            <a:picLocks noChangeAspect="1" noChangeArrowheads="1"/>
          </p:cNvPicPr>
          <p:nvPr/>
        </p:nvPicPr>
        <p:blipFill>
          <a:blip r:embed="rId4" cstate="print"/>
          <a:srcRect/>
          <a:stretch>
            <a:fillRect/>
          </a:stretch>
        </p:blipFill>
        <p:spPr bwMode="auto">
          <a:xfrm>
            <a:off x="142844" y="1071546"/>
            <a:ext cx="4682934" cy="321471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Прямоугольник 6"/>
          <p:cNvSpPr/>
          <p:nvPr/>
        </p:nvSpPr>
        <p:spPr>
          <a:xfrm>
            <a:off x="5000628" y="3143248"/>
            <a:ext cx="3857620" cy="1754326"/>
          </a:xfrm>
          <a:prstGeom prst="rect">
            <a:avLst/>
          </a:prstGeom>
        </p:spPr>
        <p:txBody>
          <a:bodyPr wrap="square">
            <a:spAutoFit/>
          </a:bodyPr>
          <a:lstStyle/>
          <a:p>
            <a:r>
              <a:rPr lang="ru-RU" dirty="0" smtClean="0"/>
              <a:t>В Андах в каждом климатическом поясе находится область высокогорного климата, где хорошо выражена высотная климатическая поясность. </a:t>
            </a:r>
            <a:endParaRPr lang="en-US" dirty="0" smtClean="0"/>
          </a:p>
          <a:p>
            <a:endParaRPr lang="ru-RU" dirty="0"/>
          </a:p>
        </p:txBody>
      </p:sp>
      <p:sp>
        <p:nvSpPr>
          <p:cNvPr id="8" name="Прямоугольник 7"/>
          <p:cNvSpPr/>
          <p:nvPr/>
        </p:nvSpPr>
        <p:spPr>
          <a:xfrm>
            <a:off x="4214810" y="5000636"/>
            <a:ext cx="4572000" cy="1477328"/>
          </a:xfrm>
          <a:prstGeom prst="rect">
            <a:avLst/>
          </a:prstGeom>
        </p:spPr>
        <p:txBody>
          <a:bodyPr>
            <a:spAutoFit/>
          </a:bodyPr>
          <a:lstStyle/>
          <a:p>
            <a:r>
              <a:rPr lang="ru-RU" dirty="0" smtClean="0"/>
              <a:t>Участки Анд, лежащие на разных широтах, отличаются количеством и составом высотных поясов. Наиболее полно спектр высотных поясов представ- лен в области экватора. </a:t>
            </a:r>
            <a:endParaRPr lang="ru-RU"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9" descr="очк медведь"/>
          <p:cNvPicPr>
            <a:picLocks noChangeAspect="1" noChangeArrowheads="1"/>
          </p:cNvPicPr>
          <p:nvPr/>
        </p:nvPicPr>
        <p:blipFill>
          <a:blip r:embed="rId2" cstate="print"/>
          <a:srcRect/>
          <a:stretch>
            <a:fillRect/>
          </a:stretch>
        </p:blipFill>
        <p:spPr bwMode="auto">
          <a:xfrm>
            <a:off x="500034" y="3429000"/>
            <a:ext cx="3286148" cy="3286150"/>
          </a:xfrm>
          <a:prstGeom prst="rect">
            <a:avLst/>
          </a:prstGeom>
          <a:noFill/>
          <a:ln w="9525">
            <a:noFill/>
            <a:miter lim="800000"/>
            <a:headEnd/>
            <a:tailEnd/>
          </a:ln>
        </p:spPr>
      </p:pic>
      <p:pic>
        <p:nvPicPr>
          <p:cNvPr id="3" name="Picture 7" descr="кондор"/>
          <p:cNvPicPr>
            <a:picLocks noChangeAspect="1" noChangeArrowheads="1"/>
          </p:cNvPicPr>
          <p:nvPr/>
        </p:nvPicPr>
        <p:blipFill>
          <a:blip r:embed="rId3" cstate="print"/>
          <a:srcRect/>
          <a:stretch>
            <a:fillRect/>
          </a:stretch>
        </p:blipFill>
        <p:spPr bwMode="auto">
          <a:xfrm>
            <a:off x="4714876" y="1500174"/>
            <a:ext cx="3436937" cy="5113337"/>
          </a:xfrm>
          <a:prstGeom prst="rect">
            <a:avLst/>
          </a:prstGeom>
          <a:noFill/>
          <a:ln w="9525">
            <a:noFill/>
            <a:miter lim="800000"/>
            <a:headEnd/>
            <a:tailEnd/>
          </a:ln>
        </p:spPr>
      </p:pic>
      <p:pic>
        <p:nvPicPr>
          <p:cNvPr id="4" name="Picture 8" descr="очковый медведь"/>
          <p:cNvPicPr>
            <a:picLocks noChangeAspect="1" noChangeArrowheads="1"/>
          </p:cNvPicPr>
          <p:nvPr/>
        </p:nvPicPr>
        <p:blipFill>
          <a:blip r:embed="rId4" cstate="print"/>
          <a:srcRect/>
          <a:stretch>
            <a:fillRect/>
          </a:stretch>
        </p:blipFill>
        <p:spPr bwMode="auto">
          <a:xfrm>
            <a:off x="500034" y="642918"/>
            <a:ext cx="3288511" cy="2500330"/>
          </a:xfrm>
          <a:prstGeom prst="rect">
            <a:avLst/>
          </a:prstGeom>
          <a:noFill/>
          <a:ln w="9525">
            <a:noFill/>
            <a:miter lim="800000"/>
            <a:headEnd/>
            <a:tailEnd/>
          </a:ln>
        </p:spPr>
      </p:pic>
      <p:sp>
        <p:nvSpPr>
          <p:cNvPr id="5" name="TextBox 7"/>
          <p:cNvSpPr txBox="1">
            <a:spLocks noChangeArrowheads="1"/>
          </p:cNvSpPr>
          <p:nvPr/>
        </p:nvSpPr>
        <p:spPr bwMode="auto">
          <a:xfrm>
            <a:off x="1785938" y="0"/>
            <a:ext cx="7358062" cy="769938"/>
          </a:xfrm>
          <a:prstGeom prst="rect">
            <a:avLst/>
          </a:prstGeom>
          <a:noFill/>
          <a:ln w="9525">
            <a:noFill/>
            <a:miter lim="800000"/>
            <a:headEnd/>
            <a:tailEnd/>
          </a:ln>
        </p:spPr>
        <p:txBody>
          <a:bodyPr>
            <a:spAutoFit/>
          </a:bodyPr>
          <a:lstStyle/>
          <a:p>
            <a:r>
              <a:rPr lang="ru-RU" sz="4400" b="1" dirty="0"/>
              <a:t>Животный мир  Анд</a:t>
            </a:r>
          </a:p>
        </p:txBody>
      </p:sp>
      <p:sp>
        <p:nvSpPr>
          <p:cNvPr id="6" name="TextBox 9"/>
          <p:cNvSpPr txBox="1">
            <a:spLocks noChangeArrowheads="1"/>
          </p:cNvSpPr>
          <p:nvPr/>
        </p:nvSpPr>
        <p:spPr bwMode="auto">
          <a:xfrm>
            <a:off x="4786314" y="1571612"/>
            <a:ext cx="3000375" cy="523875"/>
          </a:xfrm>
          <a:prstGeom prst="rect">
            <a:avLst/>
          </a:prstGeom>
          <a:noFill/>
          <a:ln w="9525">
            <a:noFill/>
            <a:miter lim="800000"/>
            <a:headEnd/>
            <a:tailEnd/>
          </a:ln>
        </p:spPr>
        <p:txBody>
          <a:bodyPr>
            <a:spAutoFit/>
          </a:bodyPr>
          <a:lstStyle/>
          <a:p>
            <a:r>
              <a:rPr lang="ru-RU" sz="2800" b="1" dirty="0">
                <a:solidFill>
                  <a:schemeClr val="bg1"/>
                </a:solidFill>
              </a:rPr>
              <a:t>кондор</a:t>
            </a:r>
          </a:p>
        </p:txBody>
      </p:sp>
      <p:sp>
        <p:nvSpPr>
          <p:cNvPr id="7" name="TextBox 10"/>
          <p:cNvSpPr txBox="1">
            <a:spLocks noChangeArrowheads="1"/>
          </p:cNvSpPr>
          <p:nvPr/>
        </p:nvSpPr>
        <p:spPr bwMode="auto">
          <a:xfrm>
            <a:off x="500034" y="3000372"/>
            <a:ext cx="3643312" cy="523875"/>
          </a:xfrm>
          <a:prstGeom prst="rect">
            <a:avLst/>
          </a:prstGeom>
          <a:noFill/>
          <a:ln w="9525">
            <a:noFill/>
            <a:miter lim="800000"/>
            <a:headEnd/>
            <a:tailEnd/>
          </a:ln>
        </p:spPr>
        <p:txBody>
          <a:bodyPr>
            <a:spAutoFit/>
          </a:bodyPr>
          <a:lstStyle/>
          <a:p>
            <a:r>
              <a:rPr lang="ru-RU" sz="2800" b="1" dirty="0">
                <a:solidFill>
                  <a:srgbClr val="00602B"/>
                </a:solidFill>
              </a:rPr>
              <a:t>Очковый медведь</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14480" y="928670"/>
            <a:ext cx="6496106" cy="1754326"/>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r"/>
            <a:r>
              <a:rPr lang="ru-RU" sz="54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Спасибо за внимание !!!</a:t>
            </a:r>
            <a:endParaRPr lang="ru-RU" sz="54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pic>
        <p:nvPicPr>
          <p:cNvPr id="26626" name="Picture 2" descr="C:\Documents and Settings\Admin\Рабочий стол\Новая папка\Водопады Игуасу на границе Аргентины с Бразилией.jpg"/>
          <p:cNvPicPr>
            <a:picLocks noChangeAspect="1" noChangeArrowheads="1"/>
          </p:cNvPicPr>
          <p:nvPr/>
        </p:nvPicPr>
        <p:blipFill>
          <a:blip r:embed="rId2" cstate="print"/>
          <a:srcRect/>
          <a:stretch>
            <a:fillRect/>
          </a:stretch>
        </p:blipFill>
        <p:spPr bwMode="auto">
          <a:xfrm>
            <a:off x="285720" y="2571744"/>
            <a:ext cx="6191250" cy="41148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14480" y="142852"/>
            <a:ext cx="7562135" cy="1446550"/>
          </a:xfrm>
          <a:prstGeom prst="rect">
            <a:avLst/>
          </a:prstGeom>
        </p:spPr>
        <p:txBody>
          <a:bodyPr wrap="none">
            <a:spAutoFit/>
          </a:bodyPr>
          <a:lstStyle/>
          <a:p>
            <a:r>
              <a:rPr lang="ru-RU" sz="4400" dirty="0" smtClean="0">
                <a:solidFill>
                  <a:schemeClr val="tx2">
                    <a:lumMod val="75000"/>
                  </a:schemeClr>
                </a:solidFill>
              </a:rPr>
              <a:t>«Путешествие по материку» </a:t>
            </a:r>
          </a:p>
          <a:p>
            <a:endParaRPr lang="ru-RU" sz="4400" dirty="0">
              <a:solidFill>
                <a:schemeClr val="tx2">
                  <a:lumMod val="75000"/>
                </a:schemeClr>
              </a:solidFill>
            </a:endParaRPr>
          </a:p>
        </p:txBody>
      </p:sp>
      <p:sp>
        <p:nvSpPr>
          <p:cNvPr id="1025" name="Rectangle 1"/>
          <p:cNvSpPr>
            <a:spLocks noChangeArrowheads="1"/>
          </p:cNvSpPr>
          <p:nvPr/>
        </p:nvSpPr>
        <p:spPr bwMode="auto">
          <a:xfrm>
            <a:off x="571472" y="670310"/>
            <a:ext cx="4214842" cy="57554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pPr>
            <a:endParaRPr kumimoji="0" lang="ru-RU"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Char char="•"/>
              <a:tabLst/>
            </a:pPr>
            <a:r>
              <a:rPr kumimoji="0" lang="ru-RU"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Самое крупное из высокогорных озер мира?</a:t>
            </a:r>
            <a:endParaRPr kumimoji="0" lang="en-US"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Char char="•"/>
              <a:tabLst/>
            </a:pPr>
            <a:endParaRPr kumimoji="0" lang="ru-RU" sz="16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Хищная рыба в Амазонке?</a:t>
            </a:r>
            <a:endParaRPr kumimoji="0" lang="en-US"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ru-RU" sz="16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Высшая точка в Южной Америке?</a:t>
            </a:r>
            <a:endParaRPr kumimoji="0" lang="en-US"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ru-RU" sz="16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Второе название южноамериканской степи?</a:t>
            </a:r>
            <a:endParaRPr kumimoji="0" lang="en-US"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ru-RU" sz="16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Крупнейшая низменность земного шара?</a:t>
            </a:r>
            <a:endParaRPr lang="en-US" sz="1600" dirty="0" smtClean="0">
              <a:latin typeface="Times New Roman" pitchFamily="18"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en-US" sz="1600" dirty="0" smtClean="0">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lang="ru-RU" sz="1600" dirty="0" smtClean="0"/>
              <a:t>Водяной удав, самая крупная змея. </a:t>
            </a:r>
          </a:p>
          <a:p>
            <a:pPr marL="0" marR="0" lvl="0" indent="0" algn="l" defTabSz="914400" rtl="0" eaLnBrk="0" fontAlgn="base" latinLnBrk="0" hangingPunct="0">
              <a:lnSpc>
                <a:spcPct val="100000"/>
              </a:lnSpc>
              <a:spcBef>
                <a:spcPct val="0"/>
              </a:spcBef>
              <a:spcAft>
                <a:spcPct val="0"/>
              </a:spcAft>
              <a:buClrTx/>
              <a:buSzTx/>
              <a:tabLst/>
            </a:pPr>
            <a:endParaRPr kumimoji="0" lang="ru-RU" sz="16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Действующий вулкан в Андах?</a:t>
            </a:r>
            <a:endParaRPr kumimoji="0" lang="en-US"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ru-RU" sz="16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Самая полноводная река на планете?</a:t>
            </a:r>
            <a:endParaRPr kumimoji="0" lang="en-US"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ru-RU" sz="16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Один из крупнейших притоков Амазонки?</a:t>
            </a:r>
            <a:endParaRPr kumimoji="0" lang="en-US"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eaLnBrk="0" fontAlgn="base" hangingPunct="0">
              <a:spcBef>
                <a:spcPct val="0"/>
              </a:spcBef>
              <a:spcAft>
                <a:spcPct val="0"/>
              </a:spcAft>
              <a:buFontTx/>
              <a:buChar char="•"/>
            </a:pPr>
            <a:r>
              <a:rPr lang="ru-RU" sz="1600" dirty="0" smtClean="0">
                <a:latin typeface="Times New Roman" pitchFamily="18" charset="0"/>
                <a:cs typeface="Times New Roman" pitchFamily="18" charset="0"/>
              </a:rPr>
              <a:t>Влажный экваториальный лес. </a:t>
            </a:r>
            <a:endParaRPr lang="en-US" sz="1600" dirty="0" smtClean="0">
              <a:latin typeface="Times New Roman" pitchFamily="18" charset="0"/>
              <a:cs typeface="Times New Roman" pitchFamily="18" charset="0"/>
            </a:endParaRPr>
          </a:p>
          <a:p>
            <a:pPr eaLnBrk="0" fontAlgn="base" hangingPunct="0">
              <a:spcBef>
                <a:spcPct val="0"/>
              </a:spcBef>
              <a:spcAft>
                <a:spcPct val="0"/>
              </a:spcAft>
              <a:buFontTx/>
              <a:buChar char="•"/>
            </a:pPr>
            <a:endParaRPr lang="ru-RU" sz="1600" dirty="0" smtClean="0">
              <a:latin typeface="Times New Roman" pitchFamily="18" charset="0"/>
              <a:cs typeface="Times New Roman" pitchFamily="18" charset="0"/>
            </a:endParaRPr>
          </a:p>
          <a:p>
            <a:pPr eaLnBrk="0" fontAlgn="base" hangingPunct="0">
              <a:spcBef>
                <a:spcPct val="0"/>
              </a:spcBef>
              <a:spcAft>
                <a:spcPct val="0"/>
              </a:spcAft>
              <a:buFontTx/>
              <a:buChar char="•"/>
            </a:pPr>
            <a:r>
              <a:rPr lang="ru-RU" sz="1600" dirty="0" smtClean="0">
                <a:latin typeface="Times New Roman" pitchFamily="18" charset="0"/>
                <a:cs typeface="Times New Roman" pitchFamily="18" charset="0"/>
              </a:rPr>
              <a:t>Самый высокий водопад мира. </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ru-RU" sz="16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4" name="Прямоугольник 3"/>
          <p:cNvSpPr/>
          <p:nvPr/>
        </p:nvSpPr>
        <p:spPr>
          <a:xfrm>
            <a:off x="6500826" y="1643050"/>
            <a:ext cx="2357422" cy="3139321"/>
          </a:xfrm>
          <a:prstGeom prst="rect">
            <a:avLst/>
          </a:prstGeom>
        </p:spPr>
        <p:txBody>
          <a:bodyPr wrap="square">
            <a:spAutoFit/>
          </a:bodyPr>
          <a:lstStyle/>
          <a:p>
            <a:pPr lvl="0" eaLnBrk="0" fontAlgn="base" hangingPunct="0">
              <a:spcBef>
                <a:spcPct val="0"/>
              </a:spcBef>
              <a:spcAft>
                <a:spcPct val="0"/>
              </a:spcAft>
            </a:pPr>
            <a:r>
              <a:rPr lang="en-US" dirty="0" smtClean="0">
                <a:latin typeface="Times New Roman" pitchFamily="18" charset="0"/>
                <a:ea typeface="Calibri" pitchFamily="34" charset="0"/>
                <a:cs typeface="Times New Roman" pitchFamily="18" charset="0"/>
              </a:rPr>
              <a:t>1.</a:t>
            </a:r>
            <a:r>
              <a:rPr lang="ru-RU" dirty="0" smtClean="0"/>
              <a:t> Сельва</a:t>
            </a:r>
            <a:endParaRPr lang="en-US" dirty="0" smtClean="0">
              <a:latin typeface="Times New Roman" pitchFamily="18" charset="0"/>
              <a:ea typeface="Calibri" pitchFamily="34" charset="0"/>
              <a:cs typeface="Times New Roman" pitchFamily="18" charset="0"/>
            </a:endParaRPr>
          </a:p>
          <a:p>
            <a:pPr lvl="0" eaLnBrk="0" fontAlgn="base" hangingPunct="0">
              <a:spcBef>
                <a:spcPct val="0"/>
              </a:spcBef>
              <a:spcAft>
                <a:spcPct val="0"/>
              </a:spcAft>
            </a:pPr>
            <a:r>
              <a:rPr lang="ru-RU" dirty="0" smtClean="0">
                <a:latin typeface="Times New Roman" pitchFamily="18" charset="0"/>
                <a:ea typeface="Calibri" pitchFamily="34" charset="0"/>
                <a:cs typeface="Times New Roman" pitchFamily="18" charset="0"/>
              </a:rPr>
              <a:t>2. Амазонская</a:t>
            </a:r>
            <a:endParaRPr lang="ru-RU" dirty="0" smtClean="0">
              <a:latin typeface="Arial" pitchFamily="34" charset="0"/>
            </a:endParaRPr>
          </a:p>
          <a:p>
            <a:pPr lvl="0" eaLnBrk="0" fontAlgn="base" hangingPunct="0">
              <a:spcBef>
                <a:spcPct val="0"/>
              </a:spcBef>
              <a:spcAft>
                <a:spcPct val="0"/>
              </a:spcAft>
            </a:pPr>
            <a:r>
              <a:rPr lang="ru-RU" dirty="0" smtClean="0">
                <a:latin typeface="Times New Roman" pitchFamily="18" charset="0"/>
                <a:ea typeface="Calibri" pitchFamily="34" charset="0"/>
                <a:cs typeface="Times New Roman" pitchFamily="18" charset="0"/>
              </a:rPr>
              <a:t>3. </a:t>
            </a:r>
            <a:r>
              <a:rPr lang="ru-RU" dirty="0" err="1" smtClean="0">
                <a:latin typeface="Times New Roman" pitchFamily="18" charset="0"/>
                <a:ea typeface="Calibri" pitchFamily="34" charset="0"/>
                <a:cs typeface="Times New Roman" pitchFamily="18" charset="0"/>
              </a:rPr>
              <a:t>Аконкагуа</a:t>
            </a:r>
            <a:endParaRPr lang="ru-RU" dirty="0" smtClean="0">
              <a:latin typeface="Arial" pitchFamily="34" charset="0"/>
            </a:endParaRPr>
          </a:p>
          <a:p>
            <a:pPr lvl="0" eaLnBrk="0" fontAlgn="base" hangingPunct="0">
              <a:spcBef>
                <a:spcPct val="0"/>
              </a:spcBef>
              <a:spcAft>
                <a:spcPct val="0"/>
              </a:spcAft>
            </a:pPr>
            <a:r>
              <a:rPr lang="ru-RU" dirty="0" smtClean="0">
                <a:latin typeface="Times New Roman" pitchFamily="18" charset="0"/>
                <a:ea typeface="Calibri" pitchFamily="34" charset="0"/>
                <a:cs typeface="Times New Roman" pitchFamily="18" charset="0"/>
              </a:rPr>
              <a:t>4. </a:t>
            </a:r>
            <a:r>
              <a:rPr lang="ru-RU" dirty="0" err="1" smtClean="0">
                <a:latin typeface="Times New Roman" pitchFamily="18" charset="0"/>
                <a:ea typeface="Calibri" pitchFamily="34" charset="0"/>
                <a:cs typeface="Times New Roman" pitchFamily="18" charset="0"/>
              </a:rPr>
              <a:t>Котопахи</a:t>
            </a:r>
            <a:endParaRPr lang="ru-RU" dirty="0" smtClean="0">
              <a:latin typeface="Arial" pitchFamily="34" charset="0"/>
            </a:endParaRPr>
          </a:p>
          <a:p>
            <a:pPr lvl="0" eaLnBrk="0" fontAlgn="base" hangingPunct="0">
              <a:spcBef>
                <a:spcPct val="0"/>
              </a:spcBef>
              <a:spcAft>
                <a:spcPct val="0"/>
              </a:spcAft>
            </a:pPr>
            <a:r>
              <a:rPr lang="ru-RU" dirty="0" smtClean="0">
                <a:latin typeface="Times New Roman" pitchFamily="18" charset="0"/>
                <a:ea typeface="Calibri" pitchFamily="34" charset="0"/>
                <a:cs typeface="Times New Roman" pitchFamily="18" charset="0"/>
              </a:rPr>
              <a:t>5. Пампа    </a:t>
            </a:r>
            <a:endParaRPr lang="en-US" dirty="0" smtClean="0">
              <a:latin typeface="Times New Roman" pitchFamily="18" charset="0"/>
              <a:ea typeface="Calibri" pitchFamily="34" charset="0"/>
              <a:cs typeface="Times New Roman" pitchFamily="18" charset="0"/>
            </a:endParaRPr>
          </a:p>
          <a:p>
            <a:pPr lvl="0" eaLnBrk="0" fontAlgn="base" hangingPunct="0">
              <a:spcBef>
                <a:spcPct val="0"/>
              </a:spcBef>
              <a:spcAft>
                <a:spcPct val="0"/>
              </a:spcAft>
            </a:pPr>
            <a:r>
              <a:rPr lang="ru-RU" dirty="0" smtClean="0">
                <a:latin typeface="Times New Roman" pitchFamily="18" charset="0"/>
                <a:ea typeface="Calibri" pitchFamily="34" charset="0"/>
                <a:cs typeface="Times New Roman" pitchFamily="18" charset="0"/>
              </a:rPr>
              <a:t>6. Амазонка</a:t>
            </a:r>
            <a:endParaRPr lang="en-US" dirty="0" smtClean="0">
              <a:latin typeface="Times New Roman" pitchFamily="18" charset="0"/>
              <a:ea typeface="Calibri" pitchFamily="34" charset="0"/>
              <a:cs typeface="Times New Roman" pitchFamily="18" charset="0"/>
            </a:endParaRPr>
          </a:p>
          <a:p>
            <a:pPr eaLnBrk="0" fontAlgn="base" hangingPunct="0">
              <a:spcBef>
                <a:spcPct val="0"/>
              </a:spcBef>
              <a:spcAft>
                <a:spcPct val="0"/>
              </a:spcAft>
            </a:pPr>
            <a:r>
              <a:rPr lang="en-US" dirty="0" smtClean="0">
                <a:latin typeface="Times New Roman" pitchFamily="18" charset="0"/>
                <a:ea typeface="Calibri" pitchFamily="34" charset="0"/>
                <a:cs typeface="Times New Roman" pitchFamily="18" charset="0"/>
              </a:rPr>
              <a:t>7.</a:t>
            </a:r>
            <a:r>
              <a:rPr lang="ru-RU" dirty="0" smtClean="0"/>
              <a:t> Анаконда</a:t>
            </a:r>
            <a:endParaRPr lang="en-US" dirty="0" smtClean="0">
              <a:latin typeface="Times New Roman" pitchFamily="18" charset="0"/>
              <a:ea typeface="Calibri" pitchFamily="34" charset="0"/>
              <a:cs typeface="Times New Roman" pitchFamily="18" charset="0"/>
            </a:endParaRPr>
          </a:p>
          <a:p>
            <a:pPr lvl="0" eaLnBrk="0" fontAlgn="base" hangingPunct="0">
              <a:spcBef>
                <a:spcPct val="0"/>
              </a:spcBef>
              <a:spcAft>
                <a:spcPct val="0"/>
              </a:spcAft>
            </a:pPr>
            <a:r>
              <a:rPr lang="ru-RU" dirty="0" smtClean="0">
                <a:latin typeface="Times New Roman" pitchFamily="18" charset="0"/>
                <a:ea typeface="Calibri" pitchFamily="34" charset="0"/>
                <a:cs typeface="Times New Roman" pitchFamily="18" charset="0"/>
              </a:rPr>
              <a:t>8. Мадейра</a:t>
            </a:r>
            <a:endParaRPr lang="en-US" dirty="0" smtClean="0">
              <a:latin typeface="Times New Roman" pitchFamily="18" charset="0"/>
              <a:ea typeface="Calibri" pitchFamily="34" charset="0"/>
              <a:cs typeface="Times New Roman" pitchFamily="18" charset="0"/>
            </a:endParaRPr>
          </a:p>
          <a:p>
            <a:pPr lvl="0" eaLnBrk="0" fontAlgn="base" hangingPunct="0">
              <a:spcBef>
                <a:spcPct val="0"/>
              </a:spcBef>
              <a:spcAft>
                <a:spcPct val="0"/>
              </a:spcAft>
            </a:pPr>
            <a:r>
              <a:rPr lang="ru-RU" dirty="0" smtClean="0">
                <a:latin typeface="Times New Roman" pitchFamily="18" charset="0"/>
                <a:ea typeface="Calibri" pitchFamily="34" charset="0"/>
                <a:cs typeface="Times New Roman" pitchFamily="18" charset="0"/>
              </a:rPr>
              <a:t> 9. Пиранья                       </a:t>
            </a:r>
            <a:endParaRPr lang="en-US" dirty="0" smtClean="0">
              <a:latin typeface="Times New Roman" pitchFamily="18" charset="0"/>
              <a:ea typeface="Calibri" pitchFamily="34" charset="0"/>
              <a:cs typeface="Times New Roman" pitchFamily="18" charset="0"/>
            </a:endParaRPr>
          </a:p>
          <a:p>
            <a:pPr lvl="0" eaLnBrk="0" fontAlgn="base" hangingPunct="0">
              <a:spcBef>
                <a:spcPct val="0"/>
              </a:spcBef>
              <a:spcAft>
                <a:spcPct val="0"/>
              </a:spcAft>
            </a:pPr>
            <a:r>
              <a:rPr lang="ru-RU" dirty="0" smtClean="0">
                <a:latin typeface="Times New Roman" pitchFamily="18" charset="0"/>
                <a:ea typeface="Calibri" pitchFamily="34" charset="0"/>
                <a:cs typeface="Times New Roman" pitchFamily="18" charset="0"/>
              </a:rPr>
              <a:t>10. Титикака</a:t>
            </a:r>
            <a:endParaRPr lang="en-US" dirty="0" smtClean="0">
              <a:latin typeface="Times New Roman" pitchFamily="18" charset="0"/>
              <a:ea typeface="Calibri" pitchFamily="34" charset="0"/>
              <a:cs typeface="Times New Roman" pitchFamily="18" charset="0"/>
            </a:endParaRPr>
          </a:p>
          <a:p>
            <a:pPr lvl="0" eaLnBrk="0" fontAlgn="base" hangingPunct="0">
              <a:spcBef>
                <a:spcPct val="0"/>
              </a:spcBef>
              <a:spcAft>
                <a:spcPct val="0"/>
              </a:spcAft>
            </a:pPr>
            <a:r>
              <a:rPr lang="en-US" dirty="0" smtClean="0">
                <a:latin typeface="Times New Roman" pitchFamily="18" charset="0"/>
                <a:cs typeface="Times New Roman" pitchFamily="18" charset="0"/>
              </a:rPr>
              <a:t>11.</a:t>
            </a:r>
            <a:r>
              <a:rPr lang="ru-RU" dirty="0" smtClean="0"/>
              <a:t> </a:t>
            </a:r>
            <a:r>
              <a:rPr lang="ru-RU" dirty="0" err="1" smtClean="0"/>
              <a:t>Анхель</a:t>
            </a:r>
            <a:endParaRPr lang="ru-RU" dirty="0" smtClean="0">
              <a:latin typeface="Arial" pitchFamily="34"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1"/>
          <p:cNvSpPr>
            <a:spLocks noChangeArrowheads="1"/>
          </p:cNvSpPr>
          <p:nvPr/>
        </p:nvSpPr>
        <p:spPr bwMode="auto">
          <a:xfrm>
            <a:off x="0" y="226560"/>
            <a:ext cx="9144000"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Конкурс «Угадай растение»</a:t>
            </a:r>
            <a:endParaRPr kumimoji="0" lang="en-US" sz="2000" b="1"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b="1" i="0" u="none" strike="noStrike" cap="none" normalizeH="0" baseline="0" dirty="0" smtClean="0">
              <a:ln>
                <a:noFill/>
              </a:ln>
              <a:solidFill>
                <a:schemeClr val="tx1"/>
              </a:solidFill>
              <a:effectLst/>
              <a:latin typeface="Arial" pitchFamily="34" charset="0"/>
            </a:endParaRPr>
          </a:p>
          <a:p>
            <a:pPr marL="0" marR="0" lvl="0" indent="0" defTabSz="914400" rtl="0" eaLnBrk="0" fontAlgn="base" latinLnBrk="0" hangingPunct="0">
              <a:lnSpc>
                <a:spcPct val="100000"/>
              </a:lnSpc>
              <a:spcBef>
                <a:spcPct val="0"/>
              </a:spcBef>
              <a:spcAft>
                <a:spcPct val="0"/>
              </a:spcAft>
              <a:buClrTx/>
              <a:buSzTx/>
              <a:tabLst/>
            </a:pPr>
            <a:r>
              <a:rPr kumimoji="0" lang="ru-RU"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1.У древних народов Америки это растение было в особом почете. Ему посвящались стихи, песни, легенды, религиозные обряды. Бога дождя изображали с этим растением. В Европе впервые узнали  об этом растении от Христофора Колумба, сейчас его можно встретить во многих местах земного шара, много его на Кавказе. Плоды вкусные, из них делают муку, крахмал, масло, сироп, консервы. Индейцы готовят из плодов мамалыгу (что-то среднее между кашей и хлебом). Индейское название этого растения – маис. А как его называем мы? </a:t>
            </a:r>
            <a:endParaRPr lang="ru-RU" dirty="0" smtClean="0">
              <a:latin typeface="Times New Roman" pitchFamily="18" charset="0"/>
              <a:cs typeface="Times New Roman" pitchFamily="18" charset="0"/>
            </a:endParaRPr>
          </a:p>
          <a:p>
            <a:pPr marL="0" marR="0" lvl="0" indent="0" defTabSz="914400" rtl="0" eaLnBrk="0" fontAlgn="base" latinLnBrk="0" hangingPunct="0">
              <a:lnSpc>
                <a:spcPct val="100000"/>
              </a:lnSpc>
              <a:spcBef>
                <a:spcPct val="0"/>
              </a:spcBef>
              <a:spcAft>
                <a:spcPct val="0"/>
              </a:spcAft>
              <a:buClrTx/>
              <a:buSzTx/>
              <a:buFontTx/>
              <a:buChar char="•"/>
              <a:tabLst/>
            </a:pPr>
            <a:endParaRPr kumimoji="0" lang="ru-RU" i="0" u="none" strike="noStrike" cap="none" normalizeH="0" baseline="0" dirty="0" smtClean="0">
              <a:ln>
                <a:noFill/>
              </a:ln>
              <a:solidFill>
                <a:schemeClr val="tx1"/>
              </a:solidFill>
              <a:effectLst/>
              <a:latin typeface="Arial" pitchFamily="34" charset="0"/>
            </a:endParaRPr>
          </a:p>
          <a:p>
            <a:pPr marL="0" marR="0" lvl="0" indent="0" defTabSz="914400" rtl="0" eaLnBrk="0" fontAlgn="base" latinLnBrk="0" hangingPunct="0">
              <a:lnSpc>
                <a:spcPct val="100000"/>
              </a:lnSpc>
              <a:spcBef>
                <a:spcPct val="0"/>
              </a:spcBef>
              <a:spcAft>
                <a:spcPct val="0"/>
              </a:spcAft>
              <a:buClrTx/>
              <a:buSzTx/>
              <a:tabLst/>
            </a:pPr>
            <a:r>
              <a:rPr kumimoji="0" lang="ru-RU"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2.Из плодов этого дерева индейцы готовили напиток, который называли «</a:t>
            </a:r>
            <a:r>
              <a:rPr kumimoji="0" lang="ru-RU"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тео</a:t>
            </a:r>
            <a:r>
              <a:rPr kumimoji="0" lang="ru-RU"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брома», т.е. напиток богов, дающий силу, смелость, энергию. Европейцы добавили к этому напитку сливки и сахар, получив при этом вкусное лакомство.</a:t>
            </a:r>
          </a:p>
          <a:p>
            <a:pPr marL="0" marR="0" lvl="0" indent="0" defTabSz="914400" rtl="0" eaLnBrk="0" fontAlgn="base" latinLnBrk="0" hangingPunct="0">
              <a:lnSpc>
                <a:spcPct val="100000"/>
              </a:lnSpc>
              <a:spcBef>
                <a:spcPct val="0"/>
              </a:spcBef>
              <a:spcAft>
                <a:spcPct val="0"/>
              </a:spcAft>
              <a:buClrTx/>
              <a:buSzTx/>
              <a:tabLst/>
            </a:pPr>
            <a:endParaRPr kumimoji="0" lang="ru-RU" i="0" u="none" strike="noStrike" cap="none" normalizeH="0" baseline="0" dirty="0" smtClean="0">
              <a:ln>
                <a:noFill/>
              </a:ln>
              <a:solidFill>
                <a:schemeClr val="tx1"/>
              </a:solidFill>
              <a:effectLst/>
              <a:latin typeface="Arial" pitchFamily="34" charset="0"/>
            </a:endParaRPr>
          </a:p>
          <a:p>
            <a:pPr marL="0" marR="0" lvl="0" indent="0" defTabSz="914400" rtl="0" eaLnBrk="0" fontAlgn="base" latinLnBrk="0" hangingPunct="0">
              <a:lnSpc>
                <a:spcPct val="100000"/>
              </a:lnSpc>
              <a:spcBef>
                <a:spcPct val="0"/>
              </a:spcBef>
              <a:spcAft>
                <a:spcPct val="0"/>
              </a:spcAft>
              <a:buClrTx/>
              <a:buSzTx/>
              <a:tabLst/>
            </a:pPr>
            <a:r>
              <a:rPr kumimoji="0" lang="ru-RU"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3.Пожалуй, нет на Земле человека, который не знал бы этого растения, часто называемого вторым хлебом. В России до второй половины </a:t>
            </a:r>
            <a:r>
              <a:rPr kumimoji="0" lang="en-US"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XVIII</a:t>
            </a:r>
            <a:r>
              <a:rPr kumimoji="0" lang="ru-RU"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в.его не знали. В Европе растение впервые появилось в Испании и Англии, благодаря Христофору Колумбу и Френсису Дрейку. В Испании его называли по-индийски «папа», в Италии – «трюфель», во Франции – «земляное яблоко». В Россию мешок с плодами растения прислал из Голландии Петр </a:t>
            </a:r>
            <a:r>
              <a:rPr kumimoji="0" lang="en-US"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I</a:t>
            </a:r>
            <a:r>
              <a:rPr kumimoji="0" lang="ru-RU"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При царском дворе его называли «</a:t>
            </a:r>
            <a:r>
              <a:rPr kumimoji="0" lang="ru-RU"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тартуфель</a:t>
            </a:r>
            <a:r>
              <a:rPr kumimoji="0" lang="ru-RU"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и подавали только на банкетах. В наши дни это растение растет чуть ли не на каждом огороде. Как же его называют?</a:t>
            </a:r>
          </a:p>
          <a:p>
            <a:pPr marL="0" marR="0" lvl="0" indent="0" defTabSz="914400" rtl="0" eaLnBrk="0" fontAlgn="base" latinLnBrk="0" hangingPunct="0">
              <a:lnSpc>
                <a:spcPct val="100000"/>
              </a:lnSpc>
              <a:spcBef>
                <a:spcPct val="0"/>
              </a:spcBef>
              <a:spcAft>
                <a:spcPct val="0"/>
              </a:spcAft>
              <a:buClrTx/>
              <a:buSzTx/>
              <a:tabLst/>
            </a:pPr>
            <a:endParaRPr kumimoji="0" lang="ru-RU"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2844" y="857232"/>
            <a:ext cx="8001056" cy="5355312"/>
          </a:xfrm>
          <a:prstGeom prst="rect">
            <a:avLst/>
          </a:prstGeom>
        </p:spPr>
        <p:txBody>
          <a:bodyPr wrap="square">
            <a:spAutoFit/>
          </a:bodyPr>
          <a:lstStyle/>
          <a:p>
            <a:pPr lvl="0" eaLnBrk="0" fontAlgn="base" hangingPunct="0">
              <a:spcBef>
                <a:spcPct val="0"/>
              </a:spcBef>
              <a:spcAft>
                <a:spcPct val="0"/>
              </a:spcAft>
            </a:pPr>
            <a:r>
              <a:rPr lang="ru-RU" dirty="0" smtClean="0">
                <a:latin typeface="Times New Roman" pitchFamily="18" charset="0"/>
                <a:ea typeface="Calibri" pitchFamily="34" charset="0"/>
                <a:cs typeface="Times New Roman" pitchFamily="18" charset="0"/>
              </a:rPr>
              <a:t>4.Это ценнейшее дерево растет в Бразилии, в </a:t>
            </a:r>
            <a:r>
              <a:rPr lang="ru-RU" dirty="0" err="1" smtClean="0">
                <a:latin typeface="Times New Roman" pitchFamily="18" charset="0"/>
                <a:ea typeface="Calibri" pitchFamily="34" charset="0"/>
                <a:cs typeface="Times New Roman" pitchFamily="18" charset="0"/>
              </a:rPr>
              <a:t>Амазонии</a:t>
            </a:r>
            <a:r>
              <a:rPr lang="ru-RU" dirty="0" smtClean="0">
                <a:latin typeface="Times New Roman" pitchFamily="18" charset="0"/>
                <a:ea typeface="Calibri" pitchFamily="34" charset="0"/>
                <a:cs typeface="Times New Roman" pitchFamily="18" charset="0"/>
              </a:rPr>
              <a:t>. Оно дает млечный сок – латекс, из которого получают каучук, т.е. натуральную резину.</a:t>
            </a:r>
          </a:p>
          <a:p>
            <a:pPr lvl="0" eaLnBrk="0" fontAlgn="base" hangingPunct="0">
              <a:spcBef>
                <a:spcPct val="0"/>
              </a:spcBef>
              <a:spcAft>
                <a:spcPct val="0"/>
              </a:spcAft>
            </a:pPr>
            <a:endParaRPr lang="ru-RU" dirty="0" smtClean="0">
              <a:latin typeface="Arial" pitchFamily="34" charset="0"/>
            </a:endParaRPr>
          </a:p>
          <a:p>
            <a:pPr lvl="0" eaLnBrk="0" fontAlgn="base" hangingPunct="0">
              <a:spcBef>
                <a:spcPct val="0"/>
              </a:spcBef>
              <a:spcAft>
                <a:spcPct val="0"/>
              </a:spcAft>
            </a:pPr>
            <a:r>
              <a:rPr lang="ru-RU" dirty="0" smtClean="0">
                <a:latin typeface="Times New Roman" pitchFamily="18" charset="0"/>
                <a:ea typeface="Calibri" pitchFamily="34" charset="0"/>
                <a:cs typeface="Times New Roman" pitchFamily="18" charset="0"/>
              </a:rPr>
              <a:t>5.У этого растения два имени. В научных книгах дается его индейское название. У первых растений, привезенных из Америки, плоды были желтого цвета и мелкие, как райские яблоки, из которых варили варенье. На солнце эти плоды так светились, что итальянцы ахнули: «</a:t>
            </a:r>
            <a:r>
              <a:rPr lang="ru-RU" dirty="0" err="1" smtClean="0">
                <a:latin typeface="Times New Roman" pitchFamily="18" charset="0"/>
                <a:ea typeface="Calibri" pitchFamily="34" charset="0"/>
                <a:cs typeface="Times New Roman" pitchFamily="18" charset="0"/>
              </a:rPr>
              <a:t>Помо</a:t>
            </a:r>
            <a:r>
              <a:rPr lang="ru-RU" dirty="0" smtClean="0">
                <a:latin typeface="Times New Roman" pitchFamily="18" charset="0"/>
                <a:ea typeface="Calibri" pitchFamily="34" charset="0"/>
                <a:cs typeface="Times New Roman" pitchFamily="18" charset="0"/>
              </a:rPr>
              <a:t> </a:t>
            </a:r>
            <a:r>
              <a:rPr lang="ru-RU" dirty="0" err="1" smtClean="0">
                <a:latin typeface="Times New Roman" pitchFamily="18" charset="0"/>
                <a:ea typeface="Calibri" pitchFamily="34" charset="0"/>
                <a:cs typeface="Times New Roman" pitchFamily="18" charset="0"/>
              </a:rPr>
              <a:t>доро</a:t>
            </a:r>
            <a:r>
              <a:rPr lang="ru-RU" dirty="0" smtClean="0">
                <a:latin typeface="Times New Roman" pitchFamily="18" charset="0"/>
                <a:ea typeface="Calibri" pitchFamily="34" charset="0"/>
                <a:cs typeface="Times New Roman" pitchFamily="18" charset="0"/>
              </a:rPr>
              <a:t>!» Золотое Яблоко! Сначала их сажали на клумбах для красоты, пробовать плоды не разрешалось, ходили слухи, что они вредны для здоровья. Самыми смелыми оказались португальцы, потом немцы, французы, итальянцы. Растение переселилось из клумбы в огород.</a:t>
            </a:r>
          </a:p>
          <a:p>
            <a:pPr lvl="0" eaLnBrk="0" fontAlgn="base" hangingPunct="0">
              <a:spcBef>
                <a:spcPct val="0"/>
              </a:spcBef>
              <a:spcAft>
                <a:spcPct val="0"/>
              </a:spcAft>
            </a:pPr>
            <a:endParaRPr lang="ru-RU" dirty="0" smtClean="0">
              <a:latin typeface="Arial" pitchFamily="34" charset="0"/>
            </a:endParaRPr>
          </a:p>
          <a:p>
            <a:pPr lvl="0" eaLnBrk="0" fontAlgn="base" hangingPunct="0">
              <a:spcBef>
                <a:spcPct val="0"/>
              </a:spcBef>
              <a:spcAft>
                <a:spcPct val="0"/>
              </a:spcAft>
            </a:pPr>
            <a:r>
              <a:rPr lang="ru-RU" dirty="0" smtClean="0">
                <a:latin typeface="Times New Roman" pitchFamily="18" charset="0"/>
                <a:ea typeface="Calibri" pitchFamily="34" charset="0"/>
                <a:cs typeface="Times New Roman" pitchFamily="18" charset="0"/>
              </a:rPr>
              <a:t>6.Испанцы привезли из Америки цветок, похожий на солнце и подарили его ботаническому саду в Мадриде. В Россию растение пришло из Голландии, где его увидел Петр </a:t>
            </a:r>
            <a:r>
              <a:rPr lang="en-US" dirty="0" smtClean="0">
                <a:latin typeface="Times New Roman" pitchFamily="18" charset="0"/>
                <a:ea typeface="Calibri" pitchFamily="34" charset="0"/>
                <a:cs typeface="Times New Roman" pitchFamily="18" charset="0"/>
              </a:rPr>
              <a:t>I</a:t>
            </a:r>
            <a:r>
              <a:rPr lang="ru-RU" dirty="0" smtClean="0">
                <a:latin typeface="Times New Roman" pitchFamily="18" charset="0"/>
                <a:ea typeface="Calibri" pitchFamily="34" charset="0"/>
                <a:cs typeface="Times New Roman" pitchFamily="18" charset="0"/>
              </a:rPr>
              <a:t>. Его сажали в цветниках помещичьих усадьб. Немцы пробовали готовить из поджаренных семян этого растения кофе, но пить его никто не стал…Масло из семян используется сейчас в салатах, для приготовления консервов, маргарина…Из очищенных семян делают вкусную халву, </a:t>
            </a:r>
            <a:r>
              <a:rPr lang="ru-RU" dirty="0" err="1" smtClean="0">
                <a:latin typeface="Times New Roman" pitchFamily="18" charset="0"/>
                <a:ea typeface="Calibri" pitchFamily="34" charset="0"/>
                <a:cs typeface="Times New Roman" pitchFamily="18" charset="0"/>
              </a:rPr>
              <a:t>козинаки</a:t>
            </a:r>
            <a:r>
              <a:rPr lang="ru-RU" dirty="0" smtClean="0">
                <a:latin typeface="Times New Roman" pitchFamily="18" charset="0"/>
                <a:ea typeface="Calibri" pitchFamily="34" charset="0"/>
                <a:cs typeface="Times New Roman" pitchFamily="18" charset="0"/>
              </a:rPr>
              <a:t>.</a:t>
            </a:r>
            <a:endParaRPr lang="ru-RU" dirty="0" smtClean="0">
              <a:latin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357214"/>
            <a:ext cx="2928926" cy="1500198"/>
          </a:xfrm>
        </p:spPr>
        <p:txBody>
          <a:bodyPr>
            <a:normAutofit/>
          </a:bodyPr>
          <a:lstStyle/>
          <a:p>
            <a:r>
              <a:rPr lang="ru-RU" sz="2800" b="1" dirty="0" smtClean="0">
                <a:effectLst>
                  <a:outerShdw blurRad="38100" dist="38100" dir="2700000" algn="tl">
                    <a:srgbClr val="000000">
                      <a:alpha val="43137"/>
                    </a:srgbClr>
                  </a:outerShdw>
                </a:effectLst>
                <a:latin typeface="Book Antiqua" pitchFamily="18" charset="0"/>
              </a:rPr>
              <a:t>Географическое положение</a:t>
            </a:r>
            <a:endParaRPr lang="ru-RU" sz="2800" b="1" dirty="0">
              <a:effectLst>
                <a:outerShdw blurRad="38100" dist="38100" dir="2700000" algn="tl">
                  <a:srgbClr val="000000">
                    <a:alpha val="43137"/>
                  </a:srgbClr>
                </a:outerShdw>
              </a:effectLst>
              <a:latin typeface="Book Antiqua" pitchFamily="18" charset="0"/>
            </a:endParaRPr>
          </a:p>
        </p:txBody>
      </p:sp>
      <p:sp>
        <p:nvSpPr>
          <p:cNvPr id="3" name="Содержимое 2"/>
          <p:cNvSpPr>
            <a:spLocks noGrp="1"/>
          </p:cNvSpPr>
          <p:nvPr>
            <p:ph idx="1"/>
          </p:nvPr>
        </p:nvSpPr>
        <p:spPr>
          <a:xfrm>
            <a:off x="0" y="2714620"/>
            <a:ext cx="2857456" cy="4143380"/>
          </a:xfrm>
        </p:spPr>
        <p:txBody>
          <a:bodyPr>
            <a:noAutofit/>
          </a:bodyPr>
          <a:lstStyle/>
          <a:p>
            <a:r>
              <a:rPr lang="ru-RU" sz="2000" dirty="0" smtClean="0"/>
              <a:t>Материк расположен в  Западном и Южном полушариях Земли, а небольшая его часть находится в Северном.</a:t>
            </a:r>
          </a:p>
          <a:p>
            <a:r>
              <a:rPr lang="ru-RU" sz="2000" dirty="0" smtClean="0"/>
              <a:t>Его берега омывают Тихий и Атлантический океаны.</a:t>
            </a:r>
            <a:endParaRPr lang="ru-RU" sz="2000" dirty="0"/>
          </a:p>
        </p:txBody>
      </p:sp>
      <p:grpSp>
        <p:nvGrpSpPr>
          <p:cNvPr id="19" name="Группа 18"/>
          <p:cNvGrpSpPr/>
          <p:nvPr/>
        </p:nvGrpSpPr>
        <p:grpSpPr>
          <a:xfrm>
            <a:off x="1500166" y="142852"/>
            <a:ext cx="6518723" cy="6219836"/>
            <a:chOff x="2500298" y="142852"/>
            <a:chExt cx="6518723" cy="6219836"/>
          </a:xfrm>
        </p:grpSpPr>
        <p:grpSp>
          <p:nvGrpSpPr>
            <p:cNvPr id="18" name="Группа 17"/>
            <p:cNvGrpSpPr/>
            <p:nvPr/>
          </p:nvGrpSpPr>
          <p:grpSpPr>
            <a:xfrm>
              <a:off x="3857620" y="857232"/>
              <a:ext cx="5161401" cy="5505456"/>
              <a:chOff x="3857620" y="857232"/>
              <a:chExt cx="5161401" cy="5505456"/>
            </a:xfrm>
          </p:grpSpPr>
          <p:pic>
            <p:nvPicPr>
              <p:cNvPr id="5" name="Picture 2"/>
              <p:cNvPicPr>
                <a:picLocks noChangeAspect="1" noChangeArrowheads="1"/>
              </p:cNvPicPr>
              <p:nvPr/>
            </p:nvPicPr>
            <p:blipFill>
              <a:blip r:embed="rId2" cstate="print"/>
              <a:srcRect/>
              <a:stretch>
                <a:fillRect/>
              </a:stretch>
            </p:blipFill>
            <p:spPr>
              <a:xfrm>
                <a:off x="3857620" y="857232"/>
                <a:ext cx="5161401" cy="550545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cxnSp>
            <p:nvCxnSpPr>
              <p:cNvPr id="8" name="Прямая соединительная линия 7"/>
              <p:cNvCxnSpPr/>
              <p:nvPr/>
            </p:nvCxnSpPr>
            <p:spPr>
              <a:xfrm>
                <a:off x="3857620" y="2000240"/>
                <a:ext cx="5143536" cy="0"/>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7500958" y="1643050"/>
                <a:ext cx="1500198" cy="369332"/>
              </a:xfrm>
              <a:prstGeom prst="rect">
                <a:avLst/>
              </a:prstGeom>
              <a:noFill/>
            </p:spPr>
            <p:txBody>
              <a:bodyPr wrap="square" rtlCol="0">
                <a:spAutoFit/>
              </a:bodyPr>
              <a:lstStyle/>
              <a:p>
                <a:r>
                  <a:rPr lang="ru-RU" dirty="0" smtClean="0">
                    <a:solidFill>
                      <a:schemeClr val="bg1"/>
                    </a:solidFill>
                  </a:rPr>
                  <a:t>Экватор</a:t>
                </a:r>
                <a:endParaRPr lang="ru-RU" dirty="0">
                  <a:solidFill>
                    <a:schemeClr val="bg1"/>
                  </a:solidFill>
                </a:endParaRPr>
              </a:p>
            </p:txBody>
          </p:sp>
          <p:sp>
            <p:nvSpPr>
              <p:cNvPr id="13" name="Арка 12"/>
              <p:cNvSpPr/>
              <p:nvPr/>
            </p:nvSpPr>
            <p:spPr>
              <a:xfrm>
                <a:off x="3857620" y="3786190"/>
                <a:ext cx="5143536" cy="214314"/>
              </a:xfrm>
              <a:prstGeom prst="blockArc">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ru-RU"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14" name="TextBox 13"/>
              <p:cNvSpPr txBox="1"/>
              <p:nvPr/>
            </p:nvSpPr>
            <p:spPr>
              <a:xfrm>
                <a:off x="7429520" y="3929066"/>
                <a:ext cx="1428760" cy="276999"/>
              </a:xfrm>
              <a:prstGeom prst="rect">
                <a:avLst/>
              </a:prstGeom>
              <a:noFill/>
            </p:spPr>
            <p:txBody>
              <a:bodyPr wrap="square" rtlCol="0">
                <a:spAutoFit/>
              </a:bodyPr>
              <a:lstStyle/>
              <a:p>
                <a:r>
                  <a:rPr lang="ru-RU" sz="1200" dirty="0" smtClean="0">
                    <a:solidFill>
                      <a:schemeClr val="bg1"/>
                    </a:solidFill>
                  </a:rPr>
                  <a:t>Южный тропик</a:t>
                </a:r>
                <a:endParaRPr lang="ru-RU" sz="1200" dirty="0">
                  <a:solidFill>
                    <a:schemeClr val="bg1"/>
                  </a:solidFill>
                </a:endParaRPr>
              </a:p>
            </p:txBody>
          </p:sp>
        </p:grpSp>
        <p:sp>
          <p:nvSpPr>
            <p:cNvPr id="15" name="Выноска со стрелкой вниз 14"/>
            <p:cNvSpPr/>
            <p:nvPr/>
          </p:nvSpPr>
          <p:spPr>
            <a:xfrm>
              <a:off x="4214810" y="142852"/>
              <a:ext cx="2357438" cy="928710"/>
            </a:xfrm>
            <a:prstGeom prst="downArrowCallout">
              <a:avLst/>
            </a:prstGeom>
          </p:spPr>
          <p:style>
            <a:lnRef idx="1">
              <a:schemeClr val="accent5"/>
            </a:lnRef>
            <a:fillRef idx="2">
              <a:schemeClr val="accent5"/>
            </a:fillRef>
            <a:effectRef idx="1">
              <a:schemeClr val="accent5"/>
            </a:effectRef>
            <a:fontRef idx="minor">
              <a:schemeClr val="dk1"/>
            </a:fontRef>
          </p:style>
          <p:txBody>
            <a:bodyPr anchor="ctr"/>
            <a:lstStyle/>
            <a:p>
              <a:pPr algn="ctr">
                <a:defRPr/>
              </a:pPr>
              <a:r>
                <a:rPr lang="ru-RU" b="1" dirty="0" err="1">
                  <a:solidFill>
                    <a:schemeClr val="tx1"/>
                  </a:solidFill>
                  <a:latin typeface="Times New Roman" pitchFamily="18" charset="0"/>
                  <a:cs typeface="Times New Roman" pitchFamily="18" charset="0"/>
                </a:rPr>
                <a:t>м.Гальинас</a:t>
              </a:r>
              <a:r>
                <a:rPr lang="ru-RU" b="1" dirty="0">
                  <a:solidFill>
                    <a:schemeClr val="tx1"/>
                  </a:solidFill>
                  <a:latin typeface="Times New Roman" pitchFamily="18" charset="0"/>
                  <a:cs typeface="Times New Roman" pitchFamily="18" charset="0"/>
                </a:rPr>
                <a:t> </a:t>
              </a:r>
              <a:endParaRPr lang="ru-RU" b="1" dirty="0" smtClean="0">
                <a:solidFill>
                  <a:schemeClr val="tx1"/>
                </a:solidFill>
                <a:latin typeface="Times New Roman" pitchFamily="18" charset="0"/>
                <a:cs typeface="Times New Roman" pitchFamily="18" charset="0"/>
              </a:endParaRPr>
            </a:p>
            <a:p>
              <a:pPr algn="ctr">
                <a:defRPr/>
              </a:pPr>
              <a:r>
                <a:rPr lang="ru-RU" sz="1200" dirty="0" smtClean="0">
                  <a:latin typeface="Times New Roman" pitchFamily="18" charset="0"/>
                  <a:cs typeface="Times New Roman" pitchFamily="18" charset="0"/>
                </a:rPr>
                <a:t>(12°25‘сш </a:t>
              </a:r>
              <a:r>
                <a:rPr lang="ru-RU" sz="1200" dirty="0">
                  <a:latin typeface="Times New Roman" pitchFamily="18" charset="0"/>
                  <a:cs typeface="Times New Roman" pitchFamily="18" charset="0"/>
                </a:rPr>
                <a:t>,71°35′ </a:t>
              </a:r>
              <a:r>
                <a:rPr lang="ru-RU" sz="1200" dirty="0" err="1">
                  <a:latin typeface="Times New Roman" pitchFamily="18" charset="0"/>
                  <a:cs typeface="Times New Roman" pitchFamily="18" charset="0"/>
                </a:rPr>
                <a:t>з.д</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16" name="Выноска со стрелкой вправо 15"/>
            <p:cNvSpPr/>
            <p:nvPr/>
          </p:nvSpPr>
          <p:spPr>
            <a:xfrm>
              <a:off x="2500298" y="1857365"/>
              <a:ext cx="1785950" cy="857256"/>
            </a:xfrm>
            <a:prstGeom prst="rightArrowCallout">
              <a:avLst>
                <a:gd name="adj1" fmla="val 26657"/>
                <a:gd name="adj2" fmla="val 25000"/>
                <a:gd name="adj3" fmla="val 29143"/>
                <a:gd name="adj4" fmla="val 81990"/>
              </a:avLst>
            </a:prstGeom>
          </p:spPr>
          <p:style>
            <a:lnRef idx="1">
              <a:schemeClr val="accent5"/>
            </a:lnRef>
            <a:fillRef idx="2">
              <a:schemeClr val="accent5"/>
            </a:fillRef>
            <a:effectRef idx="1">
              <a:schemeClr val="accent5"/>
            </a:effectRef>
            <a:fontRef idx="minor">
              <a:schemeClr val="dk1"/>
            </a:fontRef>
          </p:style>
          <p:txBody>
            <a:bodyPr anchor="ctr"/>
            <a:lstStyle/>
            <a:p>
              <a:pPr algn="ctr">
                <a:defRPr/>
              </a:pPr>
              <a:r>
                <a:rPr lang="ru-RU" b="1" dirty="0" err="1" smtClean="0">
                  <a:solidFill>
                    <a:schemeClr val="tx1"/>
                  </a:solidFill>
                  <a:latin typeface="Times New Roman" pitchFamily="18" charset="0"/>
                  <a:cs typeface="Times New Roman" pitchFamily="18" charset="0"/>
                </a:rPr>
                <a:t>м.Париньяс</a:t>
              </a:r>
              <a:r>
                <a:rPr lang="ru-RU"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(4°40′ю</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a:t>
              </a:r>
              <a:r>
                <a:rPr lang="ru-RU" sz="1200" dirty="0">
                  <a:latin typeface="Times New Roman" pitchFamily="18" charset="0"/>
                  <a:cs typeface="Times New Roman" pitchFamily="18" charset="0"/>
                </a:rPr>
                <a:t>. 81°19′ </a:t>
              </a:r>
              <a:r>
                <a:rPr lang="ru-RU" sz="1200" dirty="0" err="1">
                  <a:latin typeface="Times New Roman" pitchFamily="18" charset="0"/>
                  <a:cs typeface="Times New Roman" pitchFamily="18" charset="0"/>
                </a:rPr>
                <a:t>з</a:t>
              </a:r>
              <a:r>
                <a:rPr lang="ru-RU" sz="1200" dirty="0">
                  <a:latin typeface="Times New Roman" pitchFamily="18" charset="0"/>
                  <a:cs typeface="Times New Roman" pitchFamily="18" charset="0"/>
                </a:rPr>
                <a:t>. д</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pSp>
      <p:sp>
        <p:nvSpPr>
          <p:cNvPr id="17" name="Выноска со стрелкой влево 16"/>
          <p:cNvSpPr/>
          <p:nvPr/>
        </p:nvSpPr>
        <p:spPr>
          <a:xfrm>
            <a:off x="7643802" y="2214554"/>
            <a:ext cx="1500198" cy="857256"/>
          </a:xfrm>
          <a:prstGeom prst="leftArrowCallout">
            <a:avLst>
              <a:gd name="adj1" fmla="val 25000"/>
              <a:gd name="adj2" fmla="val 25000"/>
              <a:gd name="adj3" fmla="val 25000"/>
              <a:gd name="adj4" fmla="val 80080"/>
            </a:avLst>
          </a:prstGeom>
        </p:spPr>
        <p:style>
          <a:lnRef idx="1">
            <a:schemeClr val="accent5"/>
          </a:lnRef>
          <a:fillRef idx="2">
            <a:schemeClr val="accent5"/>
          </a:fillRef>
          <a:effectRef idx="1">
            <a:schemeClr val="accent5"/>
          </a:effectRef>
          <a:fontRef idx="minor">
            <a:schemeClr val="dk1"/>
          </a:fontRef>
        </p:style>
        <p:txBody>
          <a:bodyPr anchor="ctr"/>
          <a:lstStyle/>
          <a:p>
            <a:pPr algn="ctr">
              <a:defRPr/>
            </a:pPr>
            <a:r>
              <a:rPr lang="ru-RU" b="1" dirty="0" err="1">
                <a:solidFill>
                  <a:schemeClr val="tx1"/>
                </a:solidFill>
                <a:latin typeface="Times New Roman" pitchFamily="18" charset="0"/>
                <a:cs typeface="Times New Roman" pitchFamily="18" charset="0"/>
              </a:rPr>
              <a:t>м.Кабу-Бранку</a:t>
            </a:r>
            <a:r>
              <a:rPr lang="ru-RU" sz="1600" dirty="0">
                <a:solidFill>
                  <a:schemeClr val="tx1"/>
                </a:solidFill>
                <a:latin typeface="Times New Roman" pitchFamily="18" charset="0"/>
                <a:cs typeface="Times New Roman" pitchFamily="18" charset="0"/>
              </a:rPr>
              <a:t> </a:t>
            </a:r>
            <a:endParaRPr lang="ru-RU" sz="1600" dirty="0" smtClean="0">
              <a:solidFill>
                <a:schemeClr val="tx1"/>
              </a:solidFill>
              <a:latin typeface="Times New Roman" pitchFamily="18" charset="0"/>
              <a:cs typeface="Times New Roman" pitchFamily="18" charset="0"/>
            </a:endParaRPr>
          </a:p>
          <a:p>
            <a:pPr algn="ctr">
              <a:defRPr/>
            </a:pPr>
            <a:r>
              <a:rPr lang="ru-RU" sz="1200" dirty="0" smtClean="0">
                <a:solidFill>
                  <a:schemeClr val="tx1"/>
                </a:solidFill>
                <a:latin typeface="Times New Roman" pitchFamily="18" charset="0"/>
                <a:cs typeface="Times New Roman" pitchFamily="18" charset="0"/>
              </a:rPr>
              <a:t>(7°09</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ю.ш</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34°46'з.д)</a:t>
            </a:r>
            <a:endParaRPr lang="ru-RU" sz="1200" dirty="0">
              <a:solidFill>
                <a:schemeClr val="tx1"/>
              </a:solidFill>
              <a:latin typeface="Times New Roman" pitchFamily="18" charset="0"/>
              <a:cs typeface="Times New Roman" pitchFamily="18" charset="0"/>
            </a:endParaRPr>
          </a:p>
        </p:txBody>
      </p:sp>
      <p:sp>
        <p:nvSpPr>
          <p:cNvPr id="20" name="Выноска со стрелкой вверх 19"/>
          <p:cNvSpPr/>
          <p:nvPr/>
        </p:nvSpPr>
        <p:spPr>
          <a:xfrm>
            <a:off x="3428992" y="6143625"/>
            <a:ext cx="2500312" cy="714375"/>
          </a:xfrm>
          <a:prstGeom prst="upArrowCallou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b="1" dirty="0" err="1" smtClean="0">
                <a:solidFill>
                  <a:schemeClr val="tx1"/>
                </a:solidFill>
                <a:latin typeface="Times New Roman" pitchFamily="18" charset="0"/>
                <a:cs typeface="Times New Roman" pitchFamily="18" charset="0"/>
              </a:rPr>
              <a:t>м.Фроуэра</a:t>
            </a:r>
            <a:endParaRPr lang="ru-RU" b="1" dirty="0" smtClean="0">
              <a:solidFill>
                <a:schemeClr val="tx1"/>
              </a:solidFill>
              <a:latin typeface="Times New Roman" pitchFamily="18" charset="0"/>
              <a:cs typeface="Times New Roman" pitchFamily="18" charset="0"/>
            </a:endParaRPr>
          </a:p>
          <a:p>
            <a:pPr algn="ctr">
              <a:defRPr/>
            </a:pPr>
            <a:r>
              <a:rPr lang="ru-RU" sz="1200" b="1" dirty="0" smtClean="0">
                <a:solidFill>
                  <a:schemeClr val="tx1"/>
                </a:solidFill>
                <a:latin typeface="Times New Roman" pitchFamily="18" charset="0"/>
                <a:cs typeface="Times New Roman" pitchFamily="18" charset="0"/>
              </a:rPr>
              <a:t>(</a:t>
            </a:r>
            <a:r>
              <a:rPr lang="ru-RU" sz="1200" dirty="0" smtClean="0">
                <a:solidFill>
                  <a:schemeClr val="tx1"/>
                </a:solidFill>
                <a:latin typeface="Times New Roman" pitchFamily="18" charset="0"/>
                <a:cs typeface="Times New Roman" pitchFamily="18" charset="0"/>
              </a:rPr>
              <a:t>53°54</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ю.ш</a:t>
            </a:r>
            <a:r>
              <a:rPr lang="ru-RU" sz="1200" dirty="0">
                <a:solidFill>
                  <a:schemeClr val="tx1"/>
                </a:solidFill>
                <a:latin typeface="Times New Roman" pitchFamily="18" charset="0"/>
                <a:cs typeface="Times New Roman" pitchFamily="18" charset="0"/>
              </a:rPr>
              <a:t>. 71°18′ </a:t>
            </a:r>
            <a:r>
              <a:rPr lang="ru-RU" sz="1200" dirty="0" err="1">
                <a:solidFill>
                  <a:schemeClr val="tx1"/>
                </a:solidFill>
                <a:latin typeface="Times New Roman" pitchFamily="18" charset="0"/>
                <a:cs typeface="Times New Roman" pitchFamily="18" charset="0"/>
              </a:rPr>
              <a:t>з</a:t>
            </a:r>
            <a:r>
              <a:rPr lang="ru-RU" sz="1200" dirty="0">
                <a:solidFill>
                  <a:schemeClr val="tx1"/>
                </a:solidFill>
                <a:latin typeface="Times New Roman" pitchFamily="18" charset="0"/>
                <a:cs typeface="Times New Roman" pitchFamily="18" charset="0"/>
              </a:rPr>
              <a:t>. д</a:t>
            </a:r>
            <a:r>
              <a:rPr lang="ru-RU" sz="1200" dirty="0" smtClean="0">
                <a:solidFill>
                  <a:schemeClr val="tx1"/>
                </a:solidFill>
                <a:latin typeface="Times New Roman" pitchFamily="18" charset="0"/>
                <a:cs typeface="Times New Roman" pitchFamily="18" charset="0"/>
              </a:rPr>
              <a:t>.)</a:t>
            </a:r>
            <a:endParaRPr lang="ru-RU" sz="1200" dirty="0">
              <a:solidFill>
                <a:schemeClr val="tx1"/>
              </a:solidFill>
              <a:latin typeface="Times New Roman" pitchFamily="18" charset="0"/>
              <a:cs typeface="Times New Roman" pitchFamily="18" charset="0"/>
            </a:endParaRPr>
          </a:p>
        </p:txBody>
      </p:sp>
      <p:sp>
        <p:nvSpPr>
          <p:cNvPr id="21" name="TextBox 20"/>
          <p:cNvSpPr txBox="1"/>
          <p:nvPr/>
        </p:nvSpPr>
        <p:spPr>
          <a:xfrm>
            <a:off x="2928926" y="3357562"/>
            <a:ext cx="1285884" cy="1323439"/>
          </a:xfrm>
          <a:prstGeom prst="rect">
            <a:avLst/>
          </a:prstGeom>
          <a:noFill/>
        </p:spPr>
        <p:txBody>
          <a:bodyPr wrap="square" rtlCol="0">
            <a:spAutoFit/>
          </a:bodyPr>
          <a:lstStyle/>
          <a:p>
            <a:r>
              <a:rPr lang="ru-RU" sz="2000" i="1" dirty="0" smtClean="0">
                <a:solidFill>
                  <a:schemeClr val="bg1"/>
                </a:solidFill>
              </a:rPr>
              <a:t>Тихий</a:t>
            </a:r>
          </a:p>
          <a:p>
            <a:endParaRPr lang="ru-RU" sz="2000" i="1" dirty="0" smtClean="0">
              <a:solidFill>
                <a:schemeClr val="bg1"/>
              </a:solidFill>
            </a:endParaRPr>
          </a:p>
          <a:p>
            <a:endParaRPr lang="ru-RU" sz="2000" i="1" dirty="0">
              <a:solidFill>
                <a:schemeClr val="bg1"/>
              </a:solidFill>
            </a:endParaRPr>
          </a:p>
          <a:p>
            <a:r>
              <a:rPr lang="ru-RU" sz="2000" i="1" dirty="0" smtClean="0">
                <a:solidFill>
                  <a:schemeClr val="bg1"/>
                </a:solidFill>
              </a:rPr>
              <a:t> океан</a:t>
            </a:r>
            <a:endParaRPr lang="ru-RU" sz="2000" i="1" dirty="0">
              <a:solidFill>
                <a:schemeClr val="bg1"/>
              </a:solidFill>
            </a:endParaRPr>
          </a:p>
        </p:txBody>
      </p:sp>
      <p:pic>
        <p:nvPicPr>
          <p:cNvPr id="21505" name="Picture 1" descr="C:\Documents and Settings\Admin\Рабочий стол\Рисунок1.png"/>
          <p:cNvPicPr>
            <a:picLocks noChangeAspect="1" noChangeArrowheads="1"/>
          </p:cNvPicPr>
          <p:nvPr/>
        </p:nvPicPr>
        <p:blipFill>
          <a:blip r:embed="rId3" cstate="print"/>
          <a:srcRect/>
          <a:stretch>
            <a:fillRect/>
          </a:stretch>
        </p:blipFill>
        <p:spPr bwMode="auto">
          <a:xfrm>
            <a:off x="6143636" y="4429132"/>
            <a:ext cx="1500198" cy="17859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1506" name="Picture 2" descr="C:\Documents and Settings\Admin\Рабочий стол\Рисунок1.png"/>
          <p:cNvPicPr>
            <a:picLocks noChangeAspect="1" noChangeArrowheads="1"/>
          </p:cNvPicPr>
          <p:nvPr/>
        </p:nvPicPr>
        <p:blipFill>
          <a:blip r:embed="rId4" cstate="print"/>
          <a:srcRect/>
          <a:stretch>
            <a:fillRect/>
          </a:stretch>
        </p:blipFill>
        <p:spPr bwMode="auto">
          <a:xfrm>
            <a:off x="7358082" y="5072074"/>
            <a:ext cx="614355" cy="799161"/>
          </a:xfrm>
          <a:prstGeom prst="rect">
            <a:avLst/>
          </a:prstGeom>
          <a:noFill/>
        </p:spPr>
      </p:pic>
      <p:sp>
        <p:nvSpPr>
          <p:cNvPr id="24" name="TextBox 23"/>
          <p:cNvSpPr txBox="1"/>
          <p:nvPr/>
        </p:nvSpPr>
        <p:spPr>
          <a:xfrm>
            <a:off x="6000760" y="4572008"/>
            <a:ext cx="2071702" cy="1200329"/>
          </a:xfrm>
          <a:prstGeom prst="rect">
            <a:avLst/>
          </a:prstGeom>
          <a:noFill/>
        </p:spPr>
        <p:txBody>
          <a:bodyPr wrap="square" rtlCol="0">
            <a:spAutoFit/>
          </a:bodyPr>
          <a:lstStyle/>
          <a:p>
            <a:pPr algn="ctr"/>
            <a:r>
              <a:rPr lang="ru-RU" i="1" dirty="0" smtClean="0">
                <a:solidFill>
                  <a:schemeClr val="bg1"/>
                </a:solidFill>
              </a:rPr>
              <a:t>Атлантический</a:t>
            </a:r>
          </a:p>
          <a:p>
            <a:pPr algn="ctr"/>
            <a:r>
              <a:rPr lang="ru-RU" i="1" dirty="0" smtClean="0">
                <a:solidFill>
                  <a:schemeClr val="bg1"/>
                </a:solidFill>
              </a:rPr>
              <a:t> </a:t>
            </a:r>
          </a:p>
          <a:p>
            <a:pPr algn="ctr"/>
            <a:endParaRPr lang="ru-RU" i="1" dirty="0" smtClean="0">
              <a:solidFill>
                <a:schemeClr val="bg1"/>
              </a:solidFill>
            </a:endParaRPr>
          </a:p>
          <a:p>
            <a:pPr algn="ctr"/>
            <a:r>
              <a:rPr lang="ru-RU" i="1" dirty="0" smtClean="0">
                <a:solidFill>
                  <a:schemeClr val="bg1"/>
                </a:solidFill>
              </a:rPr>
              <a:t>океан</a:t>
            </a:r>
            <a:endParaRPr lang="ru-RU" i="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ppt_x"/>
                                          </p:val>
                                        </p:tav>
                                        <p:tav tm="100000">
                                          <p:val>
                                            <p:strVal val="#ppt_x"/>
                                          </p:val>
                                        </p:tav>
                                      </p:tavLst>
                                    </p:anim>
                                    <p:anim calcmode="lin" valueType="num">
                                      <p:cBhvr additive="base">
                                        <p:cTn id="1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a:off x="214282" y="357166"/>
            <a:ext cx="8715436" cy="571504"/>
          </a:xfrm>
          <a:prstGeom prst="rect">
            <a:avLst/>
          </a:prstGeom>
        </p:spPr>
        <p:txBody>
          <a:bodyPr vert="horz" lIns="0" rIns="0" bIns="0" rtlCol="0" anchor="b">
            <a:no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ru-RU" sz="3200" b="1" i="0" u="none" strike="noStrike" kern="1200" cap="none" spc="0" normalizeH="0" baseline="0" noProof="0" dirty="0" smtClean="0">
                <a:ln>
                  <a:noFill/>
                </a:ln>
                <a:solidFill>
                  <a:srgbClr val="0033CC"/>
                </a:solidFill>
                <a:effectLst/>
                <a:uLnTx/>
                <a:uFillTx/>
                <a:latin typeface="+mj-lt"/>
                <a:ea typeface="+mj-ea"/>
                <a:cs typeface="+mj-cs"/>
              </a:rPr>
              <a:t>По рельефу </a:t>
            </a:r>
            <a:r>
              <a:rPr lang="ru-RU" sz="3200" b="1" dirty="0" smtClean="0">
                <a:solidFill>
                  <a:srgbClr val="0033CC"/>
                </a:solidFill>
                <a:latin typeface="+mj-lt"/>
                <a:ea typeface="+mj-ea"/>
                <a:cs typeface="+mj-cs"/>
              </a:rPr>
              <a:t>Ю</a:t>
            </a:r>
            <a:r>
              <a:rPr kumimoji="0" lang="ru-RU" sz="3200" b="1" i="0" u="none" strike="noStrike" kern="1200" cap="none" spc="0" normalizeH="0" baseline="0" noProof="0" dirty="0" err="1" smtClean="0">
                <a:ln>
                  <a:noFill/>
                </a:ln>
                <a:solidFill>
                  <a:srgbClr val="0033CC"/>
                </a:solidFill>
                <a:effectLst/>
                <a:uLnTx/>
                <a:uFillTx/>
                <a:latin typeface="+mj-lt"/>
                <a:ea typeface="+mj-ea"/>
                <a:cs typeface="+mj-cs"/>
              </a:rPr>
              <a:t>жная</a:t>
            </a:r>
            <a:r>
              <a:rPr kumimoji="0" lang="ru-RU" sz="3200" b="1" i="0" u="none" strike="noStrike" kern="1200" cap="none" spc="0" normalizeH="0" baseline="0" noProof="0" dirty="0" smtClean="0">
                <a:ln>
                  <a:noFill/>
                </a:ln>
                <a:solidFill>
                  <a:srgbClr val="0033CC"/>
                </a:solidFill>
                <a:effectLst/>
                <a:uLnTx/>
                <a:uFillTx/>
                <a:latin typeface="+mj-lt"/>
                <a:ea typeface="+mj-ea"/>
                <a:cs typeface="+mj-cs"/>
              </a:rPr>
              <a:t> </a:t>
            </a:r>
            <a:r>
              <a:rPr kumimoji="0" lang="ru-RU" sz="3200" b="1" i="0" u="none" strike="noStrike" kern="1200" cap="none" spc="0" normalizeH="0" baseline="0" noProof="0" dirty="0" smtClean="0">
                <a:ln>
                  <a:noFill/>
                </a:ln>
                <a:solidFill>
                  <a:srgbClr val="0033CC"/>
                </a:solidFill>
                <a:effectLst/>
                <a:uLnTx/>
                <a:uFillTx/>
                <a:latin typeface="+mj-lt"/>
                <a:ea typeface="+mj-ea"/>
                <a:cs typeface="+mj-cs"/>
              </a:rPr>
              <a:t>Америка делится на две части:</a:t>
            </a:r>
            <a:endParaRPr kumimoji="0" lang="ru-RU" sz="3200" b="1" i="0" u="none" strike="noStrike" kern="1200" cap="none" spc="0" normalizeH="0" baseline="0" noProof="0" dirty="0">
              <a:ln>
                <a:noFill/>
              </a:ln>
              <a:solidFill>
                <a:srgbClr val="0033CC"/>
              </a:solidFill>
              <a:effectLst/>
              <a:uLnTx/>
              <a:uFillTx/>
              <a:latin typeface="+mj-lt"/>
              <a:ea typeface="+mj-ea"/>
              <a:cs typeface="+mj-cs"/>
            </a:endParaRPr>
          </a:p>
        </p:txBody>
      </p:sp>
      <p:sp>
        <p:nvSpPr>
          <p:cNvPr id="5" name="Текст 3"/>
          <p:cNvSpPr txBox="1">
            <a:spLocks/>
          </p:cNvSpPr>
          <p:nvPr/>
        </p:nvSpPr>
        <p:spPr>
          <a:xfrm>
            <a:off x="0" y="857232"/>
            <a:ext cx="4714875" cy="1000125"/>
          </a:xfrm>
          <a:prstGeom prst="rect">
            <a:avLst/>
          </a:prstGeom>
        </p:spPr>
        <p:txBody>
          <a:bodyPr vert="horz">
            <a:normAutofit/>
          </a:bodyPr>
          <a:lstStyle/>
          <a:p>
            <a:pPr marL="274320" marR="0" lvl="0" indent="-274320" algn="ctr" defTabSz="914400" rtl="0" eaLnBrk="1" fontAlgn="auto" latinLnBrk="0" hangingPunct="1">
              <a:lnSpc>
                <a:spcPct val="100000"/>
              </a:lnSpc>
              <a:spcBef>
                <a:spcPct val="20000"/>
              </a:spcBef>
              <a:spcAft>
                <a:spcPts val="0"/>
              </a:spcAft>
              <a:buClr>
                <a:schemeClr val="accent3"/>
              </a:buClr>
              <a:buSzPct val="95000"/>
              <a:buFont typeface="Arial" pitchFamily="34" charset="0"/>
              <a:buNone/>
              <a:tabLst/>
              <a:defRPr/>
            </a:pPr>
            <a:r>
              <a:rPr kumimoji="0" lang="ru-RU" sz="2600" b="1" i="0" u="none" strike="noStrike" kern="1200" cap="none" spc="0" normalizeH="0" baseline="0" noProof="0" dirty="0" smtClean="0">
                <a:ln>
                  <a:noFill/>
                </a:ln>
                <a:solidFill>
                  <a:schemeClr val="accent2">
                    <a:lumMod val="75000"/>
                  </a:schemeClr>
                </a:solidFill>
                <a:effectLst/>
                <a:uLnTx/>
                <a:uFillTx/>
                <a:latin typeface="+mn-lt"/>
                <a:ea typeface="+mn-ea"/>
                <a:cs typeface="+mn-cs"/>
              </a:rPr>
              <a:t>Западная –</a:t>
            </a:r>
            <a:r>
              <a:rPr kumimoji="0" lang="ru-RU" sz="2600" b="1" i="0" u="sng" strike="noStrike" kern="1200" cap="none" spc="0" normalizeH="0" baseline="0" noProof="0" dirty="0" smtClean="0">
                <a:ln>
                  <a:noFill/>
                </a:ln>
                <a:solidFill>
                  <a:schemeClr val="accent2">
                    <a:lumMod val="75000"/>
                  </a:schemeClr>
                </a:solidFill>
                <a:effectLst/>
                <a:uLnTx/>
                <a:uFillTx/>
                <a:latin typeface="+mn-lt"/>
                <a:ea typeface="+mn-ea"/>
                <a:cs typeface="+mn-cs"/>
              </a:rPr>
              <a:t>горная</a:t>
            </a:r>
            <a:r>
              <a:rPr kumimoji="0" lang="ru-RU" sz="2600" b="1" i="0" u="none" strike="noStrike" kern="1200" cap="none" spc="0" normalizeH="0" baseline="0" noProof="0" dirty="0" smtClean="0">
                <a:ln>
                  <a:noFill/>
                </a:ln>
                <a:solidFill>
                  <a:schemeClr val="accent2">
                    <a:lumMod val="75000"/>
                  </a:schemeClr>
                </a:solidFill>
                <a:effectLst/>
                <a:uLnTx/>
                <a:uFillTx/>
                <a:latin typeface="+mn-lt"/>
                <a:ea typeface="+mn-ea"/>
                <a:cs typeface="+mn-cs"/>
              </a:rPr>
              <a:t>.</a:t>
            </a:r>
          </a:p>
          <a:p>
            <a:pPr marL="274320" marR="0" lvl="0" indent="-274320" algn="ctr" defTabSz="914400" rtl="0" eaLnBrk="1" fontAlgn="auto" latinLnBrk="0" hangingPunct="1">
              <a:lnSpc>
                <a:spcPct val="100000"/>
              </a:lnSpc>
              <a:spcBef>
                <a:spcPct val="20000"/>
              </a:spcBef>
              <a:spcAft>
                <a:spcPts val="0"/>
              </a:spcAft>
              <a:buClr>
                <a:schemeClr val="accent3"/>
              </a:buClr>
              <a:buSzPct val="95000"/>
              <a:buFont typeface="Arial" pitchFamily="34" charset="0"/>
              <a:buNone/>
              <a:tabLst/>
              <a:defRPr/>
            </a:pPr>
            <a:r>
              <a:rPr kumimoji="0" lang="ru-RU" sz="2600" b="1" i="0" u="none" strike="noStrike" kern="1200" cap="none" spc="0" normalizeH="0" baseline="0" noProof="0" dirty="0" smtClean="0">
                <a:ln>
                  <a:noFill/>
                </a:ln>
                <a:solidFill>
                  <a:schemeClr val="accent2">
                    <a:lumMod val="75000"/>
                  </a:schemeClr>
                </a:solidFill>
                <a:effectLst/>
                <a:uLnTx/>
                <a:uFillTx/>
                <a:latin typeface="+mn-lt"/>
                <a:ea typeface="+mn-ea"/>
                <a:cs typeface="+mn-cs"/>
              </a:rPr>
              <a:t>Складчатая структура</a:t>
            </a:r>
            <a:endParaRPr kumimoji="0" lang="ru-RU" sz="2600" b="0" i="0" u="none" strike="noStrike" kern="1200" cap="none" spc="0" normalizeH="0" baseline="0" noProof="0" dirty="0" smtClean="0">
              <a:ln>
                <a:noFill/>
              </a:ln>
              <a:solidFill>
                <a:schemeClr val="accent2">
                  <a:lumMod val="75000"/>
                </a:schemeClr>
              </a:solidFill>
              <a:effectLst/>
              <a:uLnTx/>
              <a:uFillTx/>
              <a:latin typeface="+mn-lt"/>
              <a:ea typeface="+mn-ea"/>
              <a:cs typeface="+mn-cs"/>
            </a:endParaRPr>
          </a:p>
        </p:txBody>
      </p:sp>
      <p:sp>
        <p:nvSpPr>
          <p:cNvPr id="6" name="Текст 5"/>
          <p:cNvSpPr txBox="1">
            <a:spLocks/>
          </p:cNvSpPr>
          <p:nvPr/>
        </p:nvSpPr>
        <p:spPr>
          <a:xfrm>
            <a:off x="3929058" y="857232"/>
            <a:ext cx="5643563" cy="1000125"/>
          </a:xfrm>
          <a:prstGeom prst="rect">
            <a:avLst/>
          </a:prstGeom>
        </p:spPr>
        <p:txBody>
          <a:bodyPr vert="horz">
            <a:normAutofit/>
          </a:bodyPr>
          <a:lstStyle/>
          <a:p>
            <a:pPr marL="274320" marR="0" lvl="0" indent="-274320" algn="ctr" defTabSz="914400" rtl="0" eaLnBrk="1" fontAlgn="auto" latinLnBrk="0" hangingPunct="1">
              <a:lnSpc>
                <a:spcPct val="100000"/>
              </a:lnSpc>
              <a:spcBef>
                <a:spcPct val="20000"/>
              </a:spcBef>
              <a:spcAft>
                <a:spcPts val="0"/>
              </a:spcAft>
              <a:buClr>
                <a:schemeClr val="accent3"/>
              </a:buClr>
              <a:buSzPct val="95000"/>
              <a:buFont typeface="Arial" pitchFamily="34" charset="0"/>
              <a:buNone/>
              <a:tabLst/>
              <a:defRPr/>
            </a:pPr>
            <a:r>
              <a:rPr kumimoji="0" lang="ru-RU" sz="2600" b="1" i="0" u="none" strike="noStrike" kern="1200" cap="none" spc="0" normalizeH="0" baseline="0" noProof="0" dirty="0" smtClean="0">
                <a:ln>
                  <a:noFill/>
                </a:ln>
                <a:solidFill>
                  <a:srgbClr val="00B050"/>
                </a:solidFill>
                <a:effectLst/>
                <a:uLnTx/>
                <a:uFillTx/>
                <a:latin typeface="+mn-lt"/>
                <a:ea typeface="+mn-ea"/>
                <a:cs typeface="+mn-cs"/>
              </a:rPr>
              <a:t>Восточная –</a:t>
            </a:r>
            <a:r>
              <a:rPr kumimoji="0" lang="ru-RU" sz="2600" b="1" i="0" u="sng" strike="noStrike" kern="1200" cap="none" spc="0" normalizeH="0" baseline="0" noProof="0" dirty="0" smtClean="0">
                <a:ln>
                  <a:noFill/>
                </a:ln>
                <a:solidFill>
                  <a:srgbClr val="00B050"/>
                </a:solidFill>
                <a:effectLst/>
                <a:uLnTx/>
                <a:uFillTx/>
                <a:latin typeface="+mn-lt"/>
                <a:ea typeface="+mn-ea"/>
                <a:cs typeface="+mn-cs"/>
              </a:rPr>
              <a:t>равнинная</a:t>
            </a:r>
            <a:r>
              <a:rPr kumimoji="0" lang="ru-RU" sz="2600" b="1" i="0" u="none" strike="noStrike" kern="1200" cap="none" spc="0" normalizeH="0" baseline="0" noProof="0" dirty="0" smtClean="0">
                <a:ln>
                  <a:noFill/>
                </a:ln>
                <a:solidFill>
                  <a:srgbClr val="00B050"/>
                </a:solidFill>
                <a:effectLst/>
                <a:uLnTx/>
                <a:uFillTx/>
                <a:latin typeface="+mn-lt"/>
                <a:ea typeface="+mn-ea"/>
                <a:cs typeface="+mn-cs"/>
              </a:rPr>
              <a:t>.</a:t>
            </a:r>
          </a:p>
          <a:p>
            <a:pPr marL="274320" marR="0" lvl="0" indent="-274320" algn="ctr" defTabSz="914400" rtl="0" eaLnBrk="1" fontAlgn="auto" latinLnBrk="0" hangingPunct="1">
              <a:lnSpc>
                <a:spcPct val="100000"/>
              </a:lnSpc>
              <a:spcBef>
                <a:spcPct val="20000"/>
              </a:spcBef>
              <a:spcAft>
                <a:spcPts val="0"/>
              </a:spcAft>
              <a:buClr>
                <a:schemeClr val="accent3"/>
              </a:buClr>
              <a:buSzPct val="95000"/>
              <a:buFont typeface="Arial" pitchFamily="34" charset="0"/>
              <a:buNone/>
              <a:tabLst/>
              <a:defRPr/>
            </a:pPr>
            <a:r>
              <a:rPr kumimoji="0" lang="ru-RU" sz="2600" b="1" i="0" u="none" strike="noStrike" kern="1200" cap="none" spc="0" normalizeH="0" baseline="0" noProof="0" dirty="0" smtClean="0">
                <a:ln>
                  <a:noFill/>
                </a:ln>
                <a:solidFill>
                  <a:srgbClr val="00B050"/>
                </a:solidFill>
                <a:effectLst/>
                <a:uLnTx/>
                <a:uFillTx/>
                <a:latin typeface="+mn-lt"/>
                <a:ea typeface="+mn-ea"/>
                <a:cs typeface="+mn-cs"/>
              </a:rPr>
              <a:t>Платформенная структура</a:t>
            </a:r>
          </a:p>
        </p:txBody>
      </p:sp>
      <p:pic>
        <p:nvPicPr>
          <p:cNvPr id="8" name="Picture 7" descr="tra3"/>
          <p:cNvPicPr>
            <a:picLocks noChangeAspect="1" noChangeArrowheads="1"/>
          </p:cNvPicPr>
          <p:nvPr/>
        </p:nvPicPr>
        <p:blipFill>
          <a:blip r:embed="rId2" cstate="print"/>
          <a:srcRect/>
          <a:stretch>
            <a:fillRect/>
          </a:stretch>
        </p:blipFill>
        <p:spPr bwMode="auto">
          <a:xfrm>
            <a:off x="5072066" y="4019456"/>
            <a:ext cx="4071934" cy="276079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 name="Picture 3"/>
          <p:cNvPicPr>
            <a:picLocks noChangeAspect="1" noChangeArrowheads="1"/>
          </p:cNvPicPr>
          <p:nvPr/>
        </p:nvPicPr>
        <p:blipFill>
          <a:blip r:embed="rId3" cstate="print"/>
          <a:srcRect/>
          <a:stretch>
            <a:fillRect/>
          </a:stretch>
        </p:blipFill>
        <p:spPr bwMode="auto">
          <a:xfrm>
            <a:off x="642910" y="3929066"/>
            <a:ext cx="3713643" cy="278605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0481" name="Picture 1" descr="C:\Documents and Settings\Admin\Рабочий стол\Новая папка\Вид-перспектива на Анды из Мачу-Пикчу (Перу).jpg"/>
          <p:cNvPicPr>
            <a:picLocks noChangeAspect="1" noChangeArrowheads="1"/>
          </p:cNvPicPr>
          <p:nvPr/>
        </p:nvPicPr>
        <p:blipFill>
          <a:blip r:embed="rId4" cstate="print"/>
          <a:srcRect/>
          <a:stretch>
            <a:fillRect/>
          </a:stretch>
        </p:blipFill>
        <p:spPr bwMode="auto">
          <a:xfrm>
            <a:off x="0" y="1785926"/>
            <a:ext cx="3126028" cy="192882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2" name="Picture 6"/>
          <p:cNvPicPr>
            <a:picLocks noChangeAspect="1" noChangeArrowheads="1"/>
          </p:cNvPicPr>
          <p:nvPr/>
        </p:nvPicPr>
        <p:blipFill>
          <a:blip r:embed="rId5" cstate="print"/>
          <a:srcRect/>
          <a:stretch>
            <a:fillRect/>
          </a:stretch>
        </p:blipFill>
        <p:spPr bwMode="auto">
          <a:xfrm flipH="1">
            <a:off x="4429124" y="1785926"/>
            <a:ext cx="3449934" cy="21431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wipe(down)">
                                      <p:cBhvr>
                                        <p:cTn id="10" dur="500"/>
                                        <p:tgtEl>
                                          <p:spTgt spid="5">
                                            <p:txEl>
                                              <p:pRg st="1" end="1"/>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down)">
                                      <p:cBhvr>
                                        <p:cTn id="18" dur="500"/>
                                        <p:tgtEl>
                                          <p:spTgt spid="6">
                                            <p:txEl>
                                              <p:pRg st="0" end="0"/>
                                            </p:txEl>
                                          </p:spTgt>
                                        </p:tgtEl>
                                      </p:cBhvr>
                                    </p:animEffect>
                                  </p:childTnLst>
                                </p:cTn>
                              </p:par>
                              <p:par>
                                <p:cTn id="19" presetID="22" presetClass="entr" presetSubtype="4" fill="hold" nodeType="with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animEffect transition="in" filter="wipe(down)">
                                      <p:cBhvr>
                                        <p:cTn id="21" dur="500"/>
                                        <p:tgtEl>
                                          <p:spTgt spid="6">
                                            <p:txEl>
                                              <p:pRg st="1" end="1"/>
                                            </p:txEl>
                                          </p:spTgt>
                                        </p:tgtEl>
                                      </p:cBhvr>
                                    </p:animEffect>
                                  </p:childTnLst>
                                </p:cTn>
                              </p:par>
                              <p:par>
                                <p:cTn id="22" presetID="22" presetClass="entr" presetSubtype="4"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14414" y="0"/>
            <a:ext cx="2143140" cy="796086"/>
          </a:xfrm>
        </p:spPr>
        <p:txBody>
          <a:bodyPr>
            <a:normAutofit fontScale="90000"/>
          </a:bodyPr>
          <a:lstStyle/>
          <a:p>
            <a:r>
              <a:rPr lang="ru-RU" dirty="0" smtClean="0"/>
              <a:t>Рельеф</a:t>
            </a:r>
            <a:endParaRPr lang="ru-RU" dirty="0"/>
          </a:p>
        </p:txBody>
      </p:sp>
      <p:pic>
        <p:nvPicPr>
          <p:cNvPr id="4" name="Picture 36" descr="Амазонская низменность (сл"/>
          <p:cNvPicPr>
            <a:picLocks noGrp="1" noChangeAspect="1" noChangeArrowheads="1"/>
          </p:cNvPicPr>
          <p:nvPr>
            <p:ph idx="1"/>
          </p:nvPr>
        </p:nvPicPr>
        <p:blipFill>
          <a:blip r:embed="rId2" cstate="print">
            <a:lum bright="10000" contrast="40000"/>
          </a:blip>
          <a:srcRect l="34786" t="3259" r="13654" b="4749"/>
          <a:stretch>
            <a:fillRect/>
          </a:stretch>
        </p:blipFill>
        <p:spPr bwMode="auto">
          <a:xfrm>
            <a:off x="4857752" y="857232"/>
            <a:ext cx="4190361" cy="53578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9457" name="Rectangle 1"/>
          <p:cNvSpPr>
            <a:spLocks noChangeArrowheads="1"/>
          </p:cNvSpPr>
          <p:nvPr/>
        </p:nvSpPr>
        <p:spPr bwMode="auto">
          <a:xfrm>
            <a:off x="0" y="785794"/>
            <a:ext cx="4929190"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ru-RU" dirty="0">
                <a:latin typeface="Times New Roman" pitchFamily="18" charset="0"/>
                <a:ea typeface="Calibri" pitchFamily="34" charset="0"/>
                <a:cs typeface="Times New Roman" pitchFamily="18" charset="0"/>
              </a:rPr>
              <a:t> </a:t>
            </a:r>
            <a:r>
              <a:rPr lang="ru-RU" dirty="0" smtClean="0">
                <a:latin typeface="Times New Roman" pitchFamily="18" charset="0"/>
                <a:ea typeface="Calibri" pitchFamily="34" charset="0"/>
                <a:cs typeface="Times New Roman" pitchFamily="18" charset="0"/>
              </a:rPr>
              <a:t>  </a:t>
            </a: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Восточная часть материка расположена на древней </a:t>
            </a:r>
            <a:r>
              <a:rPr kumimoji="0" lang="ru-RU"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Южно-Американской платформе</a:t>
            </a: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На её щитах сформировались:</a:t>
            </a:r>
          </a:p>
        </p:txBody>
      </p:sp>
      <p:grpSp>
        <p:nvGrpSpPr>
          <p:cNvPr id="8" name="Группа 7"/>
          <p:cNvGrpSpPr/>
          <p:nvPr/>
        </p:nvGrpSpPr>
        <p:grpSpPr>
          <a:xfrm>
            <a:off x="4929190" y="2214554"/>
            <a:ext cx="857256" cy="1928826"/>
            <a:chOff x="5116871" y="2566249"/>
            <a:chExt cx="857256" cy="2077197"/>
          </a:xfrm>
        </p:grpSpPr>
        <p:sp>
          <p:nvSpPr>
            <p:cNvPr id="6" name="Стрелка вправо 5"/>
            <p:cNvSpPr/>
            <p:nvPr/>
          </p:nvSpPr>
          <p:spPr>
            <a:xfrm>
              <a:off x="5116871" y="2566249"/>
              <a:ext cx="857256" cy="2000264"/>
            </a:xfrm>
            <a:prstGeom prst="rightArrow">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ru-RU"/>
            </a:p>
          </p:txBody>
        </p:sp>
        <p:sp>
          <p:nvSpPr>
            <p:cNvPr id="7" name="TextBox 6"/>
            <p:cNvSpPr txBox="1"/>
            <p:nvPr/>
          </p:nvSpPr>
          <p:spPr>
            <a:xfrm rot="5400000">
              <a:off x="4547858" y="3381704"/>
              <a:ext cx="2000264" cy="523220"/>
            </a:xfrm>
            <a:prstGeom prst="rect">
              <a:avLst/>
            </a:prstGeom>
            <a:noFill/>
          </p:spPr>
          <p:txBody>
            <a:bodyPr wrap="square" rtlCol="0">
              <a:spAutoFit/>
            </a:bodyPr>
            <a:lstStyle/>
            <a:p>
              <a:pPr algn="ctr"/>
              <a:r>
                <a:rPr lang="ru-RU" sz="1400" dirty="0" smtClean="0"/>
                <a:t>Тихоокеанская </a:t>
              </a:r>
            </a:p>
            <a:p>
              <a:pPr algn="ctr"/>
              <a:r>
                <a:rPr lang="ru-RU" sz="1400" dirty="0" smtClean="0"/>
                <a:t>плита</a:t>
              </a:r>
              <a:endParaRPr lang="ru-RU" sz="1400" dirty="0"/>
            </a:p>
          </p:txBody>
        </p:sp>
      </p:grpSp>
      <p:sp>
        <p:nvSpPr>
          <p:cNvPr id="9" name="Стрелка влево 8"/>
          <p:cNvSpPr/>
          <p:nvPr/>
        </p:nvSpPr>
        <p:spPr>
          <a:xfrm>
            <a:off x="5929322" y="2285992"/>
            <a:ext cx="928694" cy="1714512"/>
          </a:xfrm>
          <a:prstGeom prst="leftArrow">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ru-RU"/>
          </a:p>
        </p:txBody>
      </p:sp>
      <p:sp>
        <p:nvSpPr>
          <p:cNvPr id="10" name="TextBox 9"/>
          <p:cNvSpPr txBox="1"/>
          <p:nvPr/>
        </p:nvSpPr>
        <p:spPr>
          <a:xfrm rot="16200000">
            <a:off x="5619993" y="2738197"/>
            <a:ext cx="1357322" cy="738664"/>
          </a:xfrm>
          <a:prstGeom prst="rect">
            <a:avLst/>
          </a:prstGeom>
          <a:noFill/>
        </p:spPr>
        <p:txBody>
          <a:bodyPr wrap="square" rtlCol="0">
            <a:spAutoFit/>
          </a:bodyPr>
          <a:lstStyle/>
          <a:p>
            <a:pPr algn="ctr"/>
            <a:r>
              <a:rPr lang="ru-RU" sz="1400" dirty="0" smtClean="0"/>
              <a:t>Южно-Американская плита</a:t>
            </a:r>
            <a:endParaRPr lang="ru-RU" sz="1400" dirty="0"/>
          </a:p>
        </p:txBody>
      </p:sp>
      <p:grpSp>
        <p:nvGrpSpPr>
          <p:cNvPr id="11" name="Группа 10"/>
          <p:cNvGrpSpPr/>
          <p:nvPr/>
        </p:nvGrpSpPr>
        <p:grpSpPr>
          <a:xfrm>
            <a:off x="357158" y="1714488"/>
            <a:ext cx="3929090" cy="2714644"/>
            <a:chOff x="176226" y="1212171"/>
            <a:chExt cx="8763000" cy="5645829"/>
          </a:xfrm>
        </p:grpSpPr>
        <p:sp>
          <p:nvSpPr>
            <p:cNvPr id="12" name="AutoShape 9"/>
            <p:cNvSpPr>
              <a:spLocks noChangeArrowheads="1"/>
            </p:cNvSpPr>
            <p:nvPr/>
          </p:nvSpPr>
          <p:spPr bwMode="auto">
            <a:xfrm>
              <a:off x="7315201" y="1917904"/>
              <a:ext cx="1219200" cy="749096"/>
            </a:xfrm>
            <a:prstGeom prst="downArrow">
              <a:avLst>
                <a:gd name="adj1" fmla="val 57815"/>
                <a:gd name="adj2" fmla="val 22394"/>
              </a:avLst>
            </a:prstGeom>
            <a:ln>
              <a:solidFill>
                <a:schemeClr val="tx1">
                  <a:alpha val="0"/>
                </a:schemeClr>
              </a:solidFill>
              <a:headEnd/>
              <a:tailEnd/>
            </a:ln>
          </p:spPr>
          <p:style>
            <a:lnRef idx="1">
              <a:schemeClr val="accent5"/>
            </a:lnRef>
            <a:fillRef idx="2">
              <a:schemeClr val="accent5"/>
            </a:fillRef>
            <a:effectRef idx="1">
              <a:schemeClr val="accent5"/>
            </a:effectRef>
            <a:fontRef idx="minor">
              <a:schemeClr val="dk1"/>
            </a:fontRef>
          </p:style>
          <p:txBody>
            <a:bodyPr wrap="none" anchor="ctr"/>
            <a:lstStyle/>
            <a:p>
              <a:pPr>
                <a:lnSpc>
                  <a:spcPct val="90000"/>
                </a:lnSpc>
                <a:spcBef>
                  <a:spcPct val="20000"/>
                </a:spcBef>
                <a:buFontTx/>
                <a:buChar char="•"/>
              </a:pPr>
              <a:endParaRPr lang="ru-RU"/>
            </a:p>
          </p:txBody>
        </p:sp>
        <p:sp>
          <p:nvSpPr>
            <p:cNvPr id="13" name="Rectangle 2"/>
            <p:cNvSpPr txBox="1">
              <a:spLocks noChangeArrowheads="1"/>
            </p:cNvSpPr>
            <p:nvPr/>
          </p:nvSpPr>
          <p:spPr bwMode="auto">
            <a:xfrm>
              <a:off x="644559" y="1212171"/>
              <a:ext cx="7969088" cy="705733"/>
            </a:xfrm>
            <a:prstGeom prst="rect">
              <a:avLst/>
            </a:prstGeom>
            <a:solidFill>
              <a:srgbClr val="00FFFF"/>
            </a:solidFill>
            <a:ln w="9525">
              <a:solidFill>
                <a:schemeClr val="tx1">
                  <a:alpha val="0"/>
                </a:schemeClr>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ru-RU" sz="2000" b="0" i="1" u="sng" strike="noStrike" kern="1200" cap="none" spc="0" normalizeH="0" baseline="0" noProof="0" dirty="0" smtClean="0">
                  <a:ln>
                    <a:noFill/>
                  </a:ln>
                  <a:solidFill>
                    <a:schemeClr val="hlink"/>
                  </a:solidFill>
                  <a:effectLst/>
                  <a:uLnTx/>
                  <a:uFillTx/>
                  <a:latin typeface="+mj-lt"/>
                  <a:ea typeface="+mj-ea"/>
                  <a:cs typeface="+mj-cs"/>
                </a:rPr>
                <a:t>Крупные низменные равнины</a:t>
              </a:r>
            </a:p>
          </p:txBody>
        </p:sp>
        <p:sp>
          <p:nvSpPr>
            <p:cNvPr id="14" name="AutoShape 6"/>
            <p:cNvSpPr>
              <a:spLocks noChangeArrowheads="1"/>
            </p:cNvSpPr>
            <p:nvPr/>
          </p:nvSpPr>
          <p:spPr bwMode="auto">
            <a:xfrm flipH="1">
              <a:off x="709626" y="1917904"/>
              <a:ext cx="1219200" cy="734808"/>
            </a:xfrm>
            <a:prstGeom prst="downArrow">
              <a:avLst>
                <a:gd name="adj1" fmla="val 52611"/>
                <a:gd name="adj2" fmla="val 25167"/>
              </a:avLst>
            </a:prstGeom>
            <a:ln>
              <a:solidFill>
                <a:schemeClr val="tx1">
                  <a:alpha val="0"/>
                </a:schemeClr>
              </a:solidFill>
              <a:headEnd/>
              <a:tailEnd/>
            </a:ln>
          </p:spPr>
          <p:style>
            <a:lnRef idx="1">
              <a:schemeClr val="accent5"/>
            </a:lnRef>
            <a:fillRef idx="2">
              <a:schemeClr val="accent5"/>
            </a:fillRef>
            <a:effectRef idx="1">
              <a:schemeClr val="accent5"/>
            </a:effectRef>
            <a:fontRef idx="minor">
              <a:schemeClr val="dk1"/>
            </a:fontRef>
          </p:style>
          <p:txBody>
            <a:bodyPr wrap="none" anchor="ctr"/>
            <a:lstStyle/>
            <a:p>
              <a:pPr>
                <a:lnSpc>
                  <a:spcPct val="90000"/>
                </a:lnSpc>
                <a:spcBef>
                  <a:spcPct val="20000"/>
                </a:spcBef>
                <a:buFontTx/>
                <a:buChar char="•"/>
              </a:pPr>
              <a:endParaRPr lang="ru-RU"/>
            </a:p>
          </p:txBody>
        </p:sp>
        <p:sp>
          <p:nvSpPr>
            <p:cNvPr id="15" name="AutoShape 8"/>
            <p:cNvSpPr>
              <a:spLocks noChangeArrowheads="1"/>
            </p:cNvSpPr>
            <p:nvPr/>
          </p:nvSpPr>
          <p:spPr bwMode="auto">
            <a:xfrm>
              <a:off x="4214827" y="1917904"/>
              <a:ext cx="485774" cy="1511096"/>
            </a:xfrm>
            <a:prstGeom prst="downArrow">
              <a:avLst>
                <a:gd name="adj1" fmla="val 50000"/>
                <a:gd name="adj2" fmla="val 101961"/>
              </a:avLst>
            </a:prstGeom>
            <a:ln>
              <a:solidFill>
                <a:schemeClr val="tx1">
                  <a:alpha val="0"/>
                </a:schemeClr>
              </a:solidFill>
              <a:headEnd/>
              <a:tailEnd/>
            </a:ln>
          </p:spPr>
          <p:style>
            <a:lnRef idx="1">
              <a:schemeClr val="accent5"/>
            </a:lnRef>
            <a:fillRef idx="2">
              <a:schemeClr val="accent5"/>
            </a:fillRef>
            <a:effectRef idx="1">
              <a:schemeClr val="accent5"/>
            </a:effectRef>
            <a:fontRef idx="minor">
              <a:schemeClr val="dk1"/>
            </a:fontRef>
          </p:style>
          <p:txBody>
            <a:bodyPr wrap="none" anchor="ctr"/>
            <a:lstStyle/>
            <a:p>
              <a:pPr>
                <a:lnSpc>
                  <a:spcPct val="90000"/>
                </a:lnSpc>
                <a:spcBef>
                  <a:spcPct val="20000"/>
                </a:spcBef>
                <a:buFontTx/>
                <a:buChar char="•"/>
              </a:pPr>
              <a:endParaRPr lang="ru-RU"/>
            </a:p>
          </p:txBody>
        </p:sp>
        <p:sp>
          <p:nvSpPr>
            <p:cNvPr id="16" name="Rectangle 11"/>
            <p:cNvSpPr>
              <a:spLocks noChangeArrowheads="1"/>
            </p:cNvSpPr>
            <p:nvPr/>
          </p:nvSpPr>
          <p:spPr bwMode="auto">
            <a:xfrm>
              <a:off x="176226" y="2667000"/>
              <a:ext cx="2209800" cy="914400"/>
            </a:xfrm>
            <a:prstGeom prst="rect">
              <a:avLst/>
            </a:prstGeom>
            <a:ln>
              <a:solidFill>
                <a:schemeClr val="tx1">
                  <a:alpha val="0"/>
                </a:schemeClr>
              </a:solidFill>
              <a:headEnd/>
              <a:tailEnd/>
            </a:ln>
          </p:spPr>
          <p:style>
            <a:lnRef idx="1">
              <a:schemeClr val="accent4"/>
            </a:lnRef>
            <a:fillRef idx="2">
              <a:schemeClr val="accent4"/>
            </a:fillRef>
            <a:effectRef idx="1">
              <a:schemeClr val="accent4"/>
            </a:effectRef>
            <a:fontRef idx="minor">
              <a:schemeClr val="dk1"/>
            </a:fontRef>
          </p:style>
          <p:txBody>
            <a:bodyPr wrap="none" anchor="ctr"/>
            <a:lstStyle/>
            <a:p>
              <a:pPr algn="ctr">
                <a:lnSpc>
                  <a:spcPct val="90000"/>
                </a:lnSpc>
                <a:spcBef>
                  <a:spcPct val="20000"/>
                </a:spcBef>
                <a:buFontTx/>
                <a:buChar char="•"/>
                <a:defRPr/>
              </a:pPr>
              <a:r>
                <a:rPr lang="ru-RU" sz="1800" b="1" dirty="0">
                  <a:solidFill>
                    <a:schemeClr val="tx1"/>
                  </a:solidFill>
                  <a:effectLst>
                    <a:outerShdw blurRad="38100" dist="38100" dir="2700000" algn="tl">
                      <a:srgbClr val="000000"/>
                    </a:outerShdw>
                  </a:effectLst>
                </a:rPr>
                <a:t>Амазонская</a:t>
              </a:r>
            </a:p>
          </p:txBody>
        </p:sp>
        <p:sp>
          <p:nvSpPr>
            <p:cNvPr id="17" name="Rectangle 14"/>
            <p:cNvSpPr>
              <a:spLocks noChangeArrowheads="1"/>
            </p:cNvSpPr>
            <p:nvPr/>
          </p:nvSpPr>
          <p:spPr bwMode="auto">
            <a:xfrm>
              <a:off x="3071826" y="3505200"/>
              <a:ext cx="2667000" cy="1371600"/>
            </a:xfrm>
            <a:prstGeom prst="rect">
              <a:avLst/>
            </a:prstGeom>
            <a:ln>
              <a:solidFill>
                <a:schemeClr val="tx1">
                  <a:alpha val="0"/>
                </a:schemeClr>
              </a:solidFill>
              <a:headEnd/>
              <a:tailEnd/>
            </a:ln>
          </p:spPr>
          <p:style>
            <a:lnRef idx="1">
              <a:schemeClr val="accent4"/>
            </a:lnRef>
            <a:fillRef idx="2">
              <a:schemeClr val="accent4"/>
            </a:fillRef>
            <a:effectRef idx="1">
              <a:schemeClr val="accent4"/>
            </a:effectRef>
            <a:fontRef idx="minor">
              <a:schemeClr val="dk1"/>
            </a:fontRef>
          </p:style>
          <p:txBody>
            <a:bodyPr wrap="none" anchor="ctr"/>
            <a:lstStyle/>
            <a:p>
              <a:pPr algn="ctr">
                <a:lnSpc>
                  <a:spcPct val="90000"/>
                </a:lnSpc>
                <a:spcBef>
                  <a:spcPct val="20000"/>
                </a:spcBef>
                <a:buFontTx/>
                <a:buChar char="•"/>
                <a:defRPr/>
              </a:pPr>
              <a:r>
                <a:rPr lang="ru-RU" sz="1800" b="1" dirty="0" err="1">
                  <a:solidFill>
                    <a:schemeClr val="tx1"/>
                  </a:solidFill>
                  <a:effectLst>
                    <a:outerShdw blurRad="38100" dist="38100" dir="2700000" algn="tl">
                      <a:srgbClr val="000000"/>
                    </a:outerShdw>
                  </a:effectLst>
                </a:rPr>
                <a:t>Ла</a:t>
              </a:r>
              <a:r>
                <a:rPr lang="ru-RU" sz="1800" b="1" dirty="0">
                  <a:solidFill>
                    <a:schemeClr val="tx1"/>
                  </a:solidFill>
                  <a:effectLst>
                    <a:outerShdw blurRad="38100" dist="38100" dir="2700000" algn="tl">
                      <a:srgbClr val="000000"/>
                    </a:outerShdw>
                  </a:effectLst>
                </a:rPr>
                <a:t> - </a:t>
              </a:r>
              <a:r>
                <a:rPr lang="ru-RU" sz="1800" b="1" dirty="0" err="1">
                  <a:solidFill>
                    <a:schemeClr val="tx1"/>
                  </a:solidFill>
                  <a:effectLst>
                    <a:outerShdw blurRad="38100" dist="38100" dir="2700000" algn="tl">
                      <a:srgbClr val="000000"/>
                    </a:outerShdw>
                  </a:effectLst>
                </a:rPr>
                <a:t>Платская</a:t>
              </a:r>
              <a:endParaRPr lang="ru-RU" sz="1800" b="1" dirty="0">
                <a:solidFill>
                  <a:schemeClr val="tx1"/>
                </a:solidFill>
                <a:effectLst>
                  <a:outerShdw blurRad="38100" dist="38100" dir="2700000" algn="tl">
                    <a:srgbClr val="000000"/>
                  </a:outerShdw>
                </a:effectLst>
              </a:endParaRPr>
            </a:p>
          </p:txBody>
        </p:sp>
        <p:sp>
          <p:nvSpPr>
            <p:cNvPr id="18" name="Rectangle 17"/>
            <p:cNvSpPr>
              <a:spLocks noChangeArrowheads="1"/>
            </p:cNvSpPr>
            <p:nvPr/>
          </p:nvSpPr>
          <p:spPr bwMode="auto">
            <a:xfrm>
              <a:off x="6500826" y="2743200"/>
              <a:ext cx="2438400" cy="914400"/>
            </a:xfrm>
            <a:prstGeom prst="rect">
              <a:avLst/>
            </a:prstGeom>
            <a:ln>
              <a:solidFill>
                <a:schemeClr val="tx1">
                  <a:alpha val="0"/>
                </a:schemeClr>
              </a:solidFill>
              <a:headEnd/>
              <a:tailEnd/>
            </a:ln>
          </p:spPr>
          <p:style>
            <a:lnRef idx="1">
              <a:schemeClr val="accent4"/>
            </a:lnRef>
            <a:fillRef idx="2">
              <a:schemeClr val="accent4"/>
            </a:fillRef>
            <a:effectRef idx="1">
              <a:schemeClr val="accent4"/>
            </a:effectRef>
            <a:fontRef idx="minor">
              <a:schemeClr val="dk1"/>
            </a:fontRef>
          </p:style>
          <p:txBody>
            <a:bodyPr wrap="none" anchor="ctr"/>
            <a:lstStyle/>
            <a:p>
              <a:pPr algn="ctr">
                <a:lnSpc>
                  <a:spcPct val="90000"/>
                </a:lnSpc>
                <a:spcBef>
                  <a:spcPct val="20000"/>
                </a:spcBef>
                <a:buFontTx/>
                <a:buChar char="•"/>
                <a:defRPr/>
              </a:pPr>
              <a:r>
                <a:rPr lang="ru-RU" sz="1800" b="1" dirty="0" err="1">
                  <a:solidFill>
                    <a:schemeClr val="tx1"/>
                  </a:solidFill>
                  <a:effectLst>
                    <a:outerShdw blurRad="38100" dist="38100" dir="2700000" algn="tl">
                      <a:srgbClr val="000000"/>
                    </a:outerShdw>
                  </a:effectLst>
                </a:rPr>
                <a:t>Оринокская</a:t>
              </a:r>
              <a:endParaRPr lang="ru-RU" sz="1800" b="1" dirty="0">
                <a:solidFill>
                  <a:schemeClr val="tx1"/>
                </a:solidFill>
                <a:effectLst>
                  <a:outerShdw blurRad="38100" dist="38100" dir="2700000" algn="tl">
                    <a:srgbClr val="000000"/>
                  </a:outerShdw>
                </a:effectLst>
              </a:endParaRPr>
            </a:p>
          </p:txBody>
        </p:sp>
        <p:sp>
          <p:nvSpPr>
            <p:cNvPr id="19" name="AutoShape 21"/>
            <p:cNvSpPr>
              <a:spLocks/>
            </p:cNvSpPr>
            <p:nvPr/>
          </p:nvSpPr>
          <p:spPr bwMode="auto">
            <a:xfrm rot="-5400000">
              <a:off x="3719526" y="2552700"/>
              <a:ext cx="1752600" cy="6858000"/>
            </a:xfrm>
            <a:prstGeom prst="leftBrace">
              <a:avLst>
                <a:gd name="adj1" fmla="val 32609"/>
                <a:gd name="adj2" fmla="val 50000"/>
              </a:avLst>
            </a:prstGeom>
            <a:solidFill>
              <a:srgbClr val="FFC000"/>
            </a:solidFill>
            <a:ln w="9525">
              <a:solidFill>
                <a:schemeClr val="tx1">
                  <a:alpha val="0"/>
                </a:schemeClr>
              </a:solidFill>
              <a:round/>
              <a:headEnd/>
              <a:tailEnd/>
            </a:ln>
          </p:spPr>
          <p:txBody>
            <a:bodyPr vert="eaVert" wrap="none" anchor="ctr"/>
            <a:lstStyle/>
            <a:p>
              <a:pPr algn="ctr">
                <a:lnSpc>
                  <a:spcPct val="90000"/>
                </a:lnSpc>
                <a:spcBef>
                  <a:spcPct val="20000"/>
                </a:spcBef>
                <a:buFontTx/>
                <a:buChar char="•"/>
              </a:pPr>
              <a:endParaRPr lang="ru-RU" sz="1800" b="1">
                <a:solidFill>
                  <a:schemeClr val="bg1"/>
                </a:solidFill>
              </a:endParaRPr>
            </a:p>
          </p:txBody>
        </p:sp>
      </p:grpSp>
      <p:sp>
        <p:nvSpPr>
          <p:cNvPr id="20" name="Text Box 27"/>
          <p:cNvSpPr txBox="1">
            <a:spLocks noChangeArrowheads="1"/>
          </p:cNvSpPr>
          <p:nvPr/>
        </p:nvSpPr>
        <p:spPr bwMode="auto">
          <a:xfrm>
            <a:off x="785786" y="3643314"/>
            <a:ext cx="3500462" cy="258532"/>
          </a:xfrm>
          <a:prstGeom prst="rect">
            <a:avLst/>
          </a:prstGeom>
          <a:noFill/>
          <a:ln w="9525" algn="ctr">
            <a:noFill/>
            <a:miter lim="800000"/>
            <a:headEnd/>
            <a:tailEnd/>
          </a:ln>
          <a:effectLst/>
        </p:spPr>
        <p:txBody>
          <a:bodyPr wrap="square">
            <a:spAutoFit/>
          </a:bodyPr>
          <a:lstStyle/>
          <a:p>
            <a:pPr>
              <a:lnSpc>
                <a:spcPct val="90000"/>
              </a:lnSpc>
              <a:spcBef>
                <a:spcPct val="20000"/>
              </a:spcBef>
              <a:buFontTx/>
              <a:buChar char="•"/>
              <a:defRPr/>
            </a:pPr>
            <a:r>
              <a:rPr lang="ru-RU" sz="1200" b="1" dirty="0">
                <a:solidFill>
                  <a:srgbClr val="000000"/>
                </a:solidFill>
                <a:effectLst>
                  <a:outerShdw blurRad="38100" dist="38100" dir="2700000" algn="tl">
                    <a:srgbClr val="FFFFFF"/>
                  </a:outerShdw>
                </a:effectLst>
              </a:rPr>
              <a:t>Соответствуют прогибам платформы</a:t>
            </a:r>
          </a:p>
        </p:txBody>
      </p:sp>
      <p:grpSp>
        <p:nvGrpSpPr>
          <p:cNvPr id="21" name="Группа 20"/>
          <p:cNvGrpSpPr/>
          <p:nvPr/>
        </p:nvGrpSpPr>
        <p:grpSpPr>
          <a:xfrm>
            <a:off x="571472" y="4857760"/>
            <a:ext cx="4714907" cy="1747870"/>
            <a:chOff x="2143108" y="3714752"/>
            <a:chExt cx="4714907" cy="1747870"/>
          </a:xfrm>
        </p:grpSpPr>
        <p:sp>
          <p:nvSpPr>
            <p:cNvPr id="22" name="Line 4"/>
            <p:cNvSpPr>
              <a:spLocks noChangeShapeType="1"/>
            </p:cNvSpPr>
            <p:nvPr/>
          </p:nvSpPr>
          <p:spPr bwMode="auto">
            <a:xfrm flipH="1">
              <a:off x="2344008" y="4150097"/>
              <a:ext cx="453313" cy="426037"/>
            </a:xfrm>
            <a:prstGeom prst="line">
              <a:avLst/>
            </a:prstGeom>
            <a:noFill/>
            <a:ln w="9525">
              <a:noFill/>
              <a:round/>
              <a:headEnd/>
              <a:tailEnd type="triangle" w="med" len="med"/>
            </a:ln>
          </p:spPr>
          <p:txBody>
            <a:bodyPr/>
            <a:lstStyle/>
            <a:p>
              <a:endParaRPr lang="ru-RU"/>
            </a:p>
          </p:txBody>
        </p:sp>
        <p:sp>
          <p:nvSpPr>
            <p:cNvPr id="23" name="AutoShape 6"/>
            <p:cNvSpPr>
              <a:spLocks noChangeArrowheads="1"/>
            </p:cNvSpPr>
            <p:nvPr/>
          </p:nvSpPr>
          <p:spPr bwMode="auto">
            <a:xfrm flipH="1">
              <a:off x="2374916" y="3786190"/>
              <a:ext cx="659364" cy="561393"/>
            </a:xfrm>
            <a:prstGeom prst="downArrow">
              <a:avLst>
                <a:gd name="adj1" fmla="val 52611"/>
                <a:gd name="adj2" fmla="val 25167"/>
              </a:avLst>
            </a:prstGeom>
            <a:solidFill>
              <a:schemeClr val="accent1"/>
            </a:solidFill>
            <a:ln w="9525" algn="ctr">
              <a:solidFill>
                <a:schemeClr val="tx1"/>
              </a:solidFill>
              <a:miter lim="800000"/>
              <a:headEnd/>
              <a:tailEnd/>
            </a:ln>
          </p:spPr>
          <p:txBody>
            <a:bodyPr wrap="none" anchor="ctr"/>
            <a:lstStyle/>
            <a:p>
              <a:pPr>
                <a:lnSpc>
                  <a:spcPct val="90000"/>
                </a:lnSpc>
                <a:spcBef>
                  <a:spcPct val="20000"/>
                </a:spcBef>
                <a:buFontTx/>
                <a:buChar char="•"/>
              </a:pPr>
              <a:endParaRPr lang="ru-RU" dirty="0"/>
            </a:p>
          </p:txBody>
        </p:sp>
        <p:sp>
          <p:nvSpPr>
            <p:cNvPr id="24" name="AutoShape 9"/>
            <p:cNvSpPr>
              <a:spLocks noChangeArrowheads="1"/>
            </p:cNvSpPr>
            <p:nvPr/>
          </p:nvSpPr>
          <p:spPr bwMode="auto">
            <a:xfrm>
              <a:off x="4886165" y="3714752"/>
              <a:ext cx="659364" cy="672772"/>
            </a:xfrm>
            <a:prstGeom prst="downArrow">
              <a:avLst>
                <a:gd name="adj1" fmla="val 57815"/>
                <a:gd name="adj2" fmla="val 22394"/>
              </a:avLst>
            </a:prstGeom>
            <a:solidFill>
              <a:schemeClr val="accent1"/>
            </a:solidFill>
            <a:ln w="9525" algn="ctr">
              <a:solidFill>
                <a:schemeClr val="tx1"/>
              </a:solidFill>
              <a:miter lim="800000"/>
              <a:headEnd/>
              <a:tailEnd/>
            </a:ln>
          </p:spPr>
          <p:txBody>
            <a:bodyPr wrap="none" anchor="ctr"/>
            <a:lstStyle/>
            <a:p>
              <a:pPr>
                <a:lnSpc>
                  <a:spcPct val="90000"/>
                </a:lnSpc>
                <a:spcBef>
                  <a:spcPct val="20000"/>
                </a:spcBef>
                <a:buFontTx/>
                <a:buChar char="•"/>
              </a:pPr>
              <a:endParaRPr lang="ru-RU"/>
            </a:p>
          </p:txBody>
        </p:sp>
        <p:sp>
          <p:nvSpPr>
            <p:cNvPr id="25" name="Rectangle 11"/>
            <p:cNvSpPr>
              <a:spLocks noChangeArrowheads="1"/>
            </p:cNvSpPr>
            <p:nvPr/>
          </p:nvSpPr>
          <p:spPr bwMode="auto">
            <a:xfrm>
              <a:off x="2143108" y="4352021"/>
              <a:ext cx="1195097" cy="426037"/>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none" anchor="ctr"/>
            <a:lstStyle/>
            <a:p>
              <a:pPr algn="ctr">
                <a:lnSpc>
                  <a:spcPct val="90000"/>
                </a:lnSpc>
                <a:spcBef>
                  <a:spcPct val="20000"/>
                </a:spcBef>
                <a:defRPr/>
              </a:pPr>
              <a:r>
                <a:rPr lang="ru-RU" b="1" dirty="0" err="1" smtClean="0">
                  <a:effectLst>
                    <a:outerShdw blurRad="38100" dist="38100" dir="2700000" algn="tl">
                      <a:srgbClr val="000000"/>
                    </a:outerShdw>
                  </a:effectLst>
                </a:rPr>
                <a:t>Гвиан</a:t>
              </a:r>
              <a:r>
                <a:rPr lang="ru-RU" sz="1800" b="1" dirty="0" err="1" smtClean="0">
                  <a:effectLst>
                    <a:outerShdw blurRad="38100" dist="38100" dir="2700000" algn="tl">
                      <a:srgbClr val="000000"/>
                    </a:outerShdw>
                  </a:effectLst>
                </a:rPr>
                <a:t>ское</a:t>
              </a:r>
              <a:endParaRPr lang="ru-RU" sz="1800" b="1" dirty="0">
                <a:effectLst>
                  <a:outerShdw blurRad="38100" dist="38100" dir="2700000" algn="tl">
                    <a:srgbClr val="000000"/>
                  </a:outerShdw>
                </a:effectLst>
              </a:endParaRPr>
            </a:p>
          </p:txBody>
        </p:sp>
        <p:sp>
          <p:nvSpPr>
            <p:cNvPr id="26" name="Rectangle 17"/>
            <p:cNvSpPr>
              <a:spLocks noChangeArrowheads="1"/>
            </p:cNvSpPr>
            <p:nvPr/>
          </p:nvSpPr>
          <p:spPr bwMode="auto">
            <a:xfrm>
              <a:off x="4577088" y="4418589"/>
              <a:ext cx="1318727" cy="426037"/>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none" anchor="ctr"/>
            <a:lstStyle/>
            <a:p>
              <a:pPr algn="ctr">
                <a:lnSpc>
                  <a:spcPct val="90000"/>
                </a:lnSpc>
                <a:spcBef>
                  <a:spcPct val="20000"/>
                </a:spcBef>
                <a:defRPr/>
              </a:pPr>
              <a:r>
                <a:rPr lang="ru-RU" sz="1800" b="1" dirty="0">
                  <a:effectLst>
                    <a:outerShdw blurRad="38100" dist="38100" dir="2700000" algn="tl">
                      <a:srgbClr val="000000"/>
                    </a:outerShdw>
                  </a:effectLst>
                </a:rPr>
                <a:t>Бразильское</a:t>
              </a:r>
            </a:p>
          </p:txBody>
        </p:sp>
        <p:sp>
          <p:nvSpPr>
            <p:cNvPr id="27" name="AutoShape 21"/>
            <p:cNvSpPr>
              <a:spLocks/>
            </p:cNvSpPr>
            <p:nvPr/>
          </p:nvSpPr>
          <p:spPr bwMode="auto">
            <a:xfrm rot="16200000" flipH="1">
              <a:off x="3695139" y="3234293"/>
              <a:ext cx="747736" cy="3708921"/>
            </a:xfrm>
            <a:prstGeom prst="leftBrace">
              <a:avLst>
                <a:gd name="adj1" fmla="val 32609"/>
                <a:gd name="adj2" fmla="val 49521"/>
              </a:avLst>
            </a:prstGeom>
            <a:solidFill>
              <a:srgbClr val="FFC000"/>
            </a:solidFill>
            <a:ln w="9525">
              <a:solidFill>
                <a:srgbClr val="000000"/>
              </a:solidFill>
              <a:round/>
              <a:headEnd/>
              <a:tailEnd/>
            </a:ln>
          </p:spPr>
          <p:txBody>
            <a:bodyPr vert="eaVert" wrap="none" anchor="ctr"/>
            <a:lstStyle/>
            <a:p>
              <a:pPr algn="ctr">
                <a:lnSpc>
                  <a:spcPct val="90000"/>
                </a:lnSpc>
                <a:spcBef>
                  <a:spcPct val="20000"/>
                </a:spcBef>
                <a:buFontTx/>
                <a:buChar char="•"/>
              </a:pPr>
              <a:endParaRPr lang="ru-RU" sz="1800" b="1">
                <a:solidFill>
                  <a:schemeClr val="bg1"/>
                </a:solidFill>
              </a:endParaRPr>
            </a:p>
          </p:txBody>
        </p:sp>
        <p:sp>
          <p:nvSpPr>
            <p:cNvPr id="28" name="Text Box 27"/>
            <p:cNvSpPr txBox="1">
              <a:spLocks noChangeArrowheads="1"/>
            </p:cNvSpPr>
            <p:nvPr/>
          </p:nvSpPr>
          <p:spPr bwMode="auto">
            <a:xfrm>
              <a:off x="2214546" y="5072074"/>
              <a:ext cx="4643469" cy="286232"/>
            </a:xfrm>
            <a:prstGeom prst="rect">
              <a:avLst/>
            </a:prstGeom>
            <a:noFill/>
            <a:ln w="9525" algn="ctr">
              <a:noFill/>
              <a:miter lim="800000"/>
              <a:headEnd/>
              <a:tailEnd/>
            </a:ln>
            <a:effectLst/>
          </p:spPr>
          <p:txBody>
            <a:bodyPr wrap="square">
              <a:spAutoFit/>
            </a:bodyPr>
            <a:lstStyle/>
            <a:p>
              <a:pPr>
                <a:lnSpc>
                  <a:spcPct val="90000"/>
                </a:lnSpc>
                <a:spcBef>
                  <a:spcPct val="20000"/>
                </a:spcBef>
                <a:buFontTx/>
                <a:buChar char="•"/>
                <a:defRPr/>
              </a:pPr>
              <a:r>
                <a:rPr lang="ru-RU" sz="1400" b="1" dirty="0">
                  <a:solidFill>
                    <a:srgbClr val="000000"/>
                  </a:solidFill>
                  <a:effectLst>
                    <a:outerShdw blurRad="38100" dist="38100" dir="2700000" algn="tl">
                      <a:srgbClr val="FFFFFF"/>
                    </a:outerShdw>
                  </a:effectLst>
                </a:rPr>
                <a:t>Соответствуют поднятиям платформы</a:t>
              </a:r>
            </a:p>
          </p:txBody>
        </p:sp>
      </p:grpSp>
      <p:sp>
        <p:nvSpPr>
          <p:cNvPr id="29" name="Rectangle 2"/>
          <p:cNvSpPr txBox="1">
            <a:spLocks noChangeArrowheads="1"/>
          </p:cNvSpPr>
          <p:nvPr/>
        </p:nvSpPr>
        <p:spPr>
          <a:xfrm>
            <a:off x="857224" y="4714884"/>
            <a:ext cx="3071834" cy="354007"/>
          </a:xfrm>
          <a:prstGeom prst="rect">
            <a:avLst/>
          </a:prstGeom>
          <a:solidFill>
            <a:srgbClr val="00FFFF"/>
          </a:solidFill>
          <a:ln>
            <a:solidFill>
              <a:srgbClr val="000000"/>
            </a:solidFill>
          </a:ln>
        </p:spPr>
        <p:txBody>
          <a:bodyPr vert="horz" lIns="0" rIns="0" bIns="0" anchor="b">
            <a:normAutofit fontScale="925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2400" b="0" i="1" u="sng" strike="noStrike" kern="1200" cap="none" spc="0" normalizeH="0" baseline="0" noProof="0" dirty="0" smtClean="0">
                <a:ln>
                  <a:noFill/>
                </a:ln>
                <a:solidFill>
                  <a:schemeClr val="hlink"/>
                </a:solidFill>
                <a:effectLst/>
                <a:uLnTx/>
                <a:uFillTx/>
                <a:latin typeface="+mj-lt"/>
                <a:ea typeface="+mj-ea"/>
                <a:cs typeface="+mj-cs"/>
              </a:rPr>
              <a:t>Плоскогорья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a:off x="500034" y="0"/>
            <a:ext cx="2714644" cy="1071562"/>
          </a:xfrm>
          <a:prstGeom prst="rect">
            <a:avLst/>
          </a:prstGeom>
        </p:spPr>
        <p:txBody>
          <a:bodyPr vert="horz" lIns="0" rIns="0" bIns="0" anchor="b">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2000" b="0" i="0" u="none" strike="noStrike" kern="1200" cap="none" spc="0" normalizeH="0" baseline="0" noProof="0" dirty="0" smtClean="0">
                <a:ln>
                  <a:noFill/>
                </a:ln>
                <a:solidFill>
                  <a:schemeClr val="tx2"/>
                </a:solidFill>
                <a:effectLst/>
                <a:uLnTx/>
                <a:uFillTx/>
                <a:latin typeface="+mj-lt"/>
                <a:ea typeface="+mj-ea"/>
                <a:cs typeface="+mj-cs"/>
              </a:rPr>
              <a:t>Землетрясение </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2000" b="0" i="0" u="none" strike="noStrike" kern="1200" cap="none" spc="0" normalizeH="0" baseline="0" noProof="0" dirty="0" smtClean="0">
                <a:ln>
                  <a:noFill/>
                </a:ln>
                <a:solidFill>
                  <a:schemeClr val="tx2"/>
                </a:solidFill>
                <a:effectLst/>
                <a:uLnTx/>
                <a:uFillTx/>
                <a:latin typeface="+mj-lt"/>
                <a:ea typeface="+mj-ea"/>
                <a:cs typeface="+mj-cs"/>
              </a:rPr>
              <a:t>и вулканы в Андах</a:t>
            </a:r>
          </a:p>
        </p:txBody>
      </p:sp>
      <p:pic>
        <p:nvPicPr>
          <p:cNvPr id="5" name="Picture 2"/>
          <p:cNvPicPr>
            <a:picLocks noChangeAspect="1" noChangeArrowheads="1"/>
          </p:cNvPicPr>
          <p:nvPr/>
        </p:nvPicPr>
        <p:blipFill>
          <a:blip r:embed="rId2" cstate="print"/>
          <a:srcRect/>
          <a:stretch>
            <a:fillRect/>
          </a:stretch>
        </p:blipFill>
        <p:spPr>
          <a:xfrm>
            <a:off x="642910" y="2928934"/>
            <a:ext cx="2571768" cy="1774817"/>
          </a:xfrm>
          <a:prstGeom prst="rect">
            <a:avLst/>
          </a:prstGeom>
          <a:ln>
            <a:noFill/>
          </a:ln>
          <a:effectLst>
            <a:softEdge rad="112500"/>
          </a:effectLst>
        </p:spPr>
      </p:pic>
      <p:pic>
        <p:nvPicPr>
          <p:cNvPr id="6" name="Picture 3"/>
          <p:cNvPicPr>
            <a:picLocks noChangeAspect="1" noChangeArrowheads="1"/>
          </p:cNvPicPr>
          <p:nvPr/>
        </p:nvPicPr>
        <p:blipFill>
          <a:blip r:embed="rId3" cstate="print"/>
          <a:srcRect/>
          <a:stretch>
            <a:fillRect/>
          </a:stretch>
        </p:blipFill>
        <p:spPr>
          <a:xfrm>
            <a:off x="5786446" y="5157670"/>
            <a:ext cx="2071702" cy="1700330"/>
          </a:xfrm>
          <a:prstGeom prst="rect">
            <a:avLst/>
          </a:prstGeom>
          <a:ln>
            <a:noFill/>
          </a:ln>
          <a:effectLst>
            <a:softEdge rad="112500"/>
          </a:effectLst>
        </p:spPr>
      </p:pic>
      <p:pic>
        <p:nvPicPr>
          <p:cNvPr id="7" name="Picture 4"/>
          <p:cNvPicPr>
            <a:picLocks noChangeAspect="1" noChangeArrowheads="1"/>
          </p:cNvPicPr>
          <p:nvPr/>
        </p:nvPicPr>
        <p:blipFill>
          <a:blip r:embed="rId4" cstate="print"/>
          <a:srcRect/>
          <a:stretch>
            <a:fillRect/>
          </a:stretch>
        </p:blipFill>
        <p:spPr bwMode="auto">
          <a:xfrm>
            <a:off x="2143108" y="4643446"/>
            <a:ext cx="2131866" cy="2071702"/>
          </a:xfrm>
          <a:prstGeom prst="rect">
            <a:avLst/>
          </a:prstGeom>
          <a:ln>
            <a:noFill/>
          </a:ln>
          <a:effectLst>
            <a:softEdge rad="112500"/>
          </a:effectLst>
        </p:spPr>
      </p:pic>
      <p:pic>
        <p:nvPicPr>
          <p:cNvPr id="8" name="Picture 5"/>
          <p:cNvPicPr>
            <a:picLocks noChangeAspect="1" noChangeArrowheads="1"/>
          </p:cNvPicPr>
          <p:nvPr/>
        </p:nvPicPr>
        <p:blipFill>
          <a:blip r:embed="rId5" cstate="print"/>
          <a:srcRect/>
          <a:stretch>
            <a:fillRect/>
          </a:stretch>
        </p:blipFill>
        <p:spPr bwMode="auto">
          <a:xfrm>
            <a:off x="0" y="4643446"/>
            <a:ext cx="2143109" cy="2057417"/>
          </a:xfrm>
          <a:prstGeom prst="rect">
            <a:avLst/>
          </a:prstGeom>
          <a:ln>
            <a:noFill/>
          </a:ln>
          <a:effectLst>
            <a:softEdge rad="112500"/>
          </a:effectLst>
        </p:spPr>
      </p:pic>
      <p:sp>
        <p:nvSpPr>
          <p:cNvPr id="40" name="Прямоугольник 39"/>
          <p:cNvSpPr/>
          <p:nvPr/>
        </p:nvSpPr>
        <p:spPr>
          <a:xfrm>
            <a:off x="4143372" y="928670"/>
            <a:ext cx="5000628" cy="4524315"/>
          </a:xfrm>
          <a:prstGeom prst="rect">
            <a:avLst/>
          </a:prstGeom>
        </p:spPr>
        <p:txBody>
          <a:bodyPr wrap="square">
            <a:spAutoFit/>
          </a:bodyPr>
          <a:lstStyle/>
          <a:p>
            <a:pPr lvl="0" eaLnBrk="0" fontAlgn="base" hangingPunct="0">
              <a:spcBef>
                <a:spcPct val="0"/>
              </a:spcBef>
              <a:spcAft>
                <a:spcPct val="0"/>
              </a:spcAft>
            </a:pPr>
            <a:endPar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lvl="0" eaLnBrk="0" fontAlgn="base" hangingPunct="0">
              <a:spcBef>
                <a:spcPct val="0"/>
              </a:spcBef>
              <a:spcAft>
                <a:spcPct val="0"/>
              </a:spcAft>
            </a:pP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p>
          <a:p>
            <a:pPr lvl="0" eaLnBrk="0" fontAlgn="base" hangingPunct="0">
              <a:spcBef>
                <a:spcPct val="0"/>
              </a:spcBef>
              <a:spcAft>
                <a:spcPct val="0"/>
              </a:spcAft>
            </a:pPr>
            <a:endPar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lvl="0" fontAlgn="base">
              <a:spcBef>
                <a:spcPct val="0"/>
              </a:spcBef>
              <a:spcAft>
                <a:spcPct val="0"/>
              </a:spcAft>
            </a:pPr>
            <a:endPar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lvl="0" eaLnBrk="0" fontAlgn="base" hangingPunct="0">
              <a:spcBef>
                <a:spcPct val="0"/>
              </a:spcBef>
              <a:spcAft>
                <a:spcPct val="0"/>
              </a:spcAft>
            </a:pPr>
            <a:r>
              <a:rPr lang="ru-RU" dirty="0" smtClean="0">
                <a:latin typeface="Times New Roman" pitchFamily="18" charset="0"/>
                <a:ea typeface="Calibri" pitchFamily="34" charset="0"/>
                <a:cs typeface="Times New Roman" pitchFamily="18" charset="0"/>
              </a:rPr>
              <a:t>   </a:t>
            </a:r>
          </a:p>
          <a:p>
            <a:pPr lvl="0" eaLnBrk="0" fontAlgn="base" hangingPunct="0">
              <a:spcBef>
                <a:spcPct val="0"/>
              </a:spcBef>
              <a:spcAft>
                <a:spcPct val="0"/>
              </a:spcAft>
            </a:pP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На юге материка между Андами и Атлантическим океаном находится </a:t>
            </a:r>
            <a:r>
              <a:rPr kumimoji="0" lang="ru-RU" b="1" i="0" u="sng"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Патагония</a:t>
            </a: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ступенчатое плато высотой до 2000 м.</a:t>
            </a:r>
          </a:p>
          <a:p>
            <a:pPr lvl="0" eaLnBrk="0" fontAlgn="base" hangingPunct="0">
              <a:spcBef>
                <a:spcPct val="0"/>
              </a:spcBef>
              <a:spcAft>
                <a:spcPct val="0"/>
              </a:spcAft>
            </a:pPr>
            <a:endParaRPr kumimoji="0" lang="ru-RU" b="0" i="0" u="none" strike="noStrike" cap="none" normalizeH="0" baseline="0" dirty="0" smtClean="0">
              <a:ln>
                <a:noFill/>
              </a:ln>
              <a:solidFill>
                <a:schemeClr val="tx1"/>
              </a:solidFill>
              <a:effectLst/>
              <a:latin typeface="Arial" pitchFamily="34" charset="0"/>
            </a:endParaRPr>
          </a:p>
          <a:p>
            <a:pPr lvl="0" eaLnBrk="0" fontAlgn="base" hangingPunct="0">
              <a:spcBef>
                <a:spcPct val="0"/>
              </a:spcBef>
              <a:spcAft>
                <a:spcPct val="0"/>
              </a:spcAft>
            </a:pP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Складчатый пояс Анд начал формироваться, когда Южная Америка была ещё частью Гондваны. Горообразование, вызываемое схождением </a:t>
            </a:r>
            <a:r>
              <a:rPr kumimoji="0" lang="ru-RU"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литосферных</a:t>
            </a: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плит, продолжается и поныне, поэтому в Андах происходят сильнейшие землетрясения и вулканические извержения.</a:t>
            </a:r>
            <a:endParaRPr kumimoji="0" lang="ru-RU" b="0" i="0" u="none" strike="noStrike" cap="none" normalizeH="0" baseline="0" dirty="0" smtClean="0">
              <a:ln>
                <a:noFill/>
              </a:ln>
              <a:solidFill>
                <a:schemeClr val="tx1"/>
              </a:solidFill>
              <a:effectLst/>
              <a:latin typeface="Arial" pitchFamily="34" charset="0"/>
            </a:endParaRPr>
          </a:p>
        </p:txBody>
      </p:sp>
      <p:pic>
        <p:nvPicPr>
          <p:cNvPr id="18433" name="Picture 1" descr="C:\Documents and Settings\Admin\Рабочий стол\Новая папка\vershina-Akonkagua-v-Argentine.jpg"/>
          <p:cNvPicPr>
            <a:picLocks noChangeAspect="1" noChangeArrowheads="1"/>
          </p:cNvPicPr>
          <p:nvPr/>
        </p:nvPicPr>
        <p:blipFill>
          <a:blip r:embed="rId6" cstate="print"/>
          <a:srcRect/>
          <a:stretch>
            <a:fillRect/>
          </a:stretch>
        </p:blipFill>
        <p:spPr bwMode="auto">
          <a:xfrm>
            <a:off x="4500562" y="0"/>
            <a:ext cx="3429024" cy="2286016"/>
          </a:xfrm>
          <a:prstGeom prst="rect">
            <a:avLst/>
          </a:prstGeom>
          <a:ln>
            <a:noFill/>
          </a:ln>
          <a:effectLst>
            <a:softEdge rad="112500"/>
          </a:effectLst>
        </p:spPr>
      </p:pic>
      <p:pic>
        <p:nvPicPr>
          <p:cNvPr id="18434" name="Picture 2" descr="C:\Documents and Settings\Admin\Рабочий стол\Новая папка\interesnye_fakty_o_yuzhnoy_amerike_4.jpg"/>
          <p:cNvPicPr>
            <a:picLocks noChangeAspect="1" noChangeArrowheads="1"/>
          </p:cNvPicPr>
          <p:nvPr/>
        </p:nvPicPr>
        <p:blipFill>
          <a:blip r:embed="rId7" cstate="print"/>
          <a:srcRect/>
          <a:stretch>
            <a:fillRect/>
          </a:stretch>
        </p:blipFill>
        <p:spPr bwMode="auto">
          <a:xfrm>
            <a:off x="642910" y="1142984"/>
            <a:ext cx="2592582" cy="1690686"/>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par>
                                <p:cTn id="16" presetID="22" presetClass="entr" presetSubtype="4"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down)">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142852"/>
            <a:ext cx="2257412" cy="938962"/>
          </a:xfrm>
        </p:spPr>
        <p:txBody>
          <a:bodyPr/>
          <a:lstStyle/>
          <a:p>
            <a:r>
              <a:rPr lang="ru-RU" dirty="0" smtClean="0"/>
              <a:t>Климат</a:t>
            </a:r>
            <a:endParaRPr lang="ru-RU" dirty="0"/>
          </a:p>
        </p:txBody>
      </p:sp>
      <p:pic>
        <p:nvPicPr>
          <p:cNvPr id="17409" name="Picture 1" descr="C:\Documents and Settings\Admin\Рабочий стол\Новая папка\Climate of South America.jpg"/>
          <p:cNvPicPr>
            <a:picLocks noGrp="1" noChangeAspect="1" noChangeArrowheads="1"/>
          </p:cNvPicPr>
          <p:nvPr>
            <p:ph idx="1"/>
          </p:nvPr>
        </p:nvPicPr>
        <p:blipFill>
          <a:blip r:embed="rId2" cstate="print"/>
          <a:srcRect/>
          <a:stretch>
            <a:fillRect/>
          </a:stretch>
        </p:blipFill>
        <p:spPr bwMode="auto">
          <a:xfrm>
            <a:off x="5072066" y="785794"/>
            <a:ext cx="3970204" cy="52864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Содержимое 7"/>
          <p:cNvSpPr txBox="1">
            <a:spLocks/>
          </p:cNvSpPr>
          <p:nvPr/>
        </p:nvSpPr>
        <p:spPr>
          <a:xfrm>
            <a:off x="0" y="1428736"/>
            <a:ext cx="4500562" cy="5143536"/>
          </a:xfrm>
          <a:prstGeom prst="rect">
            <a:avLst/>
          </a:prstGeom>
        </p:spPr>
        <p:txBody>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ru-RU" b="1" i="0" u="none" strike="noStrike" kern="1200" cap="none" spc="0" normalizeH="0" baseline="0" noProof="0" dirty="0" smtClean="0">
                <a:ln>
                  <a:noFill/>
                </a:ln>
                <a:solidFill>
                  <a:schemeClr val="accent1">
                    <a:lumMod val="75000"/>
                  </a:schemeClr>
                </a:solidFill>
                <a:effectLst/>
                <a:uLnTx/>
                <a:uFillTx/>
                <a:latin typeface="Times New Roman" pitchFamily="18" charset="0"/>
                <a:ea typeface="+mn-ea"/>
                <a:cs typeface="Times New Roman" pitchFamily="18" charset="0"/>
              </a:rPr>
              <a:t>Средние месячные температуры на большей части материка составляют от 20-28 °С.</a:t>
            </a:r>
          </a:p>
          <a:p>
            <a:pPr marL="274320" lvl="0" indent="-274320">
              <a:spcBef>
                <a:spcPct val="20000"/>
              </a:spcBef>
              <a:buClr>
                <a:schemeClr val="accent3"/>
              </a:buClr>
              <a:buSzPct val="95000"/>
              <a:buFont typeface="Wingdings 2"/>
              <a:buChar char=""/>
              <a:defRPr/>
            </a:pPr>
            <a:r>
              <a:rPr kumimoji="0" lang="ru-RU" b="1" i="0" u="none" strike="noStrike" kern="1200" cap="none" spc="0" normalizeH="0" baseline="0" noProof="0" dirty="0" smtClean="0">
                <a:ln>
                  <a:noFill/>
                </a:ln>
                <a:solidFill>
                  <a:schemeClr val="accent1">
                    <a:lumMod val="75000"/>
                  </a:schemeClr>
                </a:solidFill>
                <a:uLnTx/>
                <a:uFillTx/>
                <a:latin typeface="Times New Roman" pitchFamily="18" charset="0"/>
                <a:ea typeface="+mn-ea"/>
                <a:cs typeface="Times New Roman" pitchFamily="18" charset="0"/>
              </a:rPr>
              <a:t>Однако на равнинах </a:t>
            </a:r>
            <a:r>
              <a:rPr kumimoji="0" lang="ru-RU" b="1" i="0" u="none" strike="noStrike" kern="1200" cap="none" spc="0" normalizeH="0" baseline="0" noProof="0" dirty="0" err="1" smtClean="0">
                <a:ln>
                  <a:noFill/>
                </a:ln>
                <a:solidFill>
                  <a:schemeClr val="accent1">
                    <a:lumMod val="75000"/>
                  </a:schemeClr>
                </a:solidFill>
                <a:uLnTx/>
                <a:uFillTx/>
                <a:latin typeface="Times New Roman" pitchFamily="18" charset="0"/>
                <a:ea typeface="+mn-ea"/>
                <a:cs typeface="Times New Roman" pitchFamily="18" charset="0"/>
              </a:rPr>
              <a:t>Патагонии</a:t>
            </a:r>
            <a:r>
              <a:rPr kumimoji="0" lang="ru-RU" b="1" i="0" u="none" strike="noStrike" kern="1200" cap="none" spc="0" normalizeH="0" baseline="0" noProof="0" dirty="0" smtClean="0">
                <a:ln>
                  <a:noFill/>
                </a:ln>
                <a:solidFill>
                  <a:schemeClr val="accent1">
                    <a:lumMod val="75000"/>
                  </a:schemeClr>
                </a:solidFill>
                <a:uLnTx/>
                <a:uFillTx/>
                <a:latin typeface="Times New Roman" pitchFamily="18" charset="0"/>
                <a:ea typeface="+mn-ea"/>
                <a:cs typeface="Times New Roman" pitchFamily="18" charset="0"/>
              </a:rPr>
              <a:t> морозы достигают до -</a:t>
            </a:r>
            <a:r>
              <a:rPr lang="ru-RU" b="1" dirty="0" smtClean="0">
                <a:solidFill>
                  <a:schemeClr val="accent1">
                    <a:lumMod val="75000"/>
                  </a:schemeClr>
                </a:solidFill>
                <a:latin typeface="Times New Roman" pitchFamily="18" charset="0"/>
                <a:cs typeface="Times New Roman" pitchFamily="18" charset="0"/>
              </a:rPr>
              <a:t>35 </a:t>
            </a:r>
            <a:r>
              <a:rPr lang="ru-RU" b="1" dirty="0">
                <a:solidFill>
                  <a:schemeClr val="accent1">
                    <a:lumMod val="75000"/>
                  </a:schemeClr>
                </a:solidFill>
                <a:latin typeface="Times New Roman" pitchFamily="18" charset="0"/>
                <a:cs typeface="Times New Roman" pitchFamily="18" charset="0"/>
              </a:rPr>
              <a:t>°</a:t>
            </a:r>
            <a:r>
              <a:rPr lang="ru-RU" b="1" dirty="0" smtClean="0">
                <a:solidFill>
                  <a:schemeClr val="accent1">
                    <a:lumMod val="75000"/>
                  </a:schemeClr>
                </a:solidFill>
                <a:latin typeface="Times New Roman" pitchFamily="18" charset="0"/>
                <a:cs typeface="Times New Roman" pitchFamily="18" charset="0"/>
              </a:rPr>
              <a:t>С.</a:t>
            </a:r>
            <a:endParaRPr lang="en-US" b="1" dirty="0" smtClean="0">
              <a:solidFill>
                <a:schemeClr val="accent1">
                  <a:lumMod val="75000"/>
                </a:schemeClr>
              </a:solidFill>
              <a:latin typeface="Times New Roman" pitchFamily="18" charset="0"/>
              <a:cs typeface="Times New Roman" pitchFamily="18" charset="0"/>
            </a:endParaRPr>
          </a:p>
          <a:p>
            <a:pPr marL="274320" lvl="0" indent="-274320">
              <a:spcBef>
                <a:spcPct val="20000"/>
              </a:spcBef>
              <a:buClr>
                <a:schemeClr val="accent3"/>
              </a:buClr>
              <a:buSzPct val="95000"/>
              <a:buFont typeface="Wingdings 2"/>
              <a:buChar char=""/>
              <a:defRPr/>
            </a:pPr>
            <a:endParaRPr lang="ru-RU" b="1" dirty="0" smtClean="0">
              <a:solidFill>
                <a:schemeClr val="accent1">
                  <a:lumMod val="75000"/>
                </a:schemeClr>
              </a:solidFill>
              <a:latin typeface="Times New Roman" pitchFamily="18" charset="0"/>
              <a:cs typeface="Times New Roman" pitchFamily="18" charset="0"/>
            </a:endParaRPr>
          </a:p>
          <a:p>
            <a:pPr marL="274320" lvl="0" indent="-274320">
              <a:spcBef>
                <a:spcPct val="20000"/>
              </a:spcBef>
              <a:buClr>
                <a:schemeClr val="accent3"/>
              </a:buClr>
              <a:buSzPct val="95000"/>
              <a:buFont typeface="Wingdings 2"/>
              <a:buChar char=""/>
              <a:defRPr/>
            </a:pPr>
            <a:r>
              <a:rPr lang="ru-RU" b="1" dirty="0" smtClean="0">
                <a:solidFill>
                  <a:schemeClr val="accent1">
                    <a:lumMod val="75000"/>
                  </a:schemeClr>
                </a:solidFill>
              </a:rPr>
              <a:t>Осадки </a:t>
            </a:r>
            <a:r>
              <a:rPr lang="ru-RU" b="1" dirty="0">
                <a:solidFill>
                  <a:schemeClr val="accent1">
                    <a:lumMod val="75000"/>
                  </a:schemeClr>
                </a:solidFill>
              </a:rPr>
              <a:t>на материке распределяются </a:t>
            </a:r>
            <a:r>
              <a:rPr lang="ru-RU" b="1" dirty="0" smtClean="0">
                <a:solidFill>
                  <a:schemeClr val="accent1">
                    <a:lumMod val="75000"/>
                  </a:schemeClr>
                </a:solidFill>
              </a:rPr>
              <a:t>неравномерно.</a:t>
            </a:r>
            <a:endParaRPr lang="en-US" b="1" dirty="0" smtClean="0">
              <a:solidFill>
                <a:schemeClr val="accent1">
                  <a:lumMod val="75000"/>
                </a:schemeClr>
              </a:solidFill>
            </a:endParaRPr>
          </a:p>
          <a:p>
            <a:pPr marL="274320" lvl="0" indent="-274320">
              <a:spcBef>
                <a:spcPct val="20000"/>
              </a:spcBef>
              <a:buClr>
                <a:schemeClr val="accent3"/>
              </a:buClr>
              <a:buSzPct val="95000"/>
              <a:buFont typeface="Wingdings 2"/>
              <a:buChar char=""/>
              <a:defRPr/>
            </a:pPr>
            <a:endParaRPr lang="ru-RU" b="1" dirty="0" smtClean="0">
              <a:solidFill>
                <a:schemeClr val="accent1">
                  <a:lumMod val="75000"/>
                </a:schemeClr>
              </a:solidFill>
            </a:endParaRPr>
          </a:p>
          <a:p>
            <a:pPr marL="274320" lvl="0" indent="-274320">
              <a:spcBef>
                <a:spcPct val="20000"/>
              </a:spcBef>
              <a:buClr>
                <a:schemeClr val="accent3"/>
              </a:buClr>
              <a:buSzPct val="95000"/>
              <a:buFont typeface="Wingdings 2"/>
              <a:buChar char=""/>
              <a:defRPr/>
            </a:pPr>
            <a:r>
              <a:rPr lang="ru-RU" b="1" dirty="0" smtClean="0">
                <a:solidFill>
                  <a:schemeClr val="accent1">
                    <a:lumMod val="75000"/>
                  </a:schemeClr>
                </a:solidFill>
              </a:rPr>
              <a:t>Наибольшее </a:t>
            </a:r>
            <a:r>
              <a:rPr lang="ru-RU" b="1" dirty="0">
                <a:solidFill>
                  <a:schemeClr val="accent1">
                    <a:lumMod val="75000"/>
                  </a:schemeClr>
                </a:solidFill>
              </a:rPr>
              <a:t>количество(3000 мм) выпадает на Амазонской низменности и в предгорьях </a:t>
            </a:r>
            <a:r>
              <a:rPr lang="ru-RU" b="1" dirty="0" smtClean="0">
                <a:solidFill>
                  <a:schemeClr val="accent1">
                    <a:lumMod val="75000"/>
                  </a:schemeClr>
                </a:solidFill>
              </a:rPr>
              <a:t>Анд.</a:t>
            </a:r>
            <a:endParaRPr lang="en-US" b="1" dirty="0" smtClean="0">
              <a:solidFill>
                <a:schemeClr val="accent1">
                  <a:lumMod val="75000"/>
                </a:schemeClr>
              </a:solidFill>
            </a:endParaRPr>
          </a:p>
          <a:p>
            <a:pPr marL="274320" lvl="0" indent="-274320">
              <a:spcBef>
                <a:spcPct val="20000"/>
              </a:spcBef>
              <a:buClr>
                <a:schemeClr val="accent3"/>
              </a:buClr>
              <a:buSzPct val="95000"/>
              <a:buFont typeface="Wingdings 2"/>
              <a:buChar char=""/>
              <a:defRPr/>
            </a:pPr>
            <a:endParaRPr lang="ru-RU" b="1" dirty="0" smtClean="0">
              <a:solidFill>
                <a:schemeClr val="accent1">
                  <a:lumMod val="75000"/>
                </a:schemeClr>
              </a:solidFill>
            </a:endParaRPr>
          </a:p>
          <a:p>
            <a:pPr marL="274320" lvl="0" indent="-274320">
              <a:spcBef>
                <a:spcPct val="20000"/>
              </a:spcBef>
              <a:buClr>
                <a:schemeClr val="accent3"/>
              </a:buClr>
              <a:buSzPct val="95000"/>
              <a:buFont typeface="Wingdings 2"/>
              <a:buChar char=""/>
              <a:defRPr/>
            </a:pPr>
            <a:r>
              <a:rPr lang="ru-RU" b="1" dirty="0" smtClean="0">
                <a:solidFill>
                  <a:schemeClr val="accent1">
                    <a:lumMod val="75000"/>
                  </a:schemeClr>
                </a:solidFill>
              </a:rPr>
              <a:t>Атлантический </a:t>
            </a:r>
            <a:r>
              <a:rPr lang="ru-RU" b="1" dirty="0">
                <a:solidFill>
                  <a:schemeClr val="accent1">
                    <a:lumMod val="75000"/>
                  </a:schemeClr>
                </a:solidFill>
              </a:rPr>
              <a:t>океан и его теплое </a:t>
            </a:r>
            <a:r>
              <a:rPr lang="ru-RU" b="1" dirty="0" err="1">
                <a:solidFill>
                  <a:schemeClr val="accent1">
                    <a:lumMod val="75000"/>
                  </a:schemeClr>
                </a:solidFill>
              </a:rPr>
              <a:t>Гвианское</a:t>
            </a:r>
            <a:r>
              <a:rPr lang="ru-RU" b="1" dirty="0">
                <a:solidFill>
                  <a:schemeClr val="accent1">
                    <a:lumMod val="75000"/>
                  </a:schemeClr>
                </a:solidFill>
              </a:rPr>
              <a:t> и Бразильское течения  оказывают большое влияние на климат Южной Америки.</a:t>
            </a:r>
          </a:p>
          <a:p>
            <a:pPr marL="274320" lvl="0" indent="-274320">
              <a:spcBef>
                <a:spcPct val="20000"/>
              </a:spcBef>
              <a:buClr>
                <a:schemeClr val="accent3"/>
              </a:buClr>
              <a:buSzPct val="95000"/>
              <a:buFont typeface="Wingdings 2"/>
              <a:buChar char=""/>
              <a:defRPr/>
            </a:pPr>
            <a:endParaRPr kumimoji="0" lang="ru-RU" b="1" i="0" u="none" strike="noStrike" kern="1200" cap="none" spc="0" normalizeH="0" baseline="0" noProof="0" dirty="0" smtClean="0">
              <a:ln>
                <a:noFill/>
              </a:ln>
              <a:solidFill>
                <a:schemeClr val="accent1">
                  <a:lumMod val="75000"/>
                </a:schemeClr>
              </a:solidFill>
              <a:effectLst/>
              <a:uLnTx/>
              <a:uFillTx/>
              <a:latin typeface="Times New Roman" pitchFamily="18" charset="0"/>
              <a:ea typeface="+mn-ea"/>
              <a:cs typeface="Times New Roman" pitchFamily="18" charset="0"/>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ru-RU"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7" name="Облако 6"/>
          <p:cNvSpPr/>
          <p:nvPr/>
        </p:nvSpPr>
        <p:spPr>
          <a:xfrm>
            <a:off x="6715140" y="1785926"/>
            <a:ext cx="1071570" cy="642942"/>
          </a:xfrm>
          <a:prstGeom prst="cloud">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8" name="TextBox 7"/>
          <p:cNvSpPr txBox="1"/>
          <p:nvPr/>
        </p:nvSpPr>
        <p:spPr>
          <a:xfrm>
            <a:off x="6715140" y="1928802"/>
            <a:ext cx="1071570" cy="369332"/>
          </a:xfrm>
          <a:prstGeom prst="rect">
            <a:avLst/>
          </a:prstGeom>
          <a:noFill/>
        </p:spPr>
        <p:txBody>
          <a:bodyPr wrap="square" rtlCol="0">
            <a:spAutoFit/>
          </a:bodyPr>
          <a:lstStyle/>
          <a:p>
            <a:r>
              <a:rPr lang="ru-RU" b="1" dirty="0" smtClean="0">
                <a:latin typeface="Times New Roman" pitchFamily="18" charset="0"/>
                <a:cs typeface="Times New Roman" pitchFamily="18" charset="0"/>
              </a:rPr>
              <a:t>3000 </a:t>
            </a:r>
            <a:r>
              <a:rPr lang="ru-RU" sz="1400" b="1" dirty="0" smtClean="0">
                <a:latin typeface="Times New Roman" pitchFamily="18" charset="0"/>
                <a:cs typeface="Times New Roman" pitchFamily="18" charset="0"/>
              </a:rPr>
              <a:t>мм</a:t>
            </a:r>
            <a:endParaRPr lang="ru-RU" sz="1400" b="1" dirty="0">
              <a:latin typeface="Times New Roman" pitchFamily="18" charset="0"/>
              <a:cs typeface="Times New Roman" pitchFamily="18" charset="0"/>
            </a:endParaRPr>
          </a:p>
        </p:txBody>
      </p:sp>
      <p:cxnSp>
        <p:nvCxnSpPr>
          <p:cNvPr id="10" name="Прямая со стрелкой 9"/>
          <p:cNvCxnSpPr/>
          <p:nvPr/>
        </p:nvCxnSpPr>
        <p:spPr>
          <a:xfrm rot="10800000">
            <a:off x="7286644" y="1000108"/>
            <a:ext cx="785818" cy="500066"/>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1" name="TextBox 10"/>
          <p:cNvSpPr txBox="1"/>
          <p:nvPr/>
        </p:nvSpPr>
        <p:spPr>
          <a:xfrm rot="1770452">
            <a:off x="7405661" y="1207652"/>
            <a:ext cx="1785950" cy="276999"/>
          </a:xfrm>
          <a:prstGeom prst="rect">
            <a:avLst/>
          </a:prstGeom>
          <a:noFill/>
        </p:spPr>
        <p:txBody>
          <a:bodyPr wrap="square" rtlCol="0">
            <a:spAutoFit/>
          </a:bodyPr>
          <a:lstStyle/>
          <a:p>
            <a:r>
              <a:rPr lang="ru-RU" sz="1200" dirty="0" err="1" smtClean="0"/>
              <a:t>Гвианское</a:t>
            </a:r>
            <a:endParaRPr lang="ru-RU" sz="1200" dirty="0"/>
          </a:p>
        </p:txBody>
      </p:sp>
      <p:cxnSp>
        <p:nvCxnSpPr>
          <p:cNvPr id="13" name="Прямая со стрелкой 12"/>
          <p:cNvCxnSpPr/>
          <p:nvPr/>
        </p:nvCxnSpPr>
        <p:spPr>
          <a:xfrm rot="5400000">
            <a:off x="7465239" y="3178967"/>
            <a:ext cx="1500198" cy="142876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4" name="TextBox 13"/>
          <p:cNvSpPr txBox="1"/>
          <p:nvPr/>
        </p:nvSpPr>
        <p:spPr>
          <a:xfrm rot="18885170">
            <a:off x="7530769" y="3966766"/>
            <a:ext cx="1428760" cy="276999"/>
          </a:xfrm>
          <a:prstGeom prst="rect">
            <a:avLst/>
          </a:prstGeom>
          <a:noFill/>
        </p:spPr>
        <p:txBody>
          <a:bodyPr wrap="square" rtlCol="0">
            <a:spAutoFit/>
          </a:bodyPr>
          <a:lstStyle/>
          <a:p>
            <a:r>
              <a:rPr lang="ru-RU" sz="1200" dirty="0" smtClean="0">
                <a:latin typeface="Times New Roman" pitchFamily="18" charset="0"/>
                <a:cs typeface="Times New Roman" pitchFamily="18" charset="0"/>
              </a:rPr>
              <a:t>Бразильское</a:t>
            </a:r>
            <a:endParaRPr lang="ru-RU" sz="1200" dirty="0">
              <a:latin typeface="Times New Roman" pitchFamily="18" charset="0"/>
              <a:cs typeface="Times New Roman" pitchFamily="18" charset="0"/>
            </a:endParaRPr>
          </a:p>
        </p:txBody>
      </p:sp>
      <p:sp>
        <p:nvSpPr>
          <p:cNvPr id="23" name="Дуга 22"/>
          <p:cNvSpPr/>
          <p:nvPr/>
        </p:nvSpPr>
        <p:spPr>
          <a:xfrm>
            <a:off x="4929190" y="2786058"/>
            <a:ext cx="1071570" cy="4929222"/>
          </a:xfrm>
          <a:prstGeom prst="arc">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ru-RU"/>
          </a:p>
        </p:txBody>
      </p:sp>
      <p:sp>
        <p:nvSpPr>
          <p:cNvPr id="27" name="Нашивка 26"/>
          <p:cNvSpPr/>
          <p:nvPr/>
        </p:nvSpPr>
        <p:spPr>
          <a:xfrm flipH="1" flipV="1">
            <a:off x="5429254" y="2714620"/>
            <a:ext cx="45719" cy="142876"/>
          </a:xfrm>
          <a:prstGeom prst="chevron">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ru-RU">
              <a:solidFill>
                <a:schemeClr val="tx1"/>
              </a:solidFill>
            </a:endParaRPr>
          </a:p>
        </p:txBody>
      </p:sp>
      <p:sp>
        <p:nvSpPr>
          <p:cNvPr id="28" name="TextBox 27"/>
          <p:cNvSpPr txBox="1"/>
          <p:nvPr/>
        </p:nvSpPr>
        <p:spPr>
          <a:xfrm rot="4898212">
            <a:off x="4935674" y="4266322"/>
            <a:ext cx="1643074" cy="276999"/>
          </a:xfrm>
          <a:prstGeom prst="rect">
            <a:avLst/>
          </a:prstGeom>
          <a:noFill/>
        </p:spPr>
        <p:txBody>
          <a:bodyPr wrap="square" rtlCol="0">
            <a:spAutoFit/>
          </a:bodyPr>
          <a:lstStyle/>
          <a:p>
            <a:r>
              <a:rPr lang="ru-RU" sz="1200" dirty="0" smtClean="0"/>
              <a:t>Перуанское</a:t>
            </a:r>
            <a:endParaRPr lang="ru-RU" sz="1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6">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 calcmode="lin" valueType="num">
                                      <p:cBhvr>
                                        <p:cTn id="14" dur="5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6">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6">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nodeType="clickEffect">
                                  <p:stCondLst>
                                    <p:cond delay="0"/>
                                  </p:stCondLst>
                                  <p:childTnLst>
                                    <p:set>
                                      <p:cBhvr>
                                        <p:cTn id="20" dur="1" fill="hold">
                                          <p:stCondLst>
                                            <p:cond delay="0"/>
                                          </p:stCondLst>
                                        </p:cTn>
                                        <p:tgtEl>
                                          <p:spTgt spid="6">
                                            <p:txEl>
                                              <p:pRg st="3" end="3"/>
                                            </p:txEl>
                                          </p:spTgt>
                                        </p:tgtEl>
                                        <p:attrNameLst>
                                          <p:attrName>style.visibility</p:attrName>
                                        </p:attrNameLst>
                                      </p:cBhvr>
                                      <p:to>
                                        <p:strVal val="visible"/>
                                      </p:to>
                                    </p:set>
                                    <p:anim calcmode="lin" valueType="num">
                                      <p:cBhvr>
                                        <p:cTn id="21" dur="500" fill="hold"/>
                                        <p:tgtEl>
                                          <p:spTgt spid="6">
                                            <p:txEl>
                                              <p:pRg st="3" end="3"/>
                                            </p:txEl>
                                          </p:spTgt>
                                        </p:tgtEl>
                                        <p:attrNameLst>
                                          <p:attrName>ppt_w</p:attrName>
                                        </p:attrNameLst>
                                      </p:cBhvr>
                                      <p:tavLst>
                                        <p:tav tm="0">
                                          <p:val>
                                            <p:fltVal val="0"/>
                                          </p:val>
                                        </p:tav>
                                        <p:tav tm="100000">
                                          <p:val>
                                            <p:strVal val="#ppt_w"/>
                                          </p:val>
                                        </p:tav>
                                      </p:tavLst>
                                    </p:anim>
                                    <p:anim calcmode="lin" valueType="num">
                                      <p:cBhvr>
                                        <p:cTn id="22" dur="500" fill="hold"/>
                                        <p:tgtEl>
                                          <p:spTgt spid="6">
                                            <p:txEl>
                                              <p:pRg st="3" end="3"/>
                                            </p:txEl>
                                          </p:spTgt>
                                        </p:tgtEl>
                                        <p:attrNameLst>
                                          <p:attrName>ppt_h</p:attrName>
                                        </p:attrNameLst>
                                      </p:cBhvr>
                                      <p:tavLst>
                                        <p:tav tm="0">
                                          <p:val>
                                            <p:fltVal val="0"/>
                                          </p:val>
                                        </p:tav>
                                        <p:tav tm="100000">
                                          <p:val>
                                            <p:strVal val="#ppt_h"/>
                                          </p:val>
                                        </p:tav>
                                      </p:tavLst>
                                    </p:anim>
                                    <p:animEffect transition="in" filter="fade">
                                      <p:cBhvr>
                                        <p:cTn id="23" dur="500"/>
                                        <p:tgtEl>
                                          <p:spTgt spid="6">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0" fill="hold" nodeType="clickEffect">
                                  <p:stCondLst>
                                    <p:cond delay="0"/>
                                  </p:stCondLst>
                                  <p:childTnLst>
                                    <p:set>
                                      <p:cBhvr>
                                        <p:cTn id="27" dur="1" fill="hold">
                                          <p:stCondLst>
                                            <p:cond delay="0"/>
                                          </p:stCondLst>
                                        </p:cTn>
                                        <p:tgtEl>
                                          <p:spTgt spid="6">
                                            <p:txEl>
                                              <p:pRg st="5" end="5"/>
                                            </p:txEl>
                                          </p:spTgt>
                                        </p:tgtEl>
                                        <p:attrNameLst>
                                          <p:attrName>style.visibility</p:attrName>
                                        </p:attrNameLst>
                                      </p:cBhvr>
                                      <p:to>
                                        <p:strVal val="visible"/>
                                      </p:to>
                                    </p:set>
                                    <p:anim calcmode="lin" valueType="num">
                                      <p:cBhvr>
                                        <p:cTn id="28" dur="500" fill="hold"/>
                                        <p:tgtEl>
                                          <p:spTgt spid="6">
                                            <p:txEl>
                                              <p:pRg st="5" end="5"/>
                                            </p:txEl>
                                          </p:spTgt>
                                        </p:tgtEl>
                                        <p:attrNameLst>
                                          <p:attrName>ppt_w</p:attrName>
                                        </p:attrNameLst>
                                      </p:cBhvr>
                                      <p:tavLst>
                                        <p:tav tm="0">
                                          <p:val>
                                            <p:fltVal val="0"/>
                                          </p:val>
                                        </p:tav>
                                        <p:tav tm="100000">
                                          <p:val>
                                            <p:strVal val="#ppt_w"/>
                                          </p:val>
                                        </p:tav>
                                      </p:tavLst>
                                    </p:anim>
                                    <p:anim calcmode="lin" valueType="num">
                                      <p:cBhvr>
                                        <p:cTn id="29" dur="500" fill="hold"/>
                                        <p:tgtEl>
                                          <p:spTgt spid="6">
                                            <p:txEl>
                                              <p:pRg st="5" end="5"/>
                                            </p:txEl>
                                          </p:spTgt>
                                        </p:tgtEl>
                                        <p:attrNameLst>
                                          <p:attrName>ppt_h</p:attrName>
                                        </p:attrNameLst>
                                      </p:cBhvr>
                                      <p:tavLst>
                                        <p:tav tm="0">
                                          <p:val>
                                            <p:fltVal val="0"/>
                                          </p:val>
                                        </p:tav>
                                        <p:tav tm="100000">
                                          <p:val>
                                            <p:strVal val="#ppt_h"/>
                                          </p:val>
                                        </p:tav>
                                      </p:tavLst>
                                    </p:anim>
                                    <p:animEffect transition="in" filter="fade">
                                      <p:cBhvr>
                                        <p:cTn id="30" dur="500"/>
                                        <p:tgtEl>
                                          <p:spTgt spid="6">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0" fill="hold" nodeType="clickEffect">
                                  <p:stCondLst>
                                    <p:cond delay="0"/>
                                  </p:stCondLst>
                                  <p:childTnLst>
                                    <p:set>
                                      <p:cBhvr>
                                        <p:cTn id="34" dur="1" fill="hold">
                                          <p:stCondLst>
                                            <p:cond delay="0"/>
                                          </p:stCondLst>
                                        </p:cTn>
                                        <p:tgtEl>
                                          <p:spTgt spid="6">
                                            <p:txEl>
                                              <p:pRg st="7" end="7"/>
                                            </p:txEl>
                                          </p:spTgt>
                                        </p:tgtEl>
                                        <p:attrNameLst>
                                          <p:attrName>style.visibility</p:attrName>
                                        </p:attrNameLst>
                                      </p:cBhvr>
                                      <p:to>
                                        <p:strVal val="visible"/>
                                      </p:to>
                                    </p:set>
                                    <p:anim calcmode="lin" valueType="num">
                                      <p:cBhvr>
                                        <p:cTn id="35" dur="500" fill="hold"/>
                                        <p:tgtEl>
                                          <p:spTgt spid="6">
                                            <p:txEl>
                                              <p:pRg st="7" end="7"/>
                                            </p:txEl>
                                          </p:spTgt>
                                        </p:tgtEl>
                                        <p:attrNameLst>
                                          <p:attrName>ppt_w</p:attrName>
                                        </p:attrNameLst>
                                      </p:cBhvr>
                                      <p:tavLst>
                                        <p:tav tm="0">
                                          <p:val>
                                            <p:fltVal val="0"/>
                                          </p:val>
                                        </p:tav>
                                        <p:tav tm="100000">
                                          <p:val>
                                            <p:strVal val="#ppt_w"/>
                                          </p:val>
                                        </p:tav>
                                      </p:tavLst>
                                    </p:anim>
                                    <p:anim calcmode="lin" valueType="num">
                                      <p:cBhvr>
                                        <p:cTn id="36" dur="500" fill="hold"/>
                                        <p:tgtEl>
                                          <p:spTgt spid="6">
                                            <p:txEl>
                                              <p:pRg st="7" end="7"/>
                                            </p:txEl>
                                          </p:spTgt>
                                        </p:tgtEl>
                                        <p:attrNameLst>
                                          <p:attrName>ppt_h</p:attrName>
                                        </p:attrNameLst>
                                      </p:cBhvr>
                                      <p:tavLst>
                                        <p:tav tm="0">
                                          <p:val>
                                            <p:fltVal val="0"/>
                                          </p:val>
                                        </p:tav>
                                        <p:tav tm="100000">
                                          <p:val>
                                            <p:strVal val="#ppt_h"/>
                                          </p:val>
                                        </p:tav>
                                      </p:tavLst>
                                    </p:anim>
                                    <p:animEffect transition="in" filter="fade">
                                      <p:cBhvr>
                                        <p:cTn id="37"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Grp="1" noChangeAspect="1" noChangeArrowheads="1"/>
          </p:cNvPicPr>
          <p:nvPr>
            <p:ph idx="1"/>
          </p:nvPr>
        </p:nvPicPr>
        <p:blipFill>
          <a:blip r:embed="rId2" cstate="print"/>
          <a:srcRect/>
          <a:stretch>
            <a:fillRect/>
          </a:stretch>
        </p:blipFill>
        <p:spPr>
          <a:xfrm>
            <a:off x="5286380" y="857232"/>
            <a:ext cx="3356125" cy="45846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Содержимое 7"/>
          <p:cNvSpPr txBox="1">
            <a:spLocks/>
          </p:cNvSpPr>
          <p:nvPr/>
        </p:nvSpPr>
        <p:spPr>
          <a:xfrm>
            <a:off x="285720" y="2071678"/>
            <a:ext cx="4041775" cy="4008431"/>
          </a:xfrm>
          <a:prstGeom prst="rect">
            <a:avLst/>
          </a:prstGeom>
        </p:spPr>
        <p:txBody>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ru-RU" sz="20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Наименьшее количество осадков выпадает на западном побережье материка </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ru-RU" sz="20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ru-RU" sz="20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На климат оказывает влияние   холодное </a:t>
            </a:r>
            <a:r>
              <a:rPr kumimoji="0" lang="ru-RU" sz="2000" b="1" i="1"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Перуанское течение</a:t>
            </a:r>
            <a:r>
              <a:rPr kumimoji="0" lang="ru-RU" sz="20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 В результате на  побережье Тихого океана образовалась пустыня </a:t>
            </a:r>
            <a:r>
              <a:rPr kumimoji="0" lang="ru-RU" sz="2000" b="1" i="0" u="sng" strike="noStrike" kern="1200" cap="none" spc="0" normalizeH="0" baseline="0" noProof="0" dirty="0" err="1" smtClean="0">
                <a:ln>
                  <a:noFill/>
                </a:ln>
                <a:solidFill>
                  <a:schemeClr val="tx1"/>
                </a:solidFill>
                <a:uLnTx/>
                <a:uFillTx/>
                <a:latin typeface="+mn-lt"/>
                <a:ea typeface="+mn-ea"/>
                <a:cs typeface="+mn-cs"/>
              </a:rPr>
              <a:t>Атакама</a:t>
            </a:r>
            <a:r>
              <a:rPr kumimoji="0" lang="ru-RU" sz="20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 где в течение нескольких лет не выпадает ни единой капли дождя.</a:t>
            </a:r>
          </a:p>
        </p:txBody>
      </p:sp>
      <p:sp>
        <p:nvSpPr>
          <p:cNvPr id="7" name="Прямоугольник 6"/>
          <p:cNvSpPr/>
          <p:nvPr/>
        </p:nvSpPr>
        <p:spPr>
          <a:xfrm>
            <a:off x="142844" y="285728"/>
            <a:ext cx="4572000" cy="1754326"/>
          </a:xfrm>
          <a:prstGeom prst="rect">
            <a:avLst/>
          </a:prstGeom>
        </p:spPr>
        <p:txBody>
          <a:bodyPr>
            <a:spAutoFit/>
          </a:bodyPr>
          <a:lstStyle/>
          <a:p>
            <a:pPr>
              <a:buFont typeface="Arial" charset="0"/>
              <a:buChar char="•"/>
              <a:defRPr/>
            </a:pPr>
            <a:r>
              <a:rPr lang="ru-RU" b="1" dirty="0">
                <a:solidFill>
                  <a:schemeClr val="accent6">
                    <a:lumMod val="50000"/>
                  </a:schemeClr>
                </a:solidFill>
              </a:rPr>
              <a:t>Рельеф – расположение горных хребтов.</a:t>
            </a:r>
          </a:p>
          <a:p>
            <a:pPr>
              <a:buFont typeface="Arial" charset="0"/>
              <a:buChar char="•"/>
              <a:defRPr/>
            </a:pPr>
            <a:r>
              <a:rPr lang="ru-RU" b="1" dirty="0">
                <a:solidFill>
                  <a:schemeClr val="accent6">
                    <a:lumMod val="50000"/>
                  </a:schemeClr>
                </a:solidFill>
              </a:rPr>
              <a:t> морские течения</a:t>
            </a:r>
          </a:p>
          <a:p>
            <a:pPr>
              <a:buFont typeface="Arial" charset="0"/>
              <a:buChar char="•"/>
              <a:defRPr/>
            </a:pPr>
            <a:r>
              <a:rPr lang="ru-RU" b="1" dirty="0">
                <a:solidFill>
                  <a:schemeClr val="accent6">
                    <a:lumMod val="50000"/>
                  </a:schemeClr>
                </a:solidFill>
              </a:rPr>
              <a:t> господствующие </a:t>
            </a:r>
            <a:r>
              <a:rPr lang="ru-RU" b="1" dirty="0" smtClean="0">
                <a:solidFill>
                  <a:schemeClr val="accent6">
                    <a:lumMod val="50000"/>
                  </a:schemeClr>
                </a:solidFill>
              </a:rPr>
              <a:t>ветры</a:t>
            </a:r>
            <a:endParaRPr lang="ru-RU" b="1" dirty="0">
              <a:solidFill>
                <a:schemeClr val="accent6">
                  <a:lumMod val="50000"/>
                </a:schemeClr>
              </a:solidFill>
            </a:endParaRPr>
          </a:p>
          <a:p>
            <a:pPr>
              <a:buFont typeface="Arial" charset="0"/>
              <a:buChar char="•"/>
              <a:defRPr/>
            </a:pPr>
            <a:r>
              <a:rPr lang="ru-RU" b="1" dirty="0">
                <a:solidFill>
                  <a:schemeClr val="accent6">
                    <a:lumMod val="50000"/>
                  </a:schemeClr>
                </a:solidFill>
              </a:rPr>
              <a:t>высота над уровнем моря</a:t>
            </a:r>
          </a:p>
          <a:p>
            <a:pPr>
              <a:buFont typeface="Arial" charset="0"/>
              <a:buChar char="•"/>
              <a:defRPr/>
            </a:pPr>
            <a:r>
              <a:rPr lang="ru-RU" b="1" dirty="0">
                <a:solidFill>
                  <a:schemeClr val="accent6">
                    <a:lumMod val="50000"/>
                  </a:schemeClr>
                </a:solidFill>
              </a:rPr>
              <a:t>соседство с другими материками.</a:t>
            </a:r>
          </a:p>
        </p:txBody>
      </p:sp>
      <p:sp>
        <p:nvSpPr>
          <p:cNvPr id="8" name="Прямоугольник 7"/>
          <p:cNvSpPr/>
          <p:nvPr/>
        </p:nvSpPr>
        <p:spPr>
          <a:xfrm>
            <a:off x="0" y="0"/>
            <a:ext cx="4572000" cy="369332"/>
          </a:xfrm>
          <a:prstGeom prst="rect">
            <a:avLst/>
          </a:prstGeom>
        </p:spPr>
        <p:txBody>
          <a:bodyPr>
            <a:spAutoFit/>
          </a:bodyPr>
          <a:lstStyle/>
          <a:p>
            <a:pPr>
              <a:defRPr/>
            </a:pPr>
            <a:r>
              <a:rPr lang="ru-RU" b="1" dirty="0" smtClean="0">
                <a:solidFill>
                  <a:srgbClr val="C00000"/>
                </a:solidFill>
                <a:latin typeface="Times New Roman" pitchFamily="18" charset="0"/>
                <a:cs typeface="Times New Roman" pitchFamily="18" charset="0"/>
              </a:rPr>
              <a:t>Климатообразующие факторы:</a:t>
            </a:r>
            <a:endParaRPr lang="ru-RU" b="1" dirty="0">
              <a:solidFill>
                <a:srgbClr val="C00000"/>
              </a:solidFill>
              <a:latin typeface="Times New Roman" pitchFamily="18" charset="0"/>
              <a:cs typeface="Times New Roman" pitchFamily="18" charset="0"/>
            </a:endParaRPr>
          </a:p>
        </p:txBody>
      </p:sp>
      <p:sp>
        <p:nvSpPr>
          <p:cNvPr id="9" name="Нашивка 8"/>
          <p:cNvSpPr/>
          <p:nvPr/>
        </p:nvSpPr>
        <p:spPr>
          <a:xfrm>
            <a:off x="5214942" y="3071810"/>
            <a:ext cx="1000132" cy="285752"/>
          </a:xfrm>
          <a:prstGeom prst="chevron">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ru-RU">
              <a:solidFill>
                <a:schemeClr val="tx1"/>
              </a:solidFill>
            </a:endParaRPr>
          </a:p>
        </p:txBody>
      </p:sp>
      <p:sp>
        <p:nvSpPr>
          <p:cNvPr id="10" name="TextBox 9"/>
          <p:cNvSpPr txBox="1"/>
          <p:nvPr/>
        </p:nvSpPr>
        <p:spPr>
          <a:xfrm>
            <a:off x="5357818" y="3071810"/>
            <a:ext cx="785818" cy="230832"/>
          </a:xfrm>
          <a:prstGeom prst="rect">
            <a:avLst/>
          </a:prstGeom>
          <a:noFill/>
        </p:spPr>
        <p:txBody>
          <a:bodyPr wrap="square" rtlCol="0">
            <a:spAutoFit/>
          </a:bodyPr>
          <a:lstStyle/>
          <a:p>
            <a:r>
              <a:rPr lang="ru-RU" sz="900" dirty="0" smtClean="0">
                <a:solidFill>
                  <a:schemeClr val="bg1"/>
                </a:solidFill>
              </a:rPr>
              <a:t>АТАКАМА</a:t>
            </a:r>
            <a:endParaRPr lang="ru-RU" sz="900" dirty="0">
              <a:solidFill>
                <a:schemeClr val="bg1"/>
              </a:solidFill>
            </a:endParaRPr>
          </a:p>
        </p:txBody>
      </p:sp>
      <p:sp>
        <p:nvSpPr>
          <p:cNvPr id="11" name="TextBox 10"/>
          <p:cNvSpPr txBox="1"/>
          <p:nvPr/>
        </p:nvSpPr>
        <p:spPr>
          <a:xfrm rot="5400000">
            <a:off x="5073195" y="3570747"/>
            <a:ext cx="1428760" cy="430887"/>
          </a:xfrm>
          <a:prstGeom prst="rect">
            <a:avLst/>
          </a:prstGeom>
          <a:noFill/>
        </p:spPr>
        <p:txBody>
          <a:bodyPr wrap="square" rtlCol="0">
            <a:spAutoFit/>
          </a:bodyPr>
          <a:lstStyle/>
          <a:p>
            <a:pPr algn="ctr"/>
            <a:r>
              <a:rPr lang="ru-RU" sz="1100" dirty="0" smtClean="0"/>
              <a:t>Перуанское течение</a:t>
            </a:r>
            <a:endParaRPr lang="ru-RU" sz="11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edge">
                                      <p:cBhvr>
                                        <p:cTn id="7" dur="2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wedge">
                                      <p:cBhvr>
                                        <p:cTn id="12" dur="20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477</TotalTime>
  <Words>1512</Words>
  <Application>Microsoft Office PowerPoint</Application>
  <PresentationFormat>Экран (4:3)</PresentationFormat>
  <Paragraphs>318</Paragraphs>
  <Slides>37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37</vt:i4>
      </vt:variant>
    </vt:vector>
  </HeadingPairs>
  <TitlesOfParts>
    <vt:vector size="38" baseType="lpstr">
      <vt:lpstr>Поток</vt:lpstr>
      <vt:lpstr>Слайд 1</vt:lpstr>
      <vt:lpstr>Особенности природы Южной Америки</vt:lpstr>
      <vt:lpstr>Слайд 3</vt:lpstr>
      <vt:lpstr>Географическое положение</vt:lpstr>
      <vt:lpstr>Слайд 5</vt:lpstr>
      <vt:lpstr>Рельеф</vt:lpstr>
      <vt:lpstr>Слайд 7</vt:lpstr>
      <vt:lpstr>Климат</vt:lpstr>
      <vt:lpstr>Слайд 9</vt:lpstr>
      <vt:lpstr>Внутренние воды</vt:lpstr>
      <vt:lpstr>Слайд 11</vt:lpstr>
      <vt:lpstr>Слайд 12</vt:lpstr>
      <vt:lpstr>Слайд 13</vt:lpstr>
      <vt:lpstr>Слайд 14</vt:lpstr>
      <vt:lpstr>Пирарука</vt:lpstr>
      <vt:lpstr>Слайд 16</vt:lpstr>
      <vt:lpstr>Слайд 17</vt:lpstr>
      <vt:lpstr>Слайд 18</vt:lpstr>
      <vt:lpstr>Слайд 19</vt:lpstr>
      <vt:lpstr>Слайд 20</vt:lpstr>
      <vt:lpstr>Слайд 21</vt:lpstr>
      <vt:lpstr>Слайд 22</vt:lpstr>
      <vt:lpstr>Слайд 23</vt:lpstr>
      <vt:lpstr>САВАННЫ</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Особенности природы Южной Америки</dc:title>
  <dc:creator>Admin</dc:creator>
  <cp:lastModifiedBy>Admin</cp:lastModifiedBy>
  <cp:revision>79</cp:revision>
  <dcterms:created xsi:type="dcterms:W3CDTF">2014-12-21T08:14:22Z</dcterms:created>
  <dcterms:modified xsi:type="dcterms:W3CDTF">2014-12-21T19:07:37Z</dcterms:modified>
</cp:coreProperties>
</file>